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5.xml" ContentType="application/vnd.openxmlformats-officedocument.them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01" r:id="rId2"/>
    <p:sldMasterId id="2147483714" r:id="rId3"/>
    <p:sldMasterId id="2147483673" r:id="rId4"/>
    <p:sldMasterId id="2147483660" r:id="rId5"/>
    <p:sldMasterId id="2147483686" r:id="rId6"/>
  </p:sldMasterIdLst>
  <p:notesMasterIdLst>
    <p:notesMasterId r:id="rId38"/>
  </p:notesMasterIdLst>
  <p:sldIdLst>
    <p:sldId id="256" r:id="rId7"/>
    <p:sldId id="257" r:id="rId8"/>
    <p:sldId id="258" r:id="rId9"/>
    <p:sldId id="260" r:id="rId10"/>
    <p:sldId id="283" r:id="rId11"/>
    <p:sldId id="293" r:id="rId12"/>
    <p:sldId id="261" r:id="rId13"/>
    <p:sldId id="262" r:id="rId14"/>
    <p:sldId id="282" r:id="rId15"/>
    <p:sldId id="265" r:id="rId16"/>
    <p:sldId id="284" r:id="rId17"/>
    <p:sldId id="285" r:id="rId18"/>
    <p:sldId id="286" r:id="rId19"/>
    <p:sldId id="273" r:id="rId20"/>
    <p:sldId id="274" r:id="rId21"/>
    <p:sldId id="275" r:id="rId22"/>
    <p:sldId id="287" r:id="rId23"/>
    <p:sldId id="288" r:id="rId24"/>
    <p:sldId id="289" r:id="rId25"/>
    <p:sldId id="269" r:id="rId26"/>
    <p:sldId id="270" r:id="rId27"/>
    <p:sldId id="290" r:id="rId28"/>
    <p:sldId id="272" r:id="rId29"/>
    <p:sldId id="295" r:id="rId30"/>
    <p:sldId id="277" r:id="rId31"/>
    <p:sldId id="278" r:id="rId32"/>
    <p:sldId id="291" r:id="rId33"/>
    <p:sldId id="292" r:id="rId34"/>
    <p:sldId id="264" r:id="rId35"/>
    <p:sldId id="294" r:id="rId36"/>
    <p:sldId id="280" r:id="rId3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14" autoAdjust="0"/>
  </p:normalViewPr>
  <p:slideViewPr>
    <p:cSldViewPr>
      <p:cViewPr>
        <p:scale>
          <a:sx n="108" d="100"/>
          <a:sy n="108" d="100"/>
        </p:scale>
        <p:origin x="-22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CA14B0-4CDB-4EFE-A27C-95F1D450CD4E}" type="datetimeFigureOut">
              <a:rPr lang="zh-CN" altLang="en-US" smtClean="0"/>
              <a:t>2017/5/17</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F6B42A-9601-4A71-A246-9E820A695FEC}" type="slidenum">
              <a:rPr lang="zh-CN" altLang="en-US" smtClean="0"/>
              <a:t>‹#›</a:t>
            </a:fld>
            <a:endParaRPr lang="zh-CN" altLang="en-US"/>
          </a:p>
        </p:txBody>
      </p:sp>
    </p:spTree>
    <p:extLst>
      <p:ext uri="{BB962C8B-B14F-4D97-AF65-F5344CB8AC3E}">
        <p14:creationId xmlns:p14="http://schemas.microsoft.com/office/powerpoint/2010/main" val="20503017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hemeOverride" Target="../theme/themeOverr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3481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fld id="{D9623EC3-F2F9-47A7-A3CF-3473A0B12C9D}" type="slidenum">
              <a:rPr lang="en-US" altLang="zh-CN" sz="1200"/>
              <a:pPr algn="r" eaLnBrk="1" hangingPunct="1"/>
              <a:t>1</a:t>
            </a:fld>
            <a:endParaRPr lang="en-US" altLang="zh-CN" sz="120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smtClean="0">
                <a:latin typeface="Arial" pitchFamily="34" charset="0"/>
              </a:rPr>
              <a:t>简介</a:t>
            </a:r>
            <a:r>
              <a:rPr lang="en-US" altLang="zh-CN" smtClean="0">
                <a:latin typeface="Arial" pitchFamily="34" charset="0"/>
              </a:rPr>
              <a:t>1: </a:t>
            </a:r>
          </a:p>
          <a:p>
            <a:r>
              <a:rPr lang="en-US" altLang="zh-CN" smtClean="0">
                <a:latin typeface="Arial" pitchFamily="34" charset="0"/>
              </a:rPr>
              <a:t>1</a:t>
            </a:r>
            <a:r>
              <a:rPr lang="zh-CN" altLang="en-US" smtClean="0">
                <a:latin typeface="Arial" pitchFamily="34" charset="0"/>
              </a:rPr>
              <a:t>、</a:t>
            </a:r>
            <a:r>
              <a:rPr lang="en-US" altLang="zh-CN" smtClean="0">
                <a:latin typeface="Arial" pitchFamily="34" charset="0"/>
              </a:rPr>
              <a:t>2004</a:t>
            </a:r>
            <a:r>
              <a:rPr lang="zh-CN" altLang="en-US" smtClean="0">
                <a:latin typeface="Arial" pitchFamily="34" charset="0"/>
              </a:rPr>
              <a:t>年改制成民营高科技企业；</a:t>
            </a:r>
          </a:p>
          <a:p>
            <a:r>
              <a:rPr lang="en-US" altLang="zh-CN" smtClean="0">
                <a:latin typeface="Arial" pitchFamily="34" charset="0"/>
              </a:rPr>
              <a:t>2</a:t>
            </a:r>
            <a:r>
              <a:rPr lang="zh-CN" altLang="en-US" smtClean="0">
                <a:latin typeface="Arial" pitchFamily="34" charset="0"/>
              </a:rPr>
              <a:t>、主营测绘、勘察、勘测监理、地理信息系统集成与开发；及各专业对外勘测、设计、咨询、监理。</a:t>
            </a:r>
          </a:p>
          <a:p>
            <a:endParaRPr lang="zh-CN" altLang="en-US" smtClean="0">
              <a:latin typeface="Arial" pitchFamily="34" charset="0"/>
            </a:endParaRPr>
          </a:p>
          <a:p>
            <a:endParaRPr lang="en-US" altLang="zh-CN" smtClean="0">
              <a:latin typeface="Arial" pitchFamily="34" charset="0"/>
            </a:endParaRPr>
          </a:p>
        </p:txBody>
      </p:sp>
    </p:spTree>
  </p:cSld>
  <p:clrMapOvr>
    <a:overrideClrMapping bg1="lt1" tx1="dk1" bg2="lt2" tx2="dk2" accent1="accent1" accent2="accent2" accent3="accent3" accent4="accent4" accent5="accent5" accent6="accent6" hlink="hlink" folHlink="folHlink"/>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2017/5/17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2017/5/17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1D7454E-2E37-479E-A927-5B31849D1A61}" type="datetimeFigureOut">
              <a:rPr lang="zh-CN" altLang="en-US" smtClean="0"/>
              <a:t>2017/5/17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DA938C4-36A6-46BA-8DB1-B27573EAF0DB}" type="slidenum">
              <a:rPr lang="zh-CN" altLang="en-US" smtClean="0"/>
              <a:t>‹#›</a:t>
            </a:fld>
            <a:endParaRPr lang="zh-CN" altLang="en-US"/>
          </a:p>
        </p:txBody>
      </p:sp>
    </p:spTree>
    <p:extLst>
      <p:ext uri="{BB962C8B-B14F-4D97-AF65-F5344CB8AC3E}">
        <p14:creationId xmlns:p14="http://schemas.microsoft.com/office/powerpoint/2010/main" val="33534439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1D7454E-2E37-479E-A927-5B31849D1A61}" type="datetimeFigureOut">
              <a:rPr lang="zh-CN" altLang="en-US" smtClean="0"/>
              <a:t>2017/5/17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DA938C4-36A6-46BA-8DB1-B27573EAF0DB}" type="slidenum">
              <a:rPr lang="zh-CN" altLang="en-US" smtClean="0"/>
              <a:t>‹#›</a:t>
            </a:fld>
            <a:endParaRPr lang="zh-CN" altLang="en-US"/>
          </a:p>
        </p:txBody>
      </p:sp>
    </p:spTree>
    <p:extLst>
      <p:ext uri="{BB962C8B-B14F-4D97-AF65-F5344CB8AC3E}">
        <p14:creationId xmlns:p14="http://schemas.microsoft.com/office/powerpoint/2010/main" val="12308403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21D7454E-2E37-479E-A927-5B31849D1A61}" type="datetimeFigureOut">
              <a:rPr lang="zh-CN" altLang="en-US" smtClean="0"/>
              <a:t>2017/5/17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DA938C4-36A6-46BA-8DB1-B27573EAF0DB}" type="slidenum">
              <a:rPr lang="zh-CN" altLang="en-US" smtClean="0"/>
              <a:t>‹#›</a:t>
            </a:fld>
            <a:endParaRPr lang="zh-CN" altLang="en-US"/>
          </a:p>
        </p:txBody>
      </p:sp>
    </p:spTree>
    <p:extLst>
      <p:ext uri="{BB962C8B-B14F-4D97-AF65-F5344CB8AC3E}">
        <p14:creationId xmlns:p14="http://schemas.microsoft.com/office/powerpoint/2010/main" val="10827656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1D7454E-2E37-479E-A927-5B31849D1A61}" type="datetimeFigureOut">
              <a:rPr lang="zh-CN" altLang="en-US" smtClean="0"/>
              <a:t>2017/5/17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DA938C4-36A6-46BA-8DB1-B27573EAF0DB}" type="slidenum">
              <a:rPr lang="zh-CN" altLang="en-US" smtClean="0"/>
              <a:t>‹#›</a:t>
            </a:fld>
            <a:endParaRPr lang="zh-CN" altLang="en-US"/>
          </a:p>
        </p:txBody>
      </p:sp>
    </p:spTree>
    <p:extLst>
      <p:ext uri="{BB962C8B-B14F-4D97-AF65-F5344CB8AC3E}">
        <p14:creationId xmlns:p14="http://schemas.microsoft.com/office/powerpoint/2010/main" val="12762579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1D7454E-2E37-479E-A927-5B31849D1A61}" type="datetimeFigureOut">
              <a:rPr lang="zh-CN" altLang="en-US" smtClean="0"/>
              <a:t>2017/5/17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DA938C4-36A6-46BA-8DB1-B27573EAF0DB}" type="slidenum">
              <a:rPr lang="zh-CN" altLang="en-US" smtClean="0"/>
              <a:t>‹#›</a:t>
            </a:fld>
            <a:endParaRPr lang="zh-CN" altLang="en-US"/>
          </a:p>
        </p:txBody>
      </p:sp>
    </p:spTree>
    <p:extLst>
      <p:ext uri="{BB962C8B-B14F-4D97-AF65-F5344CB8AC3E}">
        <p14:creationId xmlns:p14="http://schemas.microsoft.com/office/powerpoint/2010/main" val="33512987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1D7454E-2E37-479E-A927-5B31849D1A61}" type="datetimeFigureOut">
              <a:rPr lang="zh-CN" altLang="en-US" smtClean="0"/>
              <a:t>2017/5/17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DA938C4-36A6-46BA-8DB1-B27573EAF0DB}" type="slidenum">
              <a:rPr lang="zh-CN" altLang="en-US" smtClean="0"/>
              <a:t>‹#›</a:t>
            </a:fld>
            <a:endParaRPr lang="zh-CN" altLang="en-US"/>
          </a:p>
        </p:txBody>
      </p:sp>
    </p:spTree>
    <p:extLst>
      <p:ext uri="{BB962C8B-B14F-4D97-AF65-F5344CB8AC3E}">
        <p14:creationId xmlns:p14="http://schemas.microsoft.com/office/powerpoint/2010/main" val="3090687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530820CF-B880-4189-942D-D702A7CBA730}" type="datetimeFigureOut">
              <a:rPr lang="zh-CN" altLang="en-US" smtClean="0"/>
              <a:t>2017/5/17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444208" y="116632"/>
            <a:ext cx="2895600" cy="66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1D7454E-2E37-479E-A927-5B31849D1A61}" type="datetimeFigureOut">
              <a:rPr lang="zh-CN" altLang="en-US" smtClean="0"/>
              <a:t>2017/5/17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DA938C4-36A6-46BA-8DB1-B27573EAF0DB}" type="slidenum">
              <a:rPr lang="zh-CN" altLang="en-US" smtClean="0"/>
              <a:t>‹#›</a:t>
            </a:fld>
            <a:endParaRPr lang="zh-CN" altLang="en-US"/>
          </a:p>
        </p:txBody>
      </p:sp>
    </p:spTree>
    <p:extLst>
      <p:ext uri="{BB962C8B-B14F-4D97-AF65-F5344CB8AC3E}">
        <p14:creationId xmlns:p14="http://schemas.microsoft.com/office/powerpoint/2010/main" val="37487718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1D7454E-2E37-479E-A927-5B31849D1A61}" type="datetimeFigureOut">
              <a:rPr lang="zh-CN" altLang="en-US" smtClean="0"/>
              <a:t>2017/5/17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DA938C4-36A6-46BA-8DB1-B27573EAF0DB}" type="slidenum">
              <a:rPr lang="zh-CN" altLang="en-US" smtClean="0"/>
              <a:t>‹#›</a:t>
            </a:fld>
            <a:endParaRPr lang="zh-CN" altLang="en-US"/>
          </a:p>
        </p:txBody>
      </p:sp>
    </p:spTree>
    <p:extLst>
      <p:ext uri="{BB962C8B-B14F-4D97-AF65-F5344CB8AC3E}">
        <p14:creationId xmlns:p14="http://schemas.microsoft.com/office/powerpoint/2010/main" val="25997042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1D7454E-2E37-479E-A927-5B31849D1A61}" type="datetimeFigureOut">
              <a:rPr lang="zh-CN" altLang="en-US" smtClean="0"/>
              <a:t>2017/5/17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DA938C4-36A6-46BA-8DB1-B27573EAF0DB}" type="slidenum">
              <a:rPr lang="zh-CN" altLang="en-US" smtClean="0"/>
              <a:t>‹#›</a:t>
            </a:fld>
            <a:endParaRPr lang="zh-CN" altLang="en-US"/>
          </a:p>
        </p:txBody>
      </p:sp>
    </p:spTree>
    <p:extLst>
      <p:ext uri="{BB962C8B-B14F-4D97-AF65-F5344CB8AC3E}">
        <p14:creationId xmlns:p14="http://schemas.microsoft.com/office/powerpoint/2010/main" val="28471718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1D7454E-2E37-479E-A927-5B31849D1A61}" type="datetimeFigureOut">
              <a:rPr lang="zh-CN" altLang="en-US" smtClean="0"/>
              <a:t>2017/5/17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DA938C4-36A6-46BA-8DB1-B27573EAF0DB}" type="slidenum">
              <a:rPr lang="zh-CN" altLang="en-US" smtClean="0"/>
              <a:t>‹#›</a:t>
            </a:fld>
            <a:endParaRPr lang="zh-CN" altLang="en-US"/>
          </a:p>
        </p:txBody>
      </p:sp>
    </p:spTree>
    <p:extLst>
      <p:ext uri="{BB962C8B-B14F-4D97-AF65-F5344CB8AC3E}">
        <p14:creationId xmlns:p14="http://schemas.microsoft.com/office/powerpoint/2010/main" val="9194380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1D7454E-2E37-479E-A927-5B31849D1A61}" type="datetimeFigureOut">
              <a:rPr lang="zh-CN" altLang="en-US" smtClean="0"/>
              <a:t>2017/5/17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DA938C4-36A6-46BA-8DB1-B27573EAF0DB}" type="slidenum">
              <a:rPr lang="zh-CN" altLang="en-US" smtClean="0"/>
              <a:t>‹#›</a:t>
            </a:fld>
            <a:endParaRPr lang="zh-CN" altLang="en-US"/>
          </a:p>
        </p:txBody>
      </p:sp>
    </p:spTree>
    <p:extLst>
      <p:ext uri="{BB962C8B-B14F-4D97-AF65-F5344CB8AC3E}">
        <p14:creationId xmlns:p14="http://schemas.microsoft.com/office/powerpoint/2010/main" val="31659369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21D7454E-2E37-479E-A927-5B31849D1A61}" type="datetimeFigureOut">
              <a:rPr lang="zh-CN" altLang="en-US" smtClean="0"/>
              <a:t>2017/5/17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DA938C4-36A6-46BA-8DB1-B27573EAF0DB}" type="slidenum">
              <a:rPr lang="zh-CN" altLang="en-US" smtClean="0"/>
              <a:t>‹#›</a:t>
            </a:fld>
            <a:endParaRPr lang="zh-CN" altLang="en-US"/>
          </a:p>
        </p:txBody>
      </p:sp>
      <p:pic>
        <p:nvPicPr>
          <p:cNvPr id="2050"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444208" y="116632"/>
            <a:ext cx="2895600" cy="66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576759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E423897C-20A7-44F4-A0AD-0761DD17FFAC}" type="datetimeFigureOut">
              <a:rPr lang="zh-CN" altLang="en-US" smtClean="0"/>
              <a:t>2017/5/17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C951F12-51FD-4860-A8BA-BB569F6595C9}" type="slidenum">
              <a:rPr lang="zh-CN" altLang="en-US" smtClean="0"/>
              <a:t>‹#›</a:t>
            </a:fld>
            <a:endParaRPr lang="zh-CN" altLang="en-US"/>
          </a:p>
        </p:txBody>
      </p:sp>
    </p:spTree>
    <p:extLst>
      <p:ext uri="{BB962C8B-B14F-4D97-AF65-F5344CB8AC3E}">
        <p14:creationId xmlns:p14="http://schemas.microsoft.com/office/powerpoint/2010/main" val="41552636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423897C-20A7-44F4-A0AD-0761DD17FFAC}" type="datetimeFigureOut">
              <a:rPr lang="zh-CN" altLang="en-US" smtClean="0"/>
              <a:t>2017/5/17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C951F12-51FD-4860-A8BA-BB569F6595C9}" type="slidenum">
              <a:rPr lang="zh-CN" altLang="en-US" smtClean="0"/>
              <a:t>‹#›</a:t>
            </a:fld>
            <a:endParaRPr lang="zh-CN" altLang="en-US"/>
          </a:p>
        </p:txBody>
      </p:sp>
    </p:spTree>
    <p:extLst>
      <p:ext uri="{BB962C8B-B14F-4D97-AF65-F5344CB8AC3E}">
        <p14:creationId xmlns:p14="http://schemas.microsoft.com/office/powerpoint/2010/main" val="28170188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E423897C-20A7-44F4-A0AD-0761DD17FFAC}" type="datetimeFigureOut">
              <a:rPr lang="zh-CN" altLang="en-US" smtClean="0"/>
              <a:t>2017/5/17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C951F12-51FD-4860-A8BA-BB569F6595C9}" type="slidenum">
              <a:rPr lang="zh-CN" altLang="en-US" smtClean="0"/>
              <a:t>‹#›</a:t>
            </a:fld>
            <a:endParaRPr lang="zh-CN" altLang="en-US"/>
          </a:p>
        </p:txBody>
      </p:sp>
    </p:spTree>
    <p:extLst>
      <p:ext uri="{BB962C8B-B14F-4D97-AF65-F5344CB8AC3E}">
        <p14:creationId xmlns:p14="http://schemas.microsoft.com/office/powerpoint/2010/main" val="84069435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E423897C-20A7-44F4-A0AD-0761DD17FFAC}" type="datetimeFigureOut">
              <a:rPr lang="zh-CN" altLang="en-US" smtClean="0"/>
              <a:t>2017/5/17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C951F12-51FD-4860-A8BA-BB569F6595C9}" type="slidenum">
              <a:rPr lang="zh-CN" altLang="en-US" smtClean="0"/>
              <a:t>‹#›</a:t>
            </a:fld>
            <a:endParaRPr lang="zh-CN" altLang="en-US"/>
          </a:p>
        </p:txBody>
      </p:sp>
    </p:spTree>
    <p:extLst>
      <p:ext uri="{BB962C8B-B14F-4D97-AF65-F5344CB8AC3E}">
        <p14:creationId xmlns:p14="http://schemas.microsoft.com/office/powerpoint/2010/main" val="2138086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2017/5/17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5305563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E423897C-20A7-44F4-A0AD-0761DD17FFAC}" type="datetimeFigureOut">
              <a:rPr lang="zh-CN" altLang="en-US" smtClean="0"/>
              <a:t>2017/5/17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C951F12-51FD-4860-A8BA-BB569F6595C9}" type="slidenum">
              <a:rPr lang="zh-CN" altLang="en-US" smtClean="0"/>
              <a:t>‹#›</a:t>
            </a:fld>
            <a:endParaRPr lang="zh-CN" altLang="en-US"/>
          </a:p>
        </p:txBody>
      </p:sp>
    </p:spTree>
    <p:extLst>
      <p:ext uri="{BB962C8B-B14F-4D97-AF65-F5344CB8AC3E}">
        <p14:creationId xmlns:p14="http://schemas.microsoft.com/office/powerpoint/2010/main" val="198658996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423897C-20A7-44F4-A0AD-0761DD17FFAC}" type="datetimeFigureOut">
              <a:rPr lang="zh-CN" altLang="en-US" smtClean="0"/>
              <a:t>2017/5/17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C951F12-51FD-4860-A8BA-BB569F6595C9}" type="slidenum">
              <a:rPr lang="zh-CN" altLang="en-US" smtClean="0"/>
              <a:t>‹#›</a:t>
            </a:fld>
            <a:endParaRPr lang="zh-CN" altLang="en-US"/>
          </a:p>
        </p:txBody>
      </p:sp>
    </p:spTree>
    <p:extLst>
      <p:ext uri="{BB962C8B-B14F-4D97-AF65-F5344CB8AC3E}">
        <p14:creationId xmlns:p14="http://schemas.microsoft.com/office/powerpoint/2010/main" val="8675092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423897C-20A7-44F4-A0AD-0761DD17FFAC}" type="datetimeFigureOut">
              <a:rPr lang="zh-CN" altLang="en-US" smtClean="0"/>
              <a:t>2017/5/17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C951F12-51FD-4860-A8BA-BB569F6595C9}" type="slidenum">
              <a:rPr lang="zh-CN" altLang="en-US" smtClean="0"/>
              <a:t>‹#›</a:t>
            </a:fld>
            <a:endParaRPr lang="zh-CN" altLang="en-US"/>
          </a:p>
        </p:txBody>
      </p:sp>
    </p:spTree>
    <p:extLst>
      <p:ext uri="{BB962C8B-B14F-4D97-AF65-F5344CB8AC3E}">
        <p14:creationId xmlns:p14="http://schemas.microsoft.com/office/powerpoint/2010/main" val="259698037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E423897C-20A7-44F4-A0AD-0761DD17FFAC}" type="datetimeFigureOut">
              <a:rPr lang="zh-CN" altLang="en-US" smtClean="0"/>
              <a:t>2017/5/17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C951F12-51FD-4860-A8BA-BB569F6595C9}" type="slidenum">
              <a:rPr lang="zh-CN" altLang="en-US" smtClean="0"/>
              <a:t>‹#›</a:t>
            </a:fld>
            <a:endParaRPr lang="zh-CN" altLang="en-US"/>
          </a:p>
        </p:txBody>
      </p:sp>
    </p:spTree>
    <p:extLst>
      <p:ext uri="{BB962C8B-B14F-4D97-AF65-F5344CB8AC3E}">
        <p14:creationId xmlns:p14="http://schemas.microsoft.com/office/powerpoint/2010/main" val="309991154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E423897C-20A7-44F4-A0AD-0761DD17FFAC}" type="datetimeFigureOut">
              <a:rPr lang="zh-CN" altLang="en-US" smtClean="0"/>
              <a:t>2017/5/17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C951F12-51FD-4860-A8BA-BB569F6595C9}" type="slidenum">
              <a:rPr lang="zh-CN" altLang="en-US" smtClean="0"/>
              <a:t>‹#›</a:t>
            </a:fld>
            <a:endParaRPr lang="zh-CN" altLang="en-US"/>
          </a:p>
        </p:txBody>
      </p:sp>
    </p:spTree>
    <p:extLst>
      <p:ext uri="{BB962C8B-B14F-4D97-AF65-F5344CB8AC3E}">
        <p14:creationId xmlns:p14="http://schemas.microsoft.com/office/powerpoint/2010/main" val="247825187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423897C-20A7-44F4-A0AD-0761DD17FFAC}" type="datetimeFigureOut">
              <a:rPr lang="zh-CN" altLang="en-US" smtClean="0"/>
              <a:t>2017/5/17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C951F12-51FD-4860-A8BA-BB569F6595C9}" type="slidenum">
              <a:rPr lang="zh-CN" altLang="en-US" smtClean="0"/>
              <a:t>‹#›</a:t>
            </a:fld>
            <a:endParaRPr lang="zh-CN" altLang="en-US"/>
          </a:p>
        </p:txBody>
      </p:sp>
    </p:spTree>
    <p:extLst>
      <p:ext uri="{BB962C8B-B14F-4D97-AF65-F5344CB8AC3E}">
        <p14:creationId xmlns:p14="http://schemas.microsoft.com/office/powerpoint/2010/main" val="283796151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423897C-20A7-44F4-A0AD-0761DD17FFAC}" type="datetimeFigureOut">
              <a:rPr lang="zh-CN" altLang="en-US" smtClean="0"/>
              <a:t>2017/5/17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C951F12-51FD-4860-A8BA-BB569F6595C9}" type="slidenum">
              <a:rPr lang="zh-CN" altLang="en-US" smtClean="0"/>
              <a:t>‹#›</a:t>
            </a:fld>
            <a:endParaRPr lang="zh-CN" altLang="en-US"/>
          </a:p>
        </p:txBody>
      </p:sp>
    </p:spTree>
    <p:extLst>
      <p:ext uri="{BB962C8B-B14F-4D97-AF65-F5344CB8AC3E}">
        <p14:creationId xmlns:p14="http://schemas.microsoft.com/office/powerpoint/2010/main" val="143848590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E423897C-20A7-44F4-A0AD-0761DD17FFAC}" type="datetimeFigureOut">
              <a:rPr lang="zh-CN" altLang="en-US" smtClean="0"/>
              <a:t>2017/5/17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C951F12-51FD-4860-A8BA-BB569F6595C9}" type="slidenum">
              <a:rPr lang="zh-CN" altLang="en-US" smtClean="0"/>
              <a:t>‹#›</a:t>
            </a:fld>
            <a:endParaRPr lang="zh-CN" altLang="en-US"/>
          </a:p>
        </p:txBody>
      </p:sp>
      <p:pic>
        <p:nvPicPr>
          <p:cNvPr id="307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16216" y="44624"/>
            <a:ext cx="2895600" cy="66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4662721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EC3E3DA-5887-47BD-ADD5-4358A75CF3B1}" type="datetimeFigureOut">
              <a:rPr lang="zh-CN" altLang="en-US" smtClean="0"/>
              <a:t>2017/5/17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A5F2973-F4B4-4180-97F3-4C631E7B93C3}" type="slidenum">
              <a:rPr lang="zh-CN" altLang="en-US" smtClean="0"/>
              <a:t>‹#›</a:t>
            </a:fld>
            <a:endParaRPr lang="zh-CN" altLang="en-US"/>
          </a:p>
        </p:txBody>
      </p:sp>
    </p:spTree>
    <p:extLst>
      <p:ext uri="{BB962C8B-B14F-4D97-AF65-F5344CB8AC3E}">
        <p14:creationId xmlns:p14="http://schemas.microsoft.com/office/powerpoint/2010/main" val="187603881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EC3E3DA-5887-47BD-ADD5-4358A75CF3B1}" type="datetimeFigureOut">
              <a:rPr lang="zh-CN" altLang="en-US" smtClean="0"/>
              <a:t>2017/5/17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A5F2973-F4B4-4180-97F3-4C631E7B93C3}" type="slidenum">
              <a:rPr lang="zh-CN" altLang="en-US" smtClean="0"/>
              <a:t>‹#›</a:t>
            </a:fld>
            <a:endParaRPr lang="zh-CN" altLang="en-US"/>
          </a:p>
        </p:txBody>
      </p:sp>
    </p:spTree>
    <p:extLst>
      <p:ext uri="{BB962C8B-B14F-4D97-AF65-F5344CB8AC3E}">
        <p14:creationId xmlns:p14="http://schemas.microsoft.com/office/powerpoint/2010/main" val="3015006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2017/5/17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DEC3E3DA-5887-47BD-ADD5-4358A75CF3B1}" type="datetimeFigureOut">
              <a:rPr lang="zh-CN" altLang="en-US" smtClean="0"/>
              <a:t>2017/5/17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A5F2973-F4B4-4180-97F3-4C631E7B93C3}" type="slidenum">
              <a:rPr lang="zh-CN" altLang="en-US" smtClean="0"/>
              <a:t>‹#›</a:t>
            </a:fld>
            <a:endParaRPr lang="zh-CN" altLang="en-US"/>
          </a:p>
        </p:txBody>
      </p:sp>
    </p:spTree>
    <p:extLst>
      <p:ext uri="{BB962C8B-B14F-4D97-AF65-F5344CB8AC3E}">
        <p14:creationId xmlns:p14="http://schemas.microsoft.com/office/powerpoint/2010/main" val="138551118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EC3E3DA-5887-47BD-ADD5-4358A75CF3B1}" type="datetimeFigureOut">
              <a:rPr lang="zh-CN" altLang="en-US" smtClean="0"/>
              <a:t>2017/5/17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A5F2973-F4B4-4180-97F3-4C631E7B93C3}" type="slidenum">
              <a:rPr lang="zh-CN" altLang="en-US" smtClean="0"/>
              <a:t>‹#›</a:t>
            </a:fld>
            <a:endParaRPr lang="zh-CN" altLang="en-US"/>
          </a:p>
        </p:txBody>
      </p:sp>
    </p:spTree>
    <p:extLst>
      <p:ext uri="{BB962C8B-B14F-4D97-AF65-F5344CB8AC3E}">
        <p14:creationId xmlns:p14="http://schemas.microsoft.com/office/powerpoint/2010/main" val="97867656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EC3E3DA-5887-47BD-ADD5-4358A75CF3B1}" type="datetimeFigureOut">
              <a:rPr lang="zh-CN" altLang="en-US" smtClean="0"/>
              <a:t>2017/5/17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A5F2973-F4B4-4180-97F3-4C631E7B93C3}" type="slidenum">
              <a:rPr lang="zh-CN" altLang="en-US" smtClean="0"/>
              <a:t>‹#›</a:t>
            </a:fld>
            <a:endParaRPr lang="zh-CN" altLang="en-US"/>
          </a:p>
        </p:txBody>
      </p:sp>
    </p:spTree>
    <p:extLst>
      <p:ext uri="{BB962C8B-B14F-4D97-AF65-F5344CB8AC3E}">
        <p14:creationId xmlns:p14="http://schemas.microsoft.com/office/powerpoint/2010/main" val="202885977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EC3E3DA-5887-47BD-ADD5-4358A75CF3B1}" type="datetimeFigureOut">
              <a:rPr lang="zh-CN" altLang="en-US" smtClean="0"/>
              <a:t>2017/5/17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A5F2973-F4B4-4180-97F3-4C631E7B93C3}" type="slidenum">
              <a:rPr lang="zh-CN" altLang="en-US" smtClean="0"/>
              <a:t>‹#›</a:t>
            </a:fld>
            <a:endParaRPr lang="zh-CN" altLang="en-US"/>
          </a:p>
        </p:txBody>
      </p:sp>
    </p:spTree>
    <p:extLst>
      <p:ext uri="{BB962C8B-B14F-4D97-AF65-F5344CB8AC3E}">
        <p14:creationId xmlns:p14="http://schemas.microsoft.com/office/powerpoint/2010/main" val="278458863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EC3E3DA-5887-47BD-ADD5-4358A75CF3B1}" type="datetimeFigureOut">
              <a:rPr lang="zh-CN" altLang="en-US" smtClean="0"/>
              <a:t>2017/5/17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A5F2973-F4B4-4180-97F3-4C631E7B93C3}" type="slidenum">
              <a:rPr lang="zh-CN" altLang="en-US" smtClean="0"/>
              <a:t>‹#›</a:t>
            </a:fld>
            <a:endParaRPr lang="zh-CN" altLang="en-US"/>
          </a:p>
        </p:txBody>
      </p:sp>
    </p:spTree>
    <p:extLst>
      <p:ext uri="{BB962C8B-B14F-4D97-AF65-F5344CB8AC3E}">
        <p14:creationId xmlns:p14="http://schemas.microsoft.com/office/powerpoint/2010/main" val="240715972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EC3E3DA-5887-47BD-ADD5-4358A75CF3B1}" type="datetimeFigureOut">
              <a:rPr lang="zh-CN" altLang="en-US" smtClean="0"/>
              <a:t>2017/5/17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A5F2973-F4B4-4180-97F3-4C631E7B93C3}" type="slidenum">
              <a:rPr lang="zh-CN" altLang="en-US" smtClean="0"/>
              <a:t>‹#›</a:t>
            </a:fld>
            <a:endParaRPr lang="zh-CN" altLang="en-US"/>
          </a:p>
        </p:txBody>
      </p:sp>
    </p:spTree>
    <p:extLst>
      <p:ext uri="{BB962C8B-B14F-4D97-AF65-F5344CB8AC3E}">
        <p14:creationId xmlns:p14="http://schemas.microsoft.com/office/powerpoint/2010/main" val="376752596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EC3E3DA-5887-47BD-ADD5-4358A75CF3B1}" type="datetimeFigureOut">
              <a:rPr lang="zh-CN" altLang="en-US" smtClean="0"/>
              <a:t>2017/5/17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A5F2973-F4B4-4180-97F3-4C631E7B93C3}" type="slidenum">
              <a:rPr lang="zh-CN" altLang="en-US" smtClean="0"/>
              <a:t>‹#›</a:t>
            </a:fld>
            <a:endParaRPr lang="zh-CN" altLang="en-US"/>
          </a:p>
        </p:txBody>
      </p:sp>
    </p:spTree>
    <p:extLst>
      <p:ext uri="{BB962C8B-B14F-4D97-AF65-F5344CB8AC3E}">
        <p14:creationId xmlns:p14="http://schemas.microsoft.com/office/powerpoint/2010/main" val="207902591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EC3E3DA-5887-47BD-ADD5-4358A75CF3B1}" type="datetimeFigureOut">
              <a:rPr lang="zh-CN" altLang="en-US" smtClean="0"/>
              <a:t>2017/5/17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A5F2973-F4B4-4180-97F3-4C631E7B93C3}" type="slidenum">
              <a:rPr lang="zh-CN" altLang="en-US" smtClean="0"/>
              <a:t>‹#›</a:t>
            </a:fld>
            <a:endParaRPr lang="zh-CN" altLang="en-US"/>
          </a:p>
        </p:txBody>
      </p:sp>
    </p:spTree>
    <p:extLst>
      <p:ext uri="{BB962C8B-B14F-4D97-AF65-F5344CB8AC3E}">
        <p14:creationId xmlns:p14="http://schemas.microsoft.com/office/powerpoint/2010/main" val="309509559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EC3E3DA-5887-47BD-ADD5-4358A75CF3B1}" type="datetimeFigureOut">
              <a:rPr lang="zh-CN" altLang="en-US" smtClean="0"/>
              <a:t>2017/5/17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A5F2973-F4B4-4180-97F3-4C631E7B93C3}" type="slidenum">
              <a:rPr lang="zh-CN" altLang="en-US" smtClean="0"/>
              <a:t>‹#›</a:t>
            </a:fld>
            <a:endParaRPr lang="zh-CN" altLang="en-US"/>
          </a:p>
        </p:txBody>
      </p:sp>
    </p:spTree>
    <p:extLst>
      <p:ext uri="{BB962C8B-B14F-4D97-AF65-F5344CB8AC3E}">
        <p14:creationId xmlns:p14="http://schemas.microsoft.com/office/powerpoint/2010/main" val="42982950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EC3E3DA-5887-47BD-ADD5-4358A75CF3B1}" type="datetimeFigureOut">
              <a:rPr lang="zh-CN" altLang="en-US" smtClean="0"/>
              <a:t>2017/5/17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A5F2973-F4B4-4180-97F3-4C631E7B93C3}" type="slidenum">
              <a:rPr lang="zh-CN" altLang="en-US" smtClean="0"/>
              <a:t>‹#›</a:t>
            </a:fld>
            <a:endParaRPr lang="zh-CN" altLang="en-US"/>
          </a:p>
        </p:txBody>
      </p:sp>
    </p:spTree>
    <p:extLst>
      <p:ext uri="{BB962C8B-B14F-4D97-AF65-F5344CB8AC3E}">
        <p14:creationId xmlns:p14="http://schemas.microsoft.com/office/powerpoint/2010/main" val="2462725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2017/5/17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B915069F-9EED-4461-AB08-483F7F60AB40}" type="datetimeFigureOut">
              <a:rPr lang="zh-CN" altLang="en-US" smtClean="0"/>
              <a:t>2017/5/17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4C3C6A1-2DDD-4B9F-9F70-2BEF36A1F062}" type="slidenum">
              <a:rPr lang="zh-CN" altLang="en-US" smtClean="0"/>
              <a:t>‹#›</a:t>
            </a:fld>
            <a:endParaRPr lang="zh-CN" altLang="en-US"/>
          </a:p>
        </p:txBody>
      </p:sp>
    </p:spTree>
    <p:extLst>
      <p:ext uri="{BB962C8B-B14F-4D97-AF65-F5344CB8AC3E}">
        <p14:creationId xmlns:p14="http://schemas.microsoft.com/office/powerpoint/2010/main" val="203732807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915069F-9EED-4461-AB08-483F7F60AB40}" type="datetimeFigureOut">
              <a:rPr lang="zh-CN" altLang="en-US" smtClean="0"/>
              <a:t>2017/5/17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4C3C6A1-2DDD-4B9F-9F70-2BEF36A1F062}" type="slidenum">
              <a:rPr lang="zh-CN" altLang="en-US" smtClean="0"/>
              <a:t>‹#›</a:t>
            </a:fld>
            <a:endParaRPr lang="zh-CN" altLang="en-US"/>
          </a:p>
        </p:txBody>
      </p:sp>
    </p:spTree>
    <p:extLst>
      <p:ext uri="{BB962C8B-B14F-4D97-AF65-F5344CB8AC3E}">
        <p14:creationId xmlns:p14="http://schemas.microsoft.com/office/powerpoint/2010/main" val="55136349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B915069F-9EED-4461-AB08-483F7F60AB40}" type="datetimeFigureOut">
              <a:rPr lang="zh-CN" altLang="en-US" smtClean="0"/>
              <a:t>2017/5/17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4C3C6A1-2DDD-4B9F-9F70-2BEF36A1F062}" type="slidenum">
              <a:rPr lang="zh-CN" altLang="en-US" smtClean="0"/>
              <a:t>‹#›</a:t>
            </a:fld>
            <a:endParaRPr lang="zh-CN" altLang="en-US"/>
          </a:p>
        </p:txBody>
      </p:sp>
    </p:spTree>
    <p:extLst>
      <p:ext uri="{BB962C8B-B14F-4D97-AF65-F5344CB8AC3E}">
        <p14:creationId xmlns:p14="http://schemas.microsoft.com/office/powerpoint/2010/main" val="87310998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B915069F-9EED-4461-AB08-483F7F60AB40}" type="datetimeFigureOut">
              <a:rPr lang="zh-CN" altLang="en-US" smtClean="0"/>
              <a:t>2017/5/17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4C3C6A1-2DDD-4B9F-9F70-2BEF36A1F062}" type="slidenum">
              <a:rPr lang="zh-CN" altLang="en-US" smtClean="0"/>
              <a:t>‹#›</a:t>
            </a:fld>
            <a:endParaRPr lang="zh-CN" altLang="en-US"/>
          </a:p>
        </p:txBody>
      </p:sp>
    </p:spTree>
    <p:extLst>
      <p:ext uri="{BB962C8B-B14F-4D97-AF65-F5344CB8AC3E}">
        <p14:creationId xmlns:p14="http://schemas.microsoft.com/office/powerpoint/2010/main" val="210417998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B915069F-9EED-4461-AB08-483F7F60AB40}" type="datetimeFigureOut">
              <a:rPr lang="zh-CN" altLang="en-US" smtClean="0"/>
              <a:t>2017/5/17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4C3C6A1-2DDD-4B9F-9F70-2BEF36A1F062}" type="slidenum">
              <a:rPr lang="zh-CN" altLang="en-US" smtClean="0"/>
              <a:t>‹#›</a:t>
            </a:fld>
            <a:endParaRPr lang="zh-CN" altLang="en-US"/>
          </a:p>
        </p:txBody>
      </p:sp>
    </p:spTree>
    <p:extLst>
      <p:ext uri="{BB962C8B-B14F-4D97-AF65-F5344CB8AC3E}">
        <p14:creationId xmlns:p14="http://schemas.microsoft.com/office/powerpoint/2010/main" val="402498939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B915069F-9EED-4461-AB08-483F7F60AB40}" type="datetimeFigureOut">
              <a:rPr lang="zh-CN" altLang="en-US" smtClean="0"/>
              <a:t>2017/5/17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4C3C6A1-2DDD-4B9F-9F70-2BEF36A1F062}" type="slidenum">
              <a:rPr lang="zh-CN" altLang="en-US" smtClean="0"/>
              <a:t>‹#›</a:t>
            </a:fld>
            <a:endParaRPr lang="zh-CN" altLang="en-US"/>
          </a:p>
        </p:txBody>
      </p:sp>
    </p:spTree>
    <p:extLst>
      <p:ext uri="{BB962C8B-B14F-4D97-AF65-F5344CB8AC3E}">
        <p14:creationId xmlns:p14="http://schemas.microsoft.com/office/powerpoint/2010/main" val="235978043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915069F-9EED-4461-AB08-483F7F60AB40}" type="datetimeFigureOut">
              <a:rPr lang="zh-CN" altLang="en-US" smtClean="0"/>
              <a:t>2017/5/17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4C3C6A1-2DDD-4B9F-9F70-2BEF36A1F062}" type="slidenum">
              <a:rPr lang="zh-CN" altLang="en-US" smtClean="0"/>
              <a:t>‹#›</a:t>
            </a:fld>
            <a:endParaRPr lang="zh-CN" altLang="en-US"/>
          </a:p>
        </p:txBody>
      </p:sp>
    </p:spTree>
    <p:extLst>
      <p:ext uri="{BB962C8B-B14F-4D97-AF65-F5344CB8AC3E}">
        <p14:creationId xmlns:p14="http://schemas.microsoft.com/office/powerpoint/2010/main" val="372707803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B915069F-9EED-4461-AB08-483F7F60AB40}" type="datetimeFigureOut">
              <a:rPr lang="zh-CN" altLang="en-US" smtClean="0"/>
              <a:t>2017/5/17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4C3C6A1-2DDD-4B9F-9F70-2BEF36A1F062}" type="slidenum">
              <a:rPr lang="zh-CN" altLang="en-US" smtClean="0"/>
              <a:t>‹#›</a:t>
            </a:fld>
            <a:endParaRPr lang="zh-CN" altLang="en-US"/>
          </a:p>
        </p:txBody>
      </p:sp>
    </p:spTree>
    <p:extLst>
      <p:ext uri="{BB962C8B-B14F-4D97-AF65-F5344CB8AC3E}">
        <p14:creationId xmlns:p14="http://schemas.microsoft.com/office/powerpoint/2010/main" val="263583744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B915069F-9EED-4461-AB08-483F7F60AB40}" type="datetimeFigureOut">
              <a:rPr lang="zh-CN" altLang="en-US" smtClean="0"/>
              <a:t>2017/5/17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4C3C6A1-2DDD-4B9F-9F70-2BEF36A1F062}" type="slidenum">
              <a:rPr lang="zh-CN" altLang="en-US" smtClean="0"/>
              <a:t>‹#›</a:t>
            </a:fld>
            <a:endParaRPr lang="zh-CN" altLang="en-US"/>
          </a:p>
        </p:txBody>
      </p:sp>
    </p:spTree>
    <p:extLst>
      <p:ext uri="{BB962C8B-B14F-4D97-AF65-F5344CB8AC3E}">
        <p14:creationId xmlns:p14="http://schemas.microsoft.com/office/powerpoint/2010/main" val="254572663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915069F-9EED-4461-AB08-483F7F60AB40}" type="datetimeFigureOut">
              <a:rPr lang="zh-CN" altLang="en-US" smtClean="0"/>
              <a:t>2017/5/17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4C3C6A1-2DDD-4B9F-9F70-2BEF36A1F062}" type="slidenum">
              <a:rPr lang="zh-CN" altLang="en-US" smtClean="0"/>
              <a:t>‹#›</a:t>
            </a:fld>
            <a:endParaRPr lang="zh-CN" altLang="en-US"/>
          </a:p>
        </p:txBody>
      </p:sp>
    </p:spTree>
    <p:extLst>
      <p:ext uri="{BB962C8B-B14F-4D97-AF65-F5344CB8AC3E}">
        <p14:creationId xmlns:p14="http://schemas.microsoft.com/office/powerpoint/2010/main" val="1970511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2017/5/17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915069F-9EED-4461-AB08-483F7F60AB40}" type="datetimeFigureOut">
              <a:rPr lang="zh-CN" altLang="en-US" smtClean="0"/>
              <a:t>2017/5/17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4C3C6A1-2DDD-4B9F-9F70-2BEF36A1F062}" type="slidenum">
              <a:rPr lang="zh-CN" altLang="en-US" smtClean="0"/>
              <a:t>‹#›</a:t>
            </a:fld>
            <a:endParaRPr lang="zh-CN" altLang="en-US"/>
          </a:p>
        </p:txBody>
      </p:sp>
    </p:spTree>
    <p:extLst>
      <p:ext uri="{BB962C8B-B14F-4D97-AF65-F5344CB8AC3E}">
        <p14:creationId xmlns:p14="http://schemas.microsoft.com/office/powerpoint/2010/main" val="199128178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B915069F-9EED-4461-AB08-483F7F60AB40}" type="datetimeFigureOut">
              <a:rPr lang="zh-CN" altLang="en-US" smtClean="0"/>
              <a:t>2017/5/17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4C3C6A1-2DDD-4B9F-9F70-2BEF36A1F062}" type="slidenum">
              <a:rPr lang="zh-CN" altLang="en-US" smtClean="0"/>
              <a:t>‹#›</a:t>
            </a:fld>
            <a:endParaRPr lang="zh-CN" altLang="en-US"/>
          </a:p>
        </p:txBody>
      </p:sp>
    </p:spTree>
    <p:extLst>
      <p:ext uri="{BB962C8B-B14F-4D97-AF65-F5344CB8AC3E}">
        <p14:creationId xmlns:p14="http://schemas.microsoft.com/office/powerpoint/2010/main" val="234510173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B915069F-9EED-4461-AB08-483F7F60AB40}" type="datetimeFigureOut">
              <a:rPr lang="zh-CN" altLang="en-US" smtClean="0"/>
              <a:t>2017/5/17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4C3C6A1-2DDD-4B9F-9F70-2BEF36A1F062}" type="slidenum">
              <a:rPr lang="zh-CN" altLang="en-US" smtClean="0"/>
              <a:t>‹#›</a:t>
            </a:fld>
            <a:endParaRPr lang="zh-CN" altLang="en-US"/>
          </a:p>
        </p:txBody>
      </p:sp>
    </p:spTree>
    <p:extLst>
      <p:ext uri="{BB962C8B-B14F-4D97-AF65-F5344CB8AC3E}">
        <p14:creationId xmlns:p14="http://schemas.microsoft.com/office/powerpoint/2010/main" val="417531605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915069F-9EED-4461-AB08-483F7F60AB40}" type="datetimeFigureOut">
              <a:rPr lang="zh-CN" altLang="en-US" smtClean="0"/>
              <a:t>2017/5/17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4C3C6A1-2DDD-4B9F-9F70-2BEF36A1F062}" type="slidenum">
              <a:rPr lang="zh-CN" altLang="en-US" smtClean="0"/>
              <a:t>‹#›</a:t>
            </a:fld>
            <a:endParaRPr lang="zh-CN" altLang="en-US"/>
          </a:p>
        </p:txBody>
      </p:sp>
    </p:spTree>
    <p:extLst>
      <p:ext uri="{BB962C8B-B14F-4D97-AF65-F5344CB8AC3E}">
        <p14:creationId xmlns:p14="http://schemas.microsoft.com/office/powerpoint/2010/main" val="53525571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B915069F-9EED-4461-AB08-483F7F60AB40}" type="datetimeFigureOut">
              <a:rPr lang="zh-CN" altLang="en-US" smtClean="0"/>
              <a:t>2017/5/17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4C3C6A1-2DDD-4B9F-9F70-2BEF36A1F062}" type="slidenum">
              <a:rPr lang="zh-CN" altLang="en-US" smtClean="0"/>
              <a:t>‹#›</a:t>
            </a:fld>
            <a:endParaRPr lang="zh-CN" altLang="en-US"/>
          </a:p>
        </p:txBody>
      </p:sp>
    </p:spTree>
    <p:extLst>
      <p:ext uri="{BB962C8B-B14F-4D97-AF65-F5344CB8AC3E}">
        <p14:creationId xmlns:p14="http://schemas.microsoft.com/office/powerpoint/2010/main" val="388984941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B915069F-9EED-4461-AB08-483F7F60AB40}" type="datetimeFigureOut">
              <a:rPr lang="zh-CN" altLang="en-US" smtClean="0"/>
              <a:t>2017/5/17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4C3C6A1-2DDD-4B9F-9F70-2BEF36A1F062}" type="slidenum">
              <a:rPr lang="zh-CN" altLang="en-US" smtClean="0"/>
              <a:t>‹#›</a:t>
            </a:fld>
            <a:endParaRPr lang="zh-CN" altLang="en-US"/>
          </a:p>
        </p:txBody>
      </p:sp>
    </p:spTree>
    <p:extLst>
      <p:ext uri="{BB962C8B-B14F-4D97-AF65-F5344CB8AC3E}">
        <p14:creationId xmlns:p14="http://schemas.microsoft.com/office/powerpoint/2010/main" val="8521609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B915069F-9EED-4461-AB08-483F7F60AB40}" type="datetimeFigureOut">
              <a:rPr lang="zh-CN" altLang="en-US" smtClean="0"/>
              <a:t>2017/5/17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4C3C6A1-2DDD-4B9F-9F70-2BEF36A1F062}" type="slidenum">
              <a:rPr lang="zh-CN" altLang="en-US" smtClean="0"/>
              <a:t>‹#›</a:t>
            </a:fld>
            <a:endParaRPr lang="zh-CN" altLang="en-US"/>
          </a:p>
        </p:txBody>
      </p:sp>
    </p:spTree>
    <p:extLst>
      <p:ext uri="{BB962C8B-B14F-4D97-AF65-F5344CB8AC3E}">
        <p14:creationId xmlns:p14="http://schemas.microsoft.com/office/powerpoint/2010/main" val="47700308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B915069F-9EED-4461-AB08-483F7F60AB40}" type="datetimeFigureOut">
              <a:rPr lang="zh-CN" altLang="en-US" smtClean="0"/>
              <a:t>2017/5/17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4C3C6A1-2DDD-4B9F-9F70-2BEF36A1F062}" type="slidenum">
              <a:rPr lang="zh-CN" altLang="en-US" smtClean="0"/>
              <a:t>‹#›</a:t>
            </a:fld>
            <a:endParaRPr lang="zh-CN" altLang="en-US"/>
          </a:p>
        </p:txBody>
      </p:sp>
    </p:spTree>
    <p:extLst>
      <p:ext uri="{BB962C8B-B14F-4D97-AF65-F5344CB8AC3E}">
        <p14:creationId xmlns:p14="http://schemas.microsoft.com/office/powerpoint/2010/main" val="374634722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915069F-9EED-4461-AB08-483F7F60AB40}" type="datetimeFigureOut">
              <a:rPr lang="zh-CN" altLang="en-US" smtClean="0"/>
              <a:t>2017/5/17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4C3C6A1-2DDD-4B9F-9F70-2BEF36A1F062}" type="slidenum">
              <a:rPr lang="zh-CN" altLang="en-US" smtClean="0"/>
              <a:t>‹#›</a:t>
            </a:fld>
            <a:endParaRPr lang="zh-CN" altLang="en-US"/>
          </a:p>
        </p:txBody>
      </p:sp>
    </p:spTree>
    <p:extLst>
      <p:ext uri="{BB962C8B-B14F-4D97-AF65-F5344CB8AC3E}">
        <p14:creationId xmlns:p14="http://schemas.microsoft.com/office/powerpoint/2010/main" val="2645313757"/>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B915069F-9EED-4461-AB08-483F7F60AB40}" type="datetimeFigureOut">
              <a:rPr lang="zh-CN" altLang="en-US" smtClean="0"/>
              <a:t>2017/5/17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4C3C6A1-2DDD-4B9F-9F70-2BEF36A1F062}" type="slidenum">
              <a:rPr lang="zh-CN" altLang="en-US" smtClean="0"/>
              <a:t>‹#›</a:t>
            </a:fld>
            <a:endParaRPr lang="zh-CN" altLang="en-US"/>
          </a:p>
        </p:txBody>
      </p:sp>
    </p:spTree>
    <p:extLst>
      <p:ext uri="{BB962C8B-B14F-4D97-AF65-F5344CB8AC3E}">
        <p14:creationId xmlns:p14="http://schemas.microsoft.com/office/powerpoint/2010/main" val="307582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2017/5/17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B915069F-9EED-4461-AB08-483F7F60AB40}" type="datetimeFigureOut">
              <a:rPr lang="zh-CN" altLang="en-US" smtClean="0"/>
              <a:t>2017/5/17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4C3C6A1-2DDD-4B9F-9F70-2BEF36A1F062}" type="slidenum">
              <a:rPr lang="zh-CN" altLang="en-US" smtClean="0"/>
              <a:t>‹#›</a:t>
            </a:fld>
            <a:endParaRPr lang="zh-CN" altLang="en-US"/>
          </a:p>
        </p:txBody>
      </p:sp>
    </p:spTree>
    <p:extLst>
      <p:ext uri="{BB962C8B-B14F-4D97-AF65-F5344CB8AC3E}">
        <p14:creationId xmlns:p14="http://schemas.microsoft.com/office/powerpoint/2010/main" val="350510414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915069F-9EED-4461-AB08-483F7F60AB40}" type="datetimeFigureOut">
              <a:rPr lang="zh-CN" altLang="en-US" smtClean="0"/>
              <a:t>2017/5/17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4C3C6A1-2DDD-4B9F-9F70-2BEF36A1F062}" type="slidenum">
              <a:rPr lang="zh-CN" altLang="en-US" smtClean="0"/>
              <a:t>‹#›</a:t>
            </a:fld>
            <a:endParaRPr lang="zh-CN" altLang="en-US"/>
          </a:p>
        </p:txBody>
      </p:sp>
    </p:spTree>
    <p:extLst>
      <p:ext uri="{BB962C8B-B14F-4D97-AF65-F5344CB8AC3E}">
        <p14:creationId xmlns:p14="http://schemas.microsoft.com/office/powerpoint/2010/main" val="309411437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915069F-9EED-4461-AB08-483F7F60AB40}" type="datetimeFigureOut">
              <a:rPr lang="zh-CN" altLang="en-US" smtClean="0"/>
              <a:t>2017/5/17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4C3C6A1-2DDD-4B9F-9F70-2BEF36A1F062}" type="slidenum">
              <a:rPr lang="zh-CN" altLang="en-US" smtClean="0"/>
              <a:t>‹#›</a:t>
            </a:fld>
            <a:endParaRPr lang="zh-CN" altLang="en-US"/>
          </a:p>
        </p:txBody>
      </p:sp>
    </p:spTree>
    <p:extLst>
      <p:ext uri="{BB962C8B-B14F-4D97-AF65-F5344CB8AC3E}">
        <p14:creationId xmlns:p14="http://schemas.microsoft.com/office/powerpoint/2010/main" val="321059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B915069F-9EED-4461-AB08-483F7F60AB40}" type="datetimeFigureOut">
              <a:rPr lang="zh-CN" altLang="en-US" smtClean="0"/>
              <a:t>2017/5/17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4C3C6A1-2DDD-4B9F-9F70-2BEF36A1F062}" type="slidenum">
              <a:rPr lang="zh-CN" altLang="en-US" smtClean="0"/>
              <a:t>‹#›</a:t>
            </a:fld>
            <a:endParaRPr lang="zh-CN" altLang="en-US"/>
          </a:p>
        </p:txBody>
      </p:sp>
    </p:spTree>
    <p:extLst>
      <p:ext uri="{BB962C8B-B14F-4D97-AF65-F5344CB8AC3E}">
        <p14:creationId xmlns:p14="http://schemas.microsoft.com/office/powerpoint/2010/main" val="413344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2017/5/17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grpSp>
        <p:nvGrpSpPr>
          <p:cNvPr id="5" name="Group 18"/>
          <p:cNvGrpSpPr>
            <a:grpSpLocks/>
          </p:cNvGrpSpPr>
          <p:nvPr userDrawn="1"/>
        </p:nvGrpSpPr>
        <p:grpSpPr bwMode="auto">
          <a:xfrm>
            <a:off x="6350744" y="81692"/>
            <a:ext cx="2895600" cy="669925"/>
            <a:chOff x="4272" y="3847"/>
            <a:chExt cx="1344" cy="319"/>
          </a:xfrm>
        </p:grpSpPr>
        <p:pic>
          <p:nvPicPr>
            <p:cNvPr id="6" name="Picture 19" descr="logo"/>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272" y="3847"/>
              <a:ext cx="336" cy="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20"/>
            <p:cNvSpPr txBox="1">
              <a:spLocks noChangeArrowheads="1"/>
            </p:cNvSpPr>
            <p:nvPr userDrawn="1"/>
          </p:nvSpPr>
          <p:spPr bwMode="auto">
            <a:xfrm>
              <a:off x="4608" y="3875"/>
              <a:ext cx="1008" cy="205"/>
            </a:xfrm>
            <a:prstGeom prst="rect">
              <a:avLst/>
            </a:prstGeom>
            <a:noFill/>
            <a:ln>
              <a:noFill/>
            </a:ln>
            <a:effectLst/>
            <a:extLst/>
          </p:spPr>
          <p:txBody>
            <a:bodyPr>
              <a:spAutoFit/>
            </a:bodyPr>
            <a:lstStyle/>
            <a:p>
              <a:pPr>
                <a:spcBef>
                  <a:spcPct val="50000"/>
                </a:spcBef>
                <a:defRPr/>
              </a:pPr>
              <a:r>
                <a:rPr lang="zh-CN" altLang="en-US" sz="2200" b="1" dirty="0">
                  <a:solidFill>
                    <a:srgbClr val="FF0000"/>
                  </a:solidFill>
                  <a:effectLst>
                    <a:outerShdw blurRad="38100" dist="38100" dir="2700000" algn="tl">
                      <a:srgbClr val="C0C0C0"/>
                    </a:outerShdw>
                  </a:effectLst>
                  <a:ea typeface="宋体" pitchFamily="2" charset="-122"/>
                </a:rPr>
                <a:t>南京轨道监督</a:t>
              </a:r>
            </a:p>
          </p:txBody>
        </p:sp>
        <p:sp>
          <p:nvSpPr>
            <p:cNvPr id="8" name="Line 21"/>
            <p:cNvSpPr>
              <a:spLocks noChangeShapeType="1"/>
            </p:cNvSpPr>
            <p:nvPr userDrawn="1"/>
          </p:nvSpPr>
          <p:spPr bwMode="auto">
            <a:xfrm>
              <a:off x="4648" y="4086"/>
              <a:ext cx="816" cy="0"/>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9" name="Line 22"/>
            <p:cNvSpPr>
              <a:spLocks noChangeShapeType="1"/>
            </p:cNvSpPr>
            <p:nvPr userDrawn="1"/>
          </p:nvSpPr>
          <p:spPr bwMode="auto">
            <a:xfrm>
              <a:off x="4648" y="4113"/>
              <a:ext cx="816" cy="0"/>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2017/5/17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982274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theme" Target="../theme/theme4.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7.xml"/><Relationship Id="rId13" Type="http://schemas.openxmlformats.org/officeDocument/2006/relationships/theme" Target="../theme/theme5.xml"/><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slideLayout" Target="../slideLayouts/slideLayout61.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 Id="rId14" Type="http://schemas.openxmlformats.org/officeDocument/2006/relationships/image" Target="../media/image2.jpe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9.xml"/><Relationship Id="rId13" Type="http://schemas.openxmlformats.org/officeDocument/2006/relationships/theme" Target="../theme/theme6.xml"/><Relationship Id="rId3" Type="http://schemas.openxmlformats.org/officeDocument/2006/relationships/slideLayout" Target="../slideLayouts/slideLayout64.xml"/><Relationship Id="rId7" Type="http://schemas.openxmlformats.org/officeDocument/2006/relationships/slideLayout" Target="../slideLayouts/slideLayout68.xml"/><Relationship Id="rId12" Type="http://schemas.openxmlformats.org/officeDocument/2006/relationships/slideLayout" Target="../slideLayouts/slideLayout73.xml"/><Relationship Id="rId2" Type="http://schemas.openxmlformats.org/officeDocument/2006/relationships/slideLayout" Target="../slideLayouts/slideLayout63.xml"/><Relationship Id="rId1" Type="http://schemas.openxmlformats.org/officeDocument/2006/relationships/slideLayout" Target="../slideLayouts/slideLayout62.xml"/><Relationship Id="rId6" Type="http://schemas.openxmlformats.org/officeDocument/2006/relationships/slideLayout" Target="../slideLayouts/slideLayout67.xml"/><Relationship Id="rId11" Type="http://schemas.openxmlformats.org/officeDocument/2006/relationships/slideLayout" Target="../slideLayouts/slideLayout72.xml"/><Relationship Id="rId5" Type="http://schemas.openxmlformats.org/officeDocument/2006/relationships/slideLayout" Target="../slideLayouts/slideLayout66.xml"/><Relationship Id="rId10" Type="http://schemas.openxmlformats.org/officeDocument/2006/relationships/slideLayout" Target="../slideLayouts/slideLayout71.xml"/><Relationship Id="rId4" Type="http://schemas.openxmlformats.org/officeDocument/2006/relationships/slideLayout" Target="../slideLayouts/slideLayout65.xml"/><Relationship Id="rId9" Type="http://schemas.openxmlformats.org/officeDocument/2006/relationships/slideLayout" Target="../slideLayouts/slideLayout70.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2017/5/17</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700" r:id="rId3"/>
    <p:sldLayoutId id="2147483651" r:id="rId4"/>
    <p:sldLayoutId id="2147483652" r:id="rId5"/>
    <p:sldLayoutId id="2147483653" r:id="rId6"/>
    <p:sldLayoutId id="2147483654" r:id="rId7"/>
    <p:sldLayoutId id="2147483655" r:id="rId8"/>
    <p:sldLayoutId id="2147483699" r:id="rId9"/>
    <p:sldLayoutId id="2147483656" r:id="rId10"/>
    <p:sldLayoutId id="2147483657" r:id="rId11"/>
    <p:sldLayoutId id="2147483658" r:id="rId12"/>
    <p:sldLayoutId id="2147483659"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D7454E-2E37-479E-A927-5B31849D1A61}" type="datetimeFigureOut">
              <a:rPr lang="zh-CN" altLang="en-US" smtClean="0"/>
              <a:t>2017/5/17</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A938C4-36A6-46BA-8DB1-B27573EAF0DB}" type="slidenum">
              <a:rPr lang="zh-CN" altLang="en-US" smtClean="0"/>
              <a:t>‹#›</a:t>
            </a:fld>
            <a:endParaRPr lang="zh-CN" altLang="en-US"/>
          </a:p>
        </p:txBody>
      </p:sp>
    </p:spTree>
    <p:extLst>
      <p:ext uri="{BB962C8B-B14F-4D97-AF65-F5344CB8AC3E}">
        <p14:creationId xmlns:p14="http://schemas.microsoft.com/office/powerpoint/2010/main" val="4142796081"/>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23897C-20A7-44F4-A0AD-0761DD17FFAC}" type="datetimeFigureOut">
              <a:rPr lang="zh-CN" altLang="en-US" smtClean="0"/>
              <a:t>2017/5/17</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951F12-51FD-4860-A8BA-BB569F6595C9}" type="slidenum">
              <a:rPr lang="zh-CN" altLang="en-US" smtClean="0"/>
              <a:t>‹#›</a:t>
            </a:fld>
            <a:endParaRPr lang="zh-CN" altLang="en-US"/>
          </a:p>
        </p:txBody>
      </p:sp>
    </p:spTree>
    <p:extLst>
      <p:ext uri="{BB962C8B-B14F-4D97-AF65-F5344CB8AC3E}">
        <p14:creationId xmlns:p14="http://schemas.microsoft.com/office/powerpoint/2010/main" val="3014936162"/>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C3E3DA-5887-47BD-ADD5-4358A75CF3B1}" type="datetimeFigureOut">
              <a:rPr lang="zh-CN" altLang="en-US" smtClean="0"/>
              <a:t>2017/5/17</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5F2973-F4B4-4180-97F3-4C631E7B93C3}" type="slidenum">
              <a:rPr lang="zh-CN" altLang="en-US" smtClean="0"/>
              <a:t>‹#›</a:t>
            </a:fld>
            <a:endParaRPr lang="zh-CN" altLang="en-US"/>
          </a:p>
        </p:txBody>
      </p:sp>
    </p:spTree>
    <p:extLst>
      <p:ext uri="{BB962C8B-B14F-4D97-AF65-F5344CB8AC3E}">
        <p14:creationId xmlns:p14="http://schemas.microsoft.com/office/powerpoint/2010/main" val="157544808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15069F-9EED-4461-AB08-483F7F60AB40}" type="datetimeFigureOut">
              <a:rPr lang="zh-CN" altLang="en-US" smtClean="0"/>
              <a:t>2017/5/17</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C3C6A1-2DDD-4B9F-9F70-2BEF36A1F062}" type="slidenum">
              <a:rPr lang="zh-CN" altLang="en-US" smtClean="0"/>
              <a:t>‹#›</a:t>
            </a:fld>
            <a:endParaRPr lang="zh-CN" altLang="en-US"/>
          </a:p>
        </p:txBody>
      </p:sp>
      <p:grpSp>
        <p:nvGrpSpPr>
          <p:cNvPr id="7" name="Group 18"/>
          <p:cNvGrpSpPr>
            <a:grpSpLocks/>
          </p:cNvGrpSpPr>
          <p:nvPr userDrawn="1"/>
        </p:nvGrpSpPr>
        <p:grpSpPr bwMode="auto">
          <a:xfrm>
            <a:off x="5868144" y="357853"/>
            <a:ext cx="2895600" cy="669925"/>
            <a:chOff x="4272" y="3847"/>
            <a:chExt cx="1344" cy="319"/>
          </a:xfrm>
        </p:grpSpPr>
        <p:pic>
          <p:nvPicPr>
            <p:cNvPr id="8" name="Picture 19" descr="logo"/>
            <p:cNvPicPr>
              <a:picLocks noChangeAspect="1" noChangeArrowheads="1"/>
            </p:cNvPicPr>
            <p:nvPr userDrawn="1"/>
          </p:nvPicPr>
          <p:blipFill>
            <a:blip r:embed="rId1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272" y="3847"/>
              <a:ext cx="336" cy="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20"/>
            <p:cNvSpPr txBox="1">
              <a:spLocks noChangeArrowheads="1"/>
            </p:cNvSpPr>
            <p:nvPr userDrawn="1"/>
          </p:nvSpPr>
          <p:spPr bwMode="auto">
            <a:xfrm>
              <a:off x="4608" y="3875"/>
              <a:ext cx="1008" cy="203"/>
            </a:xfrm>
            <a:prstGeom prst="rect">
              <a:avLst/>
            </a:prstGeom>
            <a:noFill/>
            <a:ln>
              <a:noFill/>
            </a:ln>
            <a:effectLst/>
            <a:extLst/>
          </p:spPr>
          <p:txBody>
            <a:bodyPr>
              <a:spAutoFit/>
            </a:bodyPr>
            <a:lstStyle/>
            <a:p>
              <a:pPr>
                <a:spcBef>
                  <a:spcPct val="50000"/>
                </a:spcBef>
                <a:defRPr/>
              </a:pPr>
              <a:r>
                <a:rPr lang="zh-CN" altLang="en-US" sz="2200" b="1" dirty="0">
                  <a:solidFill>
                    <a:schemeClr val="hlink"/>
                  </a:solidFill>
                  <a:effectLst>
                    <a:outerShdw blurRad="38100" dist="38100" dir="2700000" algn="tl">
                      <a:srgbClr val="C0C0C0"/>
                    </a:outerShdw>
                  </a:effectLst>
                  <a:ea typeface="宋体" pitchFamily="2" charset="-122"/>
                </a:rPr>
                <a:t>南京轨道监督</a:t>
              </a:r>
            </a:p>
          </p:txBody>
        </p:sp>
        <p:sp>
          <p:nvSpPr>
            <p:cNvPr id="10" name="Line 21"/>
            <p:cNvSpPr>
              <a:spLocks noChangeShapeType="1"/>
            </p:cNvSpPr>
            <p:nvPr userDrawn="1"/>
          </p:nvSpPr>
          <p:spPr bwMode="auto">
            <a:xfrm>
              <a:off x="4648" y="4086"/>
              <a:ext cx="816" cy="0"/>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1" name="Line 22"/>
            <p:cNvSpPr>
              <a:spLocks noChangeShapeType="1"/>
            </p:cNvSpPr>
            <p:nvPr userDrawn="1"/>
          </p:nvSpPr>
          <p:spPr bwMode="auto">
            <a:xfrm>
              <a:off x="4648" y="4113"/>
              <a:ext cx="816" cy="0"/>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spTree>
    <p:extLst>
      <p:ext uri="{BB962C8B-B14F-4D97-AF65-F5344CB8AC3E}">
        <p14:creationId xmlns:p14="http://schemas.microsoft.com/office/powerpoint/2010/main" val="30297316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15069F-9EED-4461-AB08-483F7F60AB40}" type="datetimeFigureOut">
              <a:rPr lang="zh-CN" altLang="en-US" smtClean="0"/>
              <a:t>2017/5/17</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C3C6A1-2DDD-4B9F-9F70-2BEF36A1F062}" type="slidenum">
              <a:rPr lang="zh-CN" altLang="en-US" smtClean="0"/>
              <a:t>‹#›</a:t>
            </a:fld>
            <a:endParaRPr lang="zh-CN" altLang="en-US"/>
          </a:p>
        </p:txBody>
      </p:sp>
      <p:grpSp>
        <p:nvGrpSpPr>
          <p:cNvPr id="7" name="Group 18"/>
          <p:cNvGrpSpPr>
            <a:grpSpLocks/>
          </p:cNvGrpSpPr>
          <p:nvPr userDrawn="1"/>
        </p:nvGrpSpPr>
        <p:grpSpPr bwMode="auto">
          <a:xfrm>
            <a:off x="5868144" y="357853"/>
            <a:ext cx="2895600" cy="669925"/>
            <a:chOff x="4272" y="3847"/>
            <a:chExt cx="1344" cy="319"/>
          </a:xfrm>
        </p:grpSpPr>
        <p:pic>
          <p:nvPicPr>
            <p:cNvPr id="8" name="Picture 19" descr="logo"/>
            <p:cNvPicPr>
              <a:picLocks noChangeAspect="1" noChangeArrowheads="1"/>
            </p:cNvPicPr>
            <p:nvPr userDrawn="1"/>
          </p:nvPicPr>
          <p:blipFill>
            <a:blip r:embed="rId1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272" y="3847"/>
              <a:ext cx="336" cy="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20"/>
            <p:cNvSpPr txBox="1">
              <a:spLocks noChangeArrowheads="1"/>
            </p:cNvSpPr>
            <p:nvPr userDrawn="1"/>
          </p:nvSpPr>
          <p:spPr bwMode="auto">
            <a:xfrm>
              <a:off x="4608" y="3875"/>
              <a:ext cx="1008" cy="203"/>
            </a:xfrm>
            <a:prstGeom prst="rect">
              <a:avLst/>
            </a:prstGeom>
            <a:noFill/>
            <a:ln>
              <a:noFill/>
            </a:ln>
            <a:effectLst/>
            <a:extLst/>
          </p:spPr>
          <p:txBody>
            <a:bodyPr>
              <a:spAutoFit/>
            </a:bodyPr>
            <a:lstStyle/>
            <a:p>
              <a:pPr>
                <a:spcBef>
                  <a:spcPct val="50000"/>
                </a:spcBef>
                <a:defRPr/>
              </a:pPr>
              <a:r>
                <a:rPr lang="zh-CN" altLang="en-US" sz="2200" b="1" dirty="0">
                  <a:solidFill>
                    <a:schemeClr val="hlink"/>
                  </a:solidFill>
                  <a:effectLst>
                    <a:outerShdw blurRad="38100" dist="38100" dir="2700000" algn="tl">
                      <a:srgbClr val="C0C0C0"/>
                    </a:outerShdw>
                  </a:effectLst>
                  <a:ea typeface="宋体" pitchFamily="2" charset="-122"/>
                </a:rPr>
                <a:t>南京轨道监督</a:t>
              </a:r>
            </a:p>
          </p:txBody>
        </p:sp>
        <p:sp>
          <p:nvSpPr>
            <p:cNvPr id="10" name="Line 21"/>
            <p:cNvSpPr>
              <a:spLocks noChangeShapeType="1"/>
            </p:cNvSpPr>
            <p:nvPr userDrawn="1"/>
          </p:nvSpPr>
          <p:spPr bwMode="auto">
            <a:xfrm>
              <a:off x="4648" y="4086"/>
              <a:ext cx="816" cy="0"/>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1" name="Line 22"/>
            <p:cNvSpPr>
              <a:spLocks noChangeShapeType="1"/>
            </p:cNvSpPr>
            <p:nvPr userDrawn="1"/>
          </p:nvSpPr>
          <p:spPr bwMode="auto">
            <a:xfrm>
              <a:off x="4648" y="4113"/>
              <a:ext cx="816" cy="0"/>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spTree>
    <p:extLst>
      <p:ext uri="{BB962C8B-B14F-4D97-AF65-F5344CB8AC3E}">
        <p14:creationId xmlns:p14="http://schemas.microsoft.com/office/powerpoint/2010/main" val="424132468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22312;&#24314;&#22478;&#24066;.jpg" TargetMode="External"/><Relationship Id="rId2" Type="http://schemas.openxmlformats.org/officeDocument/2006/relationships/hyperlink" Target="&#36890;&#36710;&#37324;&#31243;.jpg" TargetMode="External"/><Relationship Id="rId1" Type="http://schemas.openxmlformats.org/officeDocument/2006/relationships/slideLayout" Target="../slideLayouts/slideLayout8.xml"/><Relationship Id="rId4" Type="http://schemas.openxmlformats.org/officeDocument/2006/relationships/hyperlink" Target="&#21271;&#20140;&#12289;&#19978;&#28023;&#36712;&#36947;&#20132;&#36890;&#22320;&#26041;&#26631;&#20934;.doc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hyperlink" Target="&#31532;&#22235;&#32426;&#22303;&#23618;&#21450;&#23721;&#30707;&#31867;&#21035;.doc" TargetMode="Externa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ChangeArrowheads="1"/>
          </p:cNvSpPr>
          <p:nvPr/>
        </p:nvSpPr>
        <p:spPr bwMode="auto">
          <a:xfrm>
            <a:off x="1283035" y="1670968"/>
            <a:ext cx="6529834" cy="1105049"/>
          </a:xfrm>
          <a:prstGeom prst="rect">
            <a:avLst/>
          </a:prstGeom>
          <a:noFill/>
          <a:ln w="9525">
            <a:noFill/>
            <a:miter lim="800000"/>
            <a:headEnd/>
            <a:tailEnd/>
          </a:ln>
        </p:spPr>
        <p:txBody>
          <a:bodyPr lIns="91430" tIns="45716" rIns="91430" bIns="45716" anchor="b"/>
          <a:lstStyle/>
          <a:p>
            <a:pPr algn="ctr">
              <a:defRPr/>
            </a:pPr>
            <a:r>
              <a:rPr lang="zh-CN" altLang="en-US" sz="3100" b="1" dirty="0">
                <a:solidFill>
                  <a:srgbClr val="0000CC"/>
                </a:solidFill>
                <a:latin typeface="+mj-ea"/>
                <a:ea typeface="+mj-ea"/>
                <a:cs typeface="Times New Roman" pitchFamily="18" charset="0"/>
              </a:rPr>
              <a:t>江苏省城市轨道交通工程监测规程</a:t>
            </a:r>
          </a:p>
        </p:txBody>
      </p:sp>
      <p:sp>
        <p:nvSpPr>
          <p:cNvPr id="16" name="Rectangle 2"/>
          <p:cNvSpPr>
            <a:spLocks noChangeArrowheads="1"/>
          </p:cNvSpPr>
          <p:nvPr/>
        </p:nvSpPr>
        <p:spPr bwMode="auto">
          <a:xfrm>
            <a:off x="1859608" y="3861048"/>
            <a:ext cx="5376688" cy="508992"/>
          </a:xfrm>
          <a:prstGeom prst="rect">
            <a:avLst/>
          </a:prstGeom>
          <a:noFill/>
          <a:ln w="9525">
            <a:noFill/>
            <a:miter lim="800000"/>
            <a:headEnd/>
            <a:tailEnd/>
          </a:ln>
        </p:spPr>
        <p:txBody>
          <a:bodyPr lIns="91430" tIns="45716" rIns="91430" bIns="45716" anchor="b"/>
          <a:lstStyle/>
          <a:p>
            <a:pPr algn="ctr">
              <a:defRPr/>
            </a:pPr>
            <a:endParaRPr lang="en-US" altLang="zh-CN" sz="2200" b="1" dirty="0" smtClean="0">
              <a:solidFill>
                <a:srgbClr val="0000CC"/>
              </a:solidFill>
              <a:latin typeface="Times New Roman" pitchFamily="18" charset="0"/>
              <a:cs typeface="Times New Roman" pitchFamily="18" charset="0"/>
            </a:endParaRPr>
          </a:p>
          <a:p>
            <a:pPr algn="ctr">
              <a:defRPr/>
            </a:pPr>
            <a:endParaRPr lang="en-US" altLang="zh-CN" sz="2200" b="1" dirty="0">
              <a:solidFill>
                <a:srgbClr val="0000CC"/>
              </a:solidFill>
              <a:latin typeface="Times New Roman" pitchFamily="18" charset="0"/>
              <a:cs typeface="Times New Roman" pitchFamily="18" charset="0"/>
            </a:endParaRPr>
          </a:p>
          <a:p>
            <a:pPr algn="ctr">
              <a:lnSpc>
                <a:spcPct val="150000"/>
              </a:lnSpc>
              <a:defRPr/>
            </a:pPr>
            <a:r>
              <a:rPr lang="zh-CN" altLang="en-US" sz="2200" b="1" dirty="0">
                <a:solidFill>
                  <a:srgbClr val="0000CC"/>
                </a:solidFill>
                <a:latin typeface="Times New Roman" pitchFamily="18" charset="0"/>
                <a:cs typeface="Times New Roman" pitchFamily="18" charset="0"/>
              </a:rPr>
              <a:t>南京市轨道交通建设工程质量安全监督站</a:t>
            </a:r>
            <a:r>
              <a:rPr lang="zh-CN" altLang="en-US" sz="2200" b="1" dirty="0" smtClean="0">
                <a:solidFill>
                  <a:srgbClr val="0000CC"/>
                </a:solidFill>
                <a:latin typeface="Times New Roman" pitchFamily="18" charset="0"/>
                <a:cs typeface="Times New Roman" pitchFamily="18" charset="0"/>
              </a:rPr>
              <a:t>      卜璟  </a:t>
            </a:r>
            <a:endParaRPr lang="zh-CN" altLang="en-US" sz="2200" b="1" dirty="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val="2772139967"/>
      </p:ext>
    </p:extLst>
  </p:cSld>
  <p:clrMapOvr>
    <a:masterClrMapping/>
  </p:clrMapOvr>
  <p:transition spd="slow">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547664" y="548680"/>
            <a:ext cx="5012904" cy="1025850"/>
          </a:xfrm>
          <a:prstGeom prst="rect">
            <a:avLst/>
          </a:prstGeom>
          <a:noFill/>
          <a:ln w="9525">
            <a:noFill/>
            <a:miter lim="800000"/>
            <a:headEnd/>
            <a:tailEnd/>
          </a:ln>
        </p:spPr>
        <p:txBody>
          <a:bodyPr lIns="91430" tIns="45716" rIns="91430" bIns="45716" anchor="b"/>
          <a:lstStyle/>
          <a:p>
            <a:pPr algn="ctr">
              <a:lnSpc>
                <a:spcPct val="150000"/>
              </a:lnSpc>
              <a:defRPr/>
            </a:pPr>
            <a:r>
              <a:rPr lang="zh-CN" altLang="zh-CN" sz="2000" b="1" cap="small" dirty="0">
                <a:solidFill>
                  <a:schemeClr val="tx2"/>
                </a:solidFill>
                <a:effectLst>
                  <a:outerShdw blurRad="38100" dist="38100" dir="2700000" algn="tl">
                    <a:srgbClr val="000000">
                      <a:alpha val="43137"/>
                    </a:srgbClr>
                  </a:outerShdw>
                </a:effectLst>
                <a:ea typeface="黑体" pitchFamily="49" charset="-122"/>
              </a:rPr>
              <a:t>《江苏省城市轨道交通工程监测规程》</a:t>
            </a:r>
            <a:r>
              <a:rPr lang="zh-CN" altLang="zh-CN" sz="3100" b="1" cap="small" dirty="0">
                <a:solidFill>
                  <a:schemeClr val="tx2"/>
                </a:solidFill>
                <a:effectLst>
                  <a:outerShdw blurRad="38100" dist="38100" dir="2700000" algn="tl">
                    <a:srgbClr val="000000">
                      <a:alpha val="43137"/>
                    </a:srgbClr>
                  </a:outerShdw>
                </a:effectLst>
                <a:ea typeface="黑体" pitchFamily="49" charset="-122"/>
              </a:rPr>
              <a:t/>
            </a:r>
            <a:br>
              <a:rPr lang="zh-CN" altLang="zh-CN" sz="3100" b="1" cap="small" dirty="0">
                <a:solidFill>
                  <a:schemeClr val="tx2"/>
                </a:solidFill>
                <a:effectLst>
                  <a:outerShdw blurRad="38100" dist="38100" dir="2700000" algn="tl">
                    <a:srgbClr val="000000">
                      <a:alpha val="43137"/>
                    </a:srgbClr>
                  </a:outerShdw>
                </a:effectLst>
                <a:ea typeface="黑体" pitchFamily="49" charset="-122"/>
              </a:rPr>
            </a:br>
            <a:r>
              <a:rPr lang="zh-CN" altLang="en-US" sz="2200" b="1" cap="small" dirty="0">
                <a:solidFill>
                  <a:srgbClr val="FF0000"/>
                </a:solidFill>
                <a:effectLst>
                  <a:outerShdw blurRad="38100" dist="38100" dir="2700000" algn="tl">
                    <a:srgbClr val="000000">
                      <a:alpha val="43137"/>
                    </a:srgbClr>
                  </a:outerShdw>
                </a:effectLst>
                <a:latin typeface="Century Schoolbook"/>
                <a:ea typeface="华文楷体"/>
              </a:rPr>
              <a:t>五</a:t>
            </a:r>
            <a:r>
              <a:rPr lang="zh-CN" altLang="en-US" sz="2200" b="1" cap="small" dirty="0" smtClean="0">
                <a:solidFill>
                  <a:srgbClr val="FF0000"/>
                </a:solidFill>
                <a:effectLst>
                  <a:outerShdw blurRad="38100" dist="38100" dir="2700000" algn="tl">
                    <a:srgbClr val="000000">
                      <a:alpha val="43137"/>
                    </a:srgbClr>
                  </a:outerShdw>
                </a:effectLst>
                <a:latin typeface="Century Schoolbook"/>
                <a:ea typeface="华文楷体"/>
              </a:rPr>
              <a:t>、规程</a:t>
            </a:r>
            <a:r>
              <a:rPr lang="zh-CN" altLang="en-US" sz="2200" b="1" cap="small" dirty="0">
                <a:solidFill>
                  <a:srgbClr val="FF0000"/>
                </a:solidFill>
                <a:effectLst>
                  <a:outerShdw blurRad="38100" dist="38100" dir="2700000" algn="tl">
                    <a:srgbClr val="000000">
                      <a:alpha val="43137"/>
                    </a:srgbClr>
                  </a:outerShdw>
                </a:effectLst>
                <a:latin typeface="Century Schoolbook"/>
                <a:ea typeface="华文楷体"/>
              </a:rPr>
              <a:t>与国标的异同及创新</a:t>
            </a:r>
          </a:p>
        </p:txBody>
      </p:sp>
      <p:sp>
        <p:nvSpPr>
          <p:cNvPr id="3" name="Rectangle 2"/>
          <p:cNvSpPr>
            <a:spLocks noChangeArrowheads="1"/>
          </p:cNvSpPr>
          <p:nvPr/>
        </p:nvSpPr>
        <p:spPr bwMode="auto">
          <a:xfrm>
            <a:off x="503412" y="1771427"/>
            <a:ext cx="7484194" cy="2315771"/>
          </a:xfrm>
          <a:prstGeom prst="rect">
            <a:avLst/>
          </a:prstGeom>
          <a:noFill/>
          <a:ln w="9525">
            <a:noFill/>
            <a:miter lim="800000"/>
            <a:headEnd/>
            <a:tailEnd/>
          </a:ln>
        </p:spPr>
        <p:txBody>
          <a:bodyPr lIns="91430" tIns="45716" rIns="91430" bIns="45716" anchor="b"/>
          <a:lstStyle/>
          <a:p>
            <a:pPr algn="l">
              <a:lnSpc>
                <a:spcPct val="150000"/>
              </a:lnSpc>
              <a:defRPr/>
            </a:pPr>
            <a:r>
              <a:rPr lang="en-US" altLang="zh-CN" sz="2000" dirty="0"/>
              <a:t>       </a:t>
            </a:r>
            <a:r>
              <a:rPr lang="zh-CN" altLang="en-US" sz="2000" dirty="0"/>
              <a:t>本规程在现行国家标准</a:t>
            </a:r>
            <a:r>
              <a:rPr lang="en-US" altLang="zh-CN" sz="2000" dirty="0"/>
              <a:t>《</a:t>
            </a:r>
            <a:r>
              <a:rPr lang="zh-CN" altLang="en-US" sz="2000" dirty="0"/>
              <a:t>城市轨道交通工程监测技术规范</a:t>
            </a:r>
            <a:r>
              <a:rPr lang="en-US" altLang="zh-CN" sz="2000" dirty="0"/>
              <a:t>》GB </a:t>
            </a:r>
            <a:r>
              <a:rPr lang="en-US" altLang="zh-CN" sz="2000" dirty="0" smtClean="0"/>
              <a:t>50911</a:t>
            </a:r>
            <a:r>
              <a:rPr lang="zh-CN" altLang="en-US" sz="2000" dirty="0" smtClean="0"/>
              <a:t>的</a:t>
            </a:r>
            <a:r>
              <a:rPr lang="zh-CN" altLang="en-US" sz="2000" dirty="0"/>
              <a:t>基础上，结合江苏省工程地质结构特点和相关技术要求，进一步拓宽了监测内容和监测面，城市轨道交通工程凡涉及到有关监测方面的工作全涵盖。</a:t>
            </a:r>
            <a:endParaRPr lang="en-US" altLang="zh-CN" sz="2000" dirty="0"/>
          </a:p>
          <a:p>
            <a:pPr algn="l">
              <a:lnSpc>
                <a:spcPct val="150000"/>
              </a:lnSpc>
              <a:defRPr/>
            </a:pPr>
            <a:endParaRPr lang="zh-CN" altLang="en-US" sz="2000" dirty="0"/>
          </a:p>
        </p:txBody>
      </p:sp>
      <p:sp>
        <p:nvSpPr>
          <p:cNvPr id="7" name="Rectangle 2"/>
          <p:cNvSpPr>
            <a:spLocks noChangeArrowheads="1"/>
          </p:cNvSpPr>
          <p:nvPr/>
        </p:nvSpPr>
        <p:spPr bwMode="auto">
          <a:xfrm>
            <a:off x="489038" y="3717031"/>
            <a:ext cx="8137178" cy="1993407"/>
          </a:xfrm>
          <a:prstGeom prst="rect">
            <a:avLst/>
          </a:prstGeom>
          <a:noFill/>
          <a:ln w="9525">
            <a:noFill/>
            <a:miter lim="800000"/>
            <a:headEnd/>
            <a:tailEnd/>
          </a:ln>
        </p:spPr>
        <p:txBody>
          <a:bodyPr lIns="91430" tIns="45716" rIns="91430" bIns="45716" anchor="b"/>
          <a:lstStyle/>
          <a:p>
            <a:pPr>
              <a:defRPr/>
            </a:pPr>
            <a:r>
              <a:rPr lang="en-US" altLang="zh-CN" sz="2000" dirty="0" smtClean="0"/>
              <a:t>1</a:t>
            </a:r>
            <a:r>
              <a:rPr lang="en-US" altLang="zh-CN" sz="2000" dirty="0"/>
              <a:t>.</a:t>
            </a:r>
            <a:r>
              <a:rPr lang="zh-CN" altLang="zh-CN" sz="2000" dirty="0" smtClean="0"/>
              <a:t>不只是</a:t>
            </a:r>
            <a:r>
              <a:rPr lang="zh-CN" altLang="zh-CN" sz="2000" dirty="0"/>
              <a:t>针对施工安全，还关注质量控制，增加了工程验收的</a:t>
            </a:r>
            <a:r>
              <a:rPr lang="zh-CN" altLang="zh-CN" sz="2000" dirty="0" smtClean="0"/>
              <a:t>要求</a:t>
            </a:r>
            <a:endParaRPr lang="en-US" altLang="zh-CN" sz="2000" dirty="0" smtClean="0"/>
          </a:p>
          <a:p>
            <a:pPr>
              <a:defRPr/>
            </a:pPr>
            <a:r>
              <a:rPr lang="en-US" altLang="zh-CN" sz="2000" dirty="0" smtClean="0"/>
              <a:t>2.</a:t>
            </a:r>
            <a:r>
              <a:rPr lang="zh-CN" altLang="zh-CN" sz="2000" dirty="0" smtClean="0"/>
              <a:t>增加</a:t>
            </a:r>
            <a:r>
              <a:rPr lang="zh-CN" altLang="zh-CN" sz="2000" dirty="0"/>
              <a:t>了监测网布设的技术</a:t>
            </a:r>
            <a:r>
              <a:rPr lang="zh-CN" altLang="zh-CN" sz="2000" dirty="0" smtClean="0"/>
              <a:t>要求</a:t>
            </a:r>
            <a:endParaRPr lang="en-US" altLang="zh-CN" sz="2000" dirty="0" smtClean="0"/>
          </a:p>
          <a:p>
            <a:pPr>
              <a:defRPr/>
            </a:pPr>
            <a:r>
              <a:rPr lang="en-US" altLang="zh-CN" sz="2000" dirty="0" smtClean="0"/>
              <a:t>3.</a:t>
            </a:r>
            <a:r>
              <a:rPr lang="zh-CN" altLang="zh-CN" sz="2000" dirty="0" smtClean="0"/>
              <a:t>创新</a:t>
            </a:r>
            <a:r>
              <a:rPr lang="zh-CN" altLang="zh-CN" sz="2000" dirty="0"/>
              <a:t>了预警消警的规定，更具有可操作性</a:t>
            </a:r>
            <a:endParaRPr lang="en-US" altLang="zh-CN" sz="2000" dirty="0"/>
          </a:p>
          <a:p>
            <a:pPr>
              <a:defRPr/>
            </a:pPr>
            <a:r>
              <a:rPr lang="en-US" altLang="zh-CN" sz="2000" dirty="0" smtClean="0"/>
              <a:t>4.</a:t>
            </a:r>
            <a:r>
              <a:rPr lang="zh-CN" altLang="zh-CN" sz="2000" dirty="0" smtClean="0"/>
              <a:t>充实</a:t>
            </a:r>
            <a:r>
              <a:rPr lang="zh-CN" altLang="zh-CN" sz="2000" dirty="0"/>
              <a:t>了</a:t>
            </a:r>
            <a:r>
              <a:rPr lang="zh-CN" altLang="zh-CN" sz="2000" dirty="0" smtClean="0"/>
              <a:t>强制性条文</a:t>
            </a:r>
            <a:endParaRPr lang="en-US" altLang="zh-CN" sz="2000" dirty="0" smtClean="0"/>
          </a:p>
          <a:p>
            <a:pPr>
              <a:defRPr/>
            </a:pPr>
            <a:r>
              <a:rPr lang="en-US" altLang="zh-CN" sz="2000" dirty="0" smtClean="0"/>
              <a:t>5.</a:t>
            </a:r>
            <a:r>
              <a:rPr lang="zh-CN" altLang="zh-CN" sz="2000" dirty="0" smtClean="0"/>
              <a:t>细化了一些条款</a:t>
            </a:r>
            <a:endParaRPr lang="en-US" altLang="zh-CN" sz="2000" dirty="0" smtClean="0"/>
          </a:p>
          <a:p>
            <a:pPr>
              <a:defRPr/>
            </a:pPr>
            <a:r>
              <a:rPr lang="en-US" altLang="zh-CN" sz="2000" dirty="0" smtClean="0"/>
              <a:t>6.</a:t>
            </a:r>
            <a:r>
              <a:rPr lang="zh-CN" altLang="zh-CN" sz="2000" dirty="0" smtClean="0"/>
              <a:t>增提</a:t>
            </a:r>
            <a:r>
              <a:rPr lang="zh-CN" altLang="en-US" sz="2000" dirty="0" smtClean="0"/>
              <a:t>了</a:t>
            </a:r>
            <a:r>
              <a:rPr lang="zh-CN" altLang="zh-CN" sz="2000" dirty="0" smtClean="0"/>
              <a:t>对</a:t>
            </a:r>
            <a:r>
              <a:rPr lang="zh-CN" altLang="zh-CN" sz="2000" dirty="0"/>
              <a:t>各方监测工作的管理要求，规范了各方行为</a:t>
            </a:r>
            <a:endParaRPr lang="zh-CN" altLang="en-US" sz="2000" dirty="0"/>
          </a:p>
        </p:txBody>
      </p:sp>
    </p:spTree>
    <p:extLst>
      <p:ext uri="{BB962C8B-B14F-4D97-AF65-F5344CB8AC3E}">
        <p14:creationId xmlns:p14="http://schemas.microsoft.com/office/powerpoint/2010/main" val="28819779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39552" y="764704"/>
            <a:ext cx="7416824" cy="369332"/>
          </a:xfrm>
          <a:prstGeom prst="rect">
            <a:avLst/>
          </a:prstGeom>
        </p:spPr>
        <p:txBody>
          <a:bodyPr wrap="square">
            <a:spAutoFit/>
          </a:bodyPr>
          <a:lstStyle/>
          <a:p>
            <a:r>
              <a:rPr lang="en-US" altLang="zh-CN" b="1" dirty="0" smtClean="0"/>
              <a:t>1.</a:t>
            </a:r>
            <a:r>
              <a:rPr lang="zh-CN" altLang="zh-CN" b="1" dirty="0" smtClean="0"/>
              <a:t>不只是</a:t>
            </a:r>
            <a:r>
              <a:rPr lang="zh-CN" altLang="zh-CN" b="1" dirty="0"/>
              <a:t>针对施工安全，还关注质量控制，增加了工程验收的要求</a:t>
            </a:r>
            <a:endParaRPr lang="zh-CN" altLang="en-US" b="1" dirty="0"/>
          </a:p>
        </p:txBody>
      </p:sp>
      <p:sp>
        <p:nvSpPr>
          <p:cNvPr id="3" name="矩形 2"/>
          <p:cNvSpPr/>
          <p:nvPr/>
        </p:nvSpPr>
        <p:spPr>
          <a:xfrm>
            <a:off x="539552" y="1340768"/>
            <a:ext cx="7992888" cy="6047809"/>
          </a:xfrm>
          <a:prstGeom prst="rect">
            <a:avLst/>
          </a:prstGeom>
        </p:spPr>
        <p:txBody>
          <a:bodyPr wrap="square">
            <a:spAutoFit/>
          </a:bodyPr>
          <a:lstStyle/>
          <a:p>
            <a:pPr>
              <a:lnSpc>
                <a:spcPct val="150000"/>
              </a:lnSpc>
            </a:pPr>
            <a:r>
              <a:rPr lang="zh-CN" altLang="en-US" sz="1400" dirty="0" smtClean="0"/>
              <a:t>（</a:t>
            </a:r>
            <a:r>
              <a:rPr lang="en-US" altLang="zh-CN" sz="1400" dirty="0" smtClean="0"/>
              <a:t>1</a:t>
            </a:r>
            <a:r>
              <a:rPr lang="zh-CN" altLang="en-US" sz="1400" dirty="0" smtClean="0"/>
              <a:t>）</a:t>
            </a:r>
            <a:r>
              <a:rPr lang="en-US" altLang="zh-CN" sz="1400" dirty="0"/>
              <a:t> 《</a:t>
            </a:r>
            <a:r>
              <a:rPr lang="zh-CN" altLang="en-US" sz="1400" dirty="0"/>
              <a:t>城市轨道交通工程监测技术规范</a:t>
            </a:r>
            <a:r>
              <a:rPr lang="en-US" altLang="zh-CN" sz="1400" dirty="0" smtClean="0"/>
              <a:t>》</a:t>
            </a:r>
            <a:r>
              <a:rPr lang="zh-CN" altLang="en-US" sz="1400" dirty="0" smtClean="0"/>
              <a:t>（</a:t>
            </a:r>
            <a:r>
              <a:rPr lang="en-US" altLang="zh-CN" sz="1400" dirty="0" smtClean="0"/>
              <a:t>GB 50911</a:t>
            </a:r>
            <a:r>
              <a:rPr lang="zh-CN" altLang="en-US" sz="1400" dirty="0" smtClean="0"/>
              <a:t>）</a:t>
            </a:r>
            <a:r>
              <a:rPr lang="zh-CN" altLang="zh-CN" sz="1400" dirty="0" smtClean="0"/>
              <a:t>主要</a:t>
            </a:r>
            <a:r>
              <a:rPr lang="zh-CN" altLang="zh-CN" sz="1400" dirty="0"/>
              <a:t>是施工过程中的安全监测，</a:t>
            </a:r>
            <a:r>
              <a:rPr lang="zh-CN" altLang="zh-CN" sz="1400" dirty="0" smtClean="0"/>
              <a:t>其</a:t>
            </a:r>
            <a:r>
              <a:rPr lang="zh-CN" altLang="en-US" sz="1400" dirty="0" smtClean="0"/>
              <a:t>监测</a:t>
            </a:r>
            <a:r>
              <a:rPr lang="zh-CN" altLang="zh-CN" sz="1400" dirty="0" smtClean="0"/>
              <a:t>对象</a:t>
            </a:r>
            <a:r>
              <a:rPr lang="zh-CN" altLang="en-US" sz="1400" dirty="0" smtClean="0"/>
              <a:t>为</a:t>
            </a:r>
            <a:r>
              <a:rPr lang="zh-CN" altLang="zh-CN" sz="1400" dirty="0" smtClean="0"/>
              <a:t>支护</a:t>
            </a:r>
            <a:r>
              <a:rPr lang="zh-CN" altLang="zh-CN" sz="1400" dirty="0"/>
              <a:t>结构、周围岩土体、周边环境，</a:t>
            </a:r>
            <a:r>
              <a:rPr lang="zh-CN" altLang="zh-CN" sz="1400" dirty="0" smtClean="0"/>
              <a:t>而</a:t>
            </a:r>
            <a:r>
              <a:rPr lang="zh-CN" altLang="en-US" sz="1400" dirty="0" smtClean="0"/>
              <a:t>本规程</a:t>
            </a:r>
            <a:r>
              <a:rPr lang="zh-CN" altLang="zh-CN" sz="1400" dirty="0" smtClean="0"/>
              <a:t>不只是</a:t>
            </a:r>
            <a:r>
              <a:rPr lang="zh-CN" altLang="zh-CN" sz="1400" dirty="0"/>
              <a:t>施工过程中的安全监测，还要对已完工的工程</a:t>
            </a:r>
            <a:r>
              <a:rPr lang="zh-CN" altLang="zh-CN" sz="1400" dirty="0" smtClean="0"/>
              <a:t>结构是否</a:t>
            </a:r>
            <a:r>
              <a:rPr lang="zh-CN" altLang="zh-CN" sz="1400" dirty="0"/>
              <a:t>稳定进行评判，保留了周围岩土体、周边环境，但支护</a:t>
            </a:r>
            <a:r>
              <a:rPr lang="zh-CN" altLang="zh-CN" sz="1400" dirty="0" smtClean="0"/>
              <a:t>结构</a:t>
            </a:r>
            <a:r>
              <a:rPr lang="zh-CN" altLang="en-US" sz="1400" dirty="0" smtClean="0"/>
              <a:t>定义</a:t>
            </a:r>
            <a:r>
              <a:rPr lang="zh-CN" altLang="zh-CN" sz="1400" dirty="0" smtClean="0"/>
              <a:t>为</a:t>
            </a:r>
            <a:r>
              <a:rPr lang="zh-CN" altLang="zh-CN" sz="1400" dirty="0"/>
              <a:t>工程</a:t>
            </a:r>
            <a:r>
              <a:rPr lang="zh-CN" altLang="zh-CN" sz="1400" dirty="0" smtClean="0"/>
              <a:t>本体</a:t>
            </a:r>
            <a:r>
              <a:rPr lang="zh-CN" altLang="en-US" sz="1400" dirty="0" smtClean="0"/>
              <a:t>的一部分。</a:t>
            </a:r>
            <a:endParaRPr lang="zh-CN" altLang="zh-CN" sz="1400" dirty="0"/>
          </a:p>
          <a:p>
            <a:pPr>
              <a:lnSpc>
                <a:spcPct val="150000"/>
              </a:lnSpc>
            </a:pPr>
            <a:r>
              <a:rPr lang="zh-CN" altLang="en-US" sz="1400" b="1" dirty="0" smtClean="0"/>
              <a:t>本规程第</a:t>
            </a:r>
            <a:r>
              <a:rPr lang="en-US" altLang="zh-CN" sz="1400" b="1" dirty="0" smtClean="0"/>
              <a:t>2.1.3</a:t>
            </a:r>
            <a:r>
              <a:rPr lang="zh-CN" altLang="en-US" sz="1400" b="1" dirty="0" smtClean="0"/>
              <a:t>条规定</a:t>
            </a:r>
            <a:r>
              <a:rPr lang="zh-CN" altLang="en-US" sz="1400" dirty="0" smtClean="0"/>
              <a:t>，</a:t>
            </a:r>
            <a:r>
              <a:rPr lang="zh-CN" altLang="zh-CN" sz="1400" dirty="0" smtClean="0"/>
              <a:t>工程</a:t>
            </a:r>
            <a:r>
              <a:rPr lang="zh-CN" altLang="zh-CN" sz="1400" dirty="0"/>
              <a:t>本体是工程自身结构及施工期间为保障施工安全的临时结构（如基坑支护结构、隧道支护结构、围护结构）</a:t>
            </a:r>
          </a:p>
          <a:p>
            <a:pPr>
              <a:lnSpc>
                <a:spcPct val="150000"/>
              </a:lnSpc>
            </a:pPr>
            <a:r>
              <a:rPr lang="zh-CN" altLang="en-US" sz="1400" dirty="0" smtClean="0"/>
              <a:t>（</a:t>
            </a:r>
            <a:r>
              <a:rPr lang="en-US" altLang="zh-CN" sz="1400" dirty="0" smtClean="0"/>
              <a:t>2</a:t>
            </a:r>
            <a:r>
              <a:rPr lang="zh-CN" altLang="en-US" sz="1400" dirty="0" smtClean="0"/>
              <a:t>）</a:t>
            </a:r>
            <a:r>
              <a:rPr lang="en-US" altLang="zh-CN" sz="1400" dirty="0"/>
              <a:t> 《</a:t>
            </a:r>
            <a:r>
              <a:rPr lang="zh-CN" altLang="en-US" sz="1400" dirty="0"/>
              <a:t>城市轨道交通工程监测技术规范</a:t>
            </a:r>
            <a:r>
              <a:rPr lang="en-US" altLang="zh-CN" sz="1400" dirty="0"/>
              <a:t>》</a:t>
            </a:r>
            <a:r>
              <a:rPr lang="zh-CN" altLang="en-US" sz="1400" dirty="0"/>
              <a:t>（</a:t>
            </a:r>
            <a:r>
              <a:rPr lang="en-US" altLang="zh-CN" sz="1400" dirty="0"/>
              <a:t>GB 50911</a:t>
            </a:r>
            <a:r>
              <a:rPr lang="zh-CN" altLang="en-US" sz="1400" dirty="0"/>
              <a:t>）</a:t>
            </a:r>
            <a:r>
              <a:rPr lang="zh-CN" altLang="en-US" sz="1400" dirty="0" smtClean="0"/>
              <a:t>未对运营期的轨道交通工程提出监测要求，而本规程不仅</a:t>
            </a:r>
            <a:r>
              <a:rPr lang="zh-CN" altLang="zh-CN" sz="1400" dirty="0" smtClean="0"/>
              <a:t>规定</a:t>
            </a:r>
            <a:r>
              <a:rPr lang="zh-CN" altLang="zh-CN" sz="1400" dirty="0"/>
              <a:t>了建设</a:t>
            </a:r>
            <a:r>
              <a:rPr lang="zh-CN" altLang="zh-CN" sz="1400" dirty="0" smtClean="0"/>
              <a:t>期</a:t>
            </a:r>
            <a:r>
              <a:rPr lang="zh-CN" altLang="en-US" sz="1400" dirty="0" smtClean="0"/>
              <a:t>的</a:t>
            </a:r>
            <a:r>
              <a:rPr lang="zh-CN" altLang="zh-CN" sz="1400" dirty="0" smtClean="0"/>
              <a:t>监测</a:t>
            </a:r>
            <a:r>
              <a:rPr lang="zh-CN" altLang="zh-CN" sz="1400" dirty="0"/>
              <a:t>要求与</a:t>
            </a:r>
            <a:r>
              <a:rPr lang="zh-CN" altLang="zh-CN" sz="1400" dirty="0" smtClean="0"/>
              <a:t>规定</a:t>
            </a:r>
            <a:r>
              <a:rPr lang="zh-CN" altLang="en-US" sz="1400" dirty="0" smtClean="0"/>
              <a:t>，还对</a:t>
            </a:r>
            <a:r>
              <a:rPr lang="zh-CN" altLang="zh-CN" sz="1400" dirty="0" smtClean="0"/>
              <a:t>运营期的</a:t>
            </a:r>
            <a:r>
              <a:rPr lang="zh-CN" altLang="en-US" sz="1400" dirty="0"/>
              <a:t>结构稳定性</a:t>
            </a:r>
            <a:r>
              <a:rPr lang="zh-CN" altLang="en-US" sz="1400" dirty="0" smtClean="0"/>
              <a:t>监测提出了要求。</a:t>
            </a:r>
            <a:endParaRPr lang="en-US" altLang="zh-CN" sz="1400" dirty="0" smtClean="0"/>
          </a:p>
          <a:p>
            <a:pPr>
              <a:lnSpc>
                <a:spcPct val="150000"/>
              </a:lnSpc>
            </a:pPr>
            <a:r>
              <a:rPr lang="zh-CN" altLang="en-US" sz="1400" b="1" dirty="0" smtClean="0"/>
              <a:t>本规程第</a:t>
            </a:r>
            <a:r>
              <a:rPr lang="en-US" altLang="zh-CN" sz="1400" b="1" dirty="0" smtClean="0"/>
              <a:t>3.1.4</a:t>
            </a:r>
            <a:r>
              <a:rPr lang="zh-CN" altLang="en-US" sz="1400" b="1" dirty="0" smtClean="0"/>
              <a:t>条</a:t>
            </a:r>
            <a:r>
              <a:rPr lang="en-US" altLang="zh-CN" sz="1400" b="1" dirty="0" smtClean="0"/>
              <a:t> </a:t>
            </a:r>
            <a:r>
              <a:rPr lang="zh-CN" altLang="en-US" sz="1400" b="1" dirty="0" smtClean="0"/>
              <a:t>规定</a:t>
            </a:r>
            <a:r>
              <a:rPr lang="zh-CN" altLang="en-US" sz="1400" dirty="0" smtClean="0"/>
              <a:t>，城市</a:t>
            </a:r>
            <a:r>
              <a:rPr lang="zh-CN" altLang="en-US" sz="1400" dirty="0"/>
              <a:t>轨道交通工程建设期间对工程本体、周围岩土体及周边环境等实施监测是施工安全可控的重要手段，监测数据是优化设计、调整施工参数、分析和预测工程结构和周边环境的安全状态及其风险趋势的重要依据，是建设工程竣工验收的依据。</a:t>
            </a:r>
          </a:p>
          <a:p>
            <a:pPr>
              <a:lnSpc>
                <a:spcPct val="150000"/>
              </a:lnSpc>
            </a:pPr>
            <a:r>
              <a:rPr lang="zh-CN" altLang="en-US" sz="1400" b="1" dirty="0" smtClean="0"/>
              <a:t>本规程第</a:t>
            </a:r>
            <a:r>
              <a:rPr lang="en-US" altLang="zh-CN" sz="1400" b="1" dirty="0" smtClean="0"/>
              <a:t>3.1.5</a:t>
            </a:r>
            <a:r>
              <a:rPr lang="zh-CN" altLang="en-US" sz="1400" b="1" dirty="0" smtClean="0"/>
              <a:t>条规定</a:t>
            </a:r>
            <a:r>
              <a:rPr lang="zh-CN" altLang="en-US" sz="1400" dirty="0" smtClean="0"/>
              <a:t>，城市</a:t>
            </a:r>
            <a:r>
              <a:rPr lang="zh-CN" altLang="en-US" sz="1400" dirty="0"/>
              <a:t>轨道交通运营期的结构稳定性监测是评判轨道交通工程结构安全及稳定，确保城市轨道交通正常运营的依据</a:t>
            </a:r>
            <a:r>
              <a:rPr lang="zh-CN" altLang="en-US" sz="1400" dirty="0" smtClean="0"/>
              <a:t>。</a:t>
            </a:r>
            <a:endParaRPr lang="en-US" altLang="zh-CN" sz="1400" dirty="0" smtClean="0"/>
          </a:p>
          <a:p>
            <a:pPr>
              <a:lnSpc>
                <a:spcPct val="150000"/>
              </a:lnSpc>
            </a:pPr>
            <a:r>
              <a:rPr lang="zh-CN" altLang="en-US" sz="1400" b="1" dirty="0"/>
              <a:t>本</a:t>
            </a:r>
            <a:r>
              <a:rPr lang="zh-CN" altLang="en-US" sz="1400" b="1" dirty="0" smtClean="0"/>
              <a:t>规程第</a:t>
            </a:r>
            <a:r>
              <a:rPr lang="en-US" altLang="zh-CN" sz="1400" b="1" dirty="0" smtClean="0"/>
              <a:t>13</a:t>
            </a:r>
            <a:r>
              <a:rPr lang="zh-CN" altLang="en-US" sz="1400" b="1" dirty="0" smtClean="0"/>
              <a:t>章</a:t>
            </a:r>
            <a:r>
              <a:rPr lang="zh-CN" altLang="en-US" sz="1400" dirty="0"/>
              <a:t>提出了运营结构稳定性监测的监测项目、监测点、监测断面布设原则及要求、各个测项的监测频率及监测精度</a:t>
            </a:r>
            <a:r>
              <a:rPr lang="zh-CN" altLang="en-US" sz="1400" dirty="0" smtClean="0"/>
              <a:t>要求；</a:t>
            </a:r>
            <a:r>
              <a:rPr lang="zh-CN" altLang="en-US" sz="1400" dirty="0" smtClean="0">
                <a:solidFill>
                  <a:srgbClr val="000000"/>
                </a:solidFill>
                <a:latin typeface="Times New Roman" pitchFamily="18" charset="0"/>
                <a:cs typeface="Times New Roman" pitchFamily="18" charset="0"/>
              </a:rPr>
              <a:t>给</a:t>
            </a:r>
            <a:r>
              <a:rPr lang="zh-CN" altLang="en-US" sz="1400" dirty="0">
                <a:solidFill>
                  <a:srgbClr val="000000"/>
                </a:solidFill>
                <a:latin typeface="Times New Roman" pitchFamily="18" charset="0"/>
                <a:cs typeface="Times New Roman" pitchFamily="18" charset="0"/>
              </a:rPr>
              <a:t>出了城市轨道交通结构安全控制指标</a:t>
            </a:r>
            <a:r>
              <a:rPr lang="zh-CN" altLang="en-US" sz="1400" dirty="0" smtClean="0">
                <a:solidFill>
                  <a:srgbClr val="000000"/>
                </a:solidFill>
                <a:latin typeface="Times New Roman" pitchFamily="18" charset="0"/>
                <a:cs typeface="Times New Roman" pitchFamily="18" charset="0"/>
              </a:rPr>
              <a:t>值；同时规定</a:t>
            </a:r>
            <a:r>
              <a:rPr lang="zh-CN" altLang="en-US" sz="1400" dirty="0" smtClean="0"/>
              <a:t>保护区</a:t>
            </a:r>
            <a:r>
              <a:rPr lang="zh-CN" altLang="en-US" sz="1400" dirty="0"/>
              <a:t>内建设活动影响监测应根据外部作业的影响等级、结构安全控制指标、外部作业实施前开展的安全评估报告以及周边环境，结合运营安全管理的要求编制专项监测</a:t>
            </a:r>
            <a:r>
              <a:rPr lang="zh-CN" altLang="en-US" sz="1400" dirty="0" smtClean="0"/>
              <a:t>方案；</a:t>
            </a:r>
            <a:r>
              <a:rPr lang="zh-CN" altLang="en-US" sz="1400" dirty="0" smtClean="0">
                <a:solidFill>
                  <a:srgbClr val="000000"/>
                </a:solidFill>
                <a:latin typeface="Times New Roman" pitchFamily="18" charset="0"/>
                <a:cs typeface="Times New Roman" pitchFamily="18" charset="0"/>
              </a:rPr>
              <a:t>增加</a:t>
            </a:r>
            <a:r>
              <a:rPr lang="zh-CN" altLang="en-US" sz="1400" dirty="0">
                <a:solidFill>
                  <a:srgbClr val="000000"/>
                </a:solidFill>
                <a:latin typeface="Times New Roman" pitchFamily="18" charset="0"/>
                <a:cs typeface="Times New Roman" pitchFamily="18" charset="0"/>
              </a:rPr>
              <a:t>了自动化监测的技术和要求。</a:t>
            </a:r>
          </a:p>
          <a:p>
            <a:pPr>
              <a:lnSpc>
                <a:spcPct val="150000"/>
              </a:lnSpc>
            </a:pPr>
            <a:endParaRPr lang="zh-CN" altLang="en-US" sz="1600" dirty="0"/>
          </a:p>
          <a:p>
            <a:pPr>
              <a:lnSpc>
                <a:spcPct val="150000"/>
              </a:lnSpc>
            </a:pPr>
            <a:endParaRPr lang="zh-CN" altLang="zh-CN" dirty="0"/>
          </a:p>
        </p:txBody>
      </p:sp>
    </p:spTree>
    <p:extLst>
      <p:ext uri="{BB962C8B-B14F-4D97-AF65-F5344CB8AC3E}">
        <p14:creationId xmlns:p14="http://schemas.microsoft.com/office/powerpoint/2010/main" val="22068550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67544" y="861070"/>
            <a:ext cx="8208912" cy="1754326"/>
          </a:xfrm>
          <a:prstGeom prst="rect">
            <a:avLst/>
          </a:prstGeom>
        </p:spPr>
        <p:txBody>
          <a:bodyPr wrap="square">
            <a:spAutoFit/>
          </a:bodyPr>
          <a:lstStyle/>
          <a:p>
            <a:pPr>
              <a:lnSpc>
                <a:spcPct val="150000"/>
              </a:lnSpc>
            </a:pPr>
            <a:r>
              <a:rPr lang="zh-CN" altLang="en-US" dirty="0"/>
              <a:t>（</a:t>
            </a:r>
            <a:r>
              <a:rPr lang="en-US" altLang="zh-CN" dirty="0"/>
              <a:t>3</a:t>
            </a:r>
            <a:r>
              <a:rPr lang="zh-CN" altLang="en-US" dirty="0" smtClean="0"/>
              <a:t>）本规程在各类工法的监测要求中明确，</a:t>
            </a:r>
            <a:r>
              <a:rPr lang="zh-CN" altLang="zh-CN" dirty="0" smtClean="0"/>
              <a:t>判定</a:t>
            </a:r>
            <a:r>
              <a:rPr lang="zh-CN" altLang="zh-CN" dirty="0"/>
              <a:t>线路结构竖向位移是否进入稳定阶段，应由竖向位移量与时间关系曲线判定。当最后</a:t>
            </a:r>
            <a:r>
              <a:rPr lang="en-US" altLang="zh-CN" dirty="0"/>
              <a:t>100d</a:t>
            </a:r>
            <a:r>
              <a:rPr lang="zh-CN" altLang="zh-CN" dirty="0"/>
              <a:t>的变形速率小于</a:t>
            </a:r>
            <a:r>
              <a:rPr lang="en-US" altLang="zh-CN" dirty="0"/>
              <a:t>0.01~0.04mm/d</a:t>
            </a:r>
            <a:r>
              <a:rPr lang="zh-CN" altLang="zh-CN" dirty="0"/>
              <a:t>时可认为已进入稳定阶段。（参照《建筑变形测量规范》</a:t>
            </a:r>
            <a:r>
              <a:rPr lang="en-US" altLang="zh-CN" dirty="0"/>
              <a:t>JGJ8</a:t>
            </a:r>
            <a:r>
              <a:rPr lang="zh-CN" altLang="zh-CN" dirty="0"/>
              <a:t>的要求，具体取值根据地基土的压缩性能确定）</a:t>
            </a:r>
            <a:endParaRPr lang="zh-CN" altLang="en-US" dirty="0"/>
          </a:p>
        </p:txBody>
      </p:sp>
    </p:spTree>
    <p:extLst>
      <p:ext uri="{BB962C8B-B14F-4D97-AF65-F5344CB8AC3E}">
        <p14:creationId xmlns:p14="http://schemas.microsoft.com/office/powerpoint/2010/main" val="35501263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83568" y="836712"/>
            <a:ext cx="3360215" cy="369332"/>
          </a:xfrm>
          <a:prstGeom prst="rect">
            <a:avLst/>
          </a:prstGeom>
        </p:spPr>
        <p:txBody>
          <a:bodyPr wrap="none">
            <a:spAutoFit/>
          </a:bodyPr>
          <a:lstStyle/>
          <a:p>
            <a:pPr>
              <a:defRPr/>
            </a:pPr>
            <a:r>
              <a:rPr lang="en-US" altLang="zh-CN" b="1" dirty="0"/>
              <a:t>2.</a:t>
            </a:r>
            <a:r>
              <a:rPr lang="zh-CN" altLang="zh-CN" b="1" dirty="0"/>
              <a:t>增加了监测网布设的技术要求</a:t>
            </a:r>
            <a:endParaRPr lang="en-US" altLang="zh-CN" b="1" dirty="0"/>
          </a:p>
        </p:txBody>
      </p:sp>
      <p:sp>
        <p:nvSpPr>
          <p:cNvPr id="3" name="矩形 2"/>
          <p:cNvSpPr/>
          <p:nvPr/>
        </p:nvSpPr>
        <p:spPr>
          <a:xfrm>
            <a:off x="515734" y="1340768"/>
            <a:ext cx="8376746" cy="5459187"/>
          </a:xfrm>
          <a:prstGeom prst="rect">
            <a:avLst/>
          </a:prstGeom>
        </p:spPr>
        <p:txBody>
          <a:bodyPr wrap="square">
            <a:spAutoFit/>
          </a:bodyPr>
          <a:lstStyle/>
          <a:p>
            <a:pPr>
              <a:lnSpc>
                <a:spcPct val="150000"/>
              </a:lnSpc>
            </a:pPr>
            <a:r>
              <a:rPr lang="zh-CN" altLang="en-US" sz="1550" dirty="0" smtClean="0"/>
              <a:t>        本规程</a:t>
            </a:r>
            <a:r>
              <a:rPr lang="zh-CN" altLang="zh-CN" sz="1550" dirty="0" smtClean="0"/>
              <a:t>融合</a:t>
            </a:r>
            <a:r>
              <a:rPr lang="zh-CN" altLang="zh-CN" sz="1550" dirty="0"/>
              <a:t>了两</a:t>
            </a:r>
            <a:r>
              <a:rPr lang="zh-CN" altLang="zh-CN" sz="1550" dirty="0" smtClean="0"/>
              <a:t>部</a:t>
            </a:r>
            <a:r>
              <a:rPr lang="zh-CN" altLang="en-US" sz="1550" dirty="0" smtClean="0"/>
              <a:t>国家标准</a:t>
            </a:r>
            <a:r>
              <a:rPr lang="zh-CN" altLang="zh-CN" sz="1550" dirty="0" smtClean="0"/>
              <a:t>的</a:t>
            </a:r>
            <a:r>
              <a:rPr lang="zh-CN" altLang="zh-CN" sz="1550" dirty="0"/>
              <a:t>内容（《城市轨道交通工程测量规范》</a:t>
            </a:r>
            <a:r>
              <a:rPr lang="en-US" altLang="zh-CN" sz="1550" dirty="0"/>
              <a:t>GB 50308-2008</a:t>
            </a:r>
            <a:r>
              <a:rPr lang="zh-CN" altLang="zh-CN" sz="1550" dirty="0"/>
              <a:t>与</a:t>
            </a:r>
            <a:r>
              <a:rPr lang="zh-CN" altLang="zh-CN" sz="1550" dirty="0" smtClean="0"/>
              <a:t>《城市轨道交通工程监测技术规范》</a:t>
            </a:r>
            <a:r>
              <a:rPr lang="zh-CN" altLang="en-US" sz="1550" dirty="0" smtClean="0"/>
              <a:t>（</a:t>
            </a:r>
            <a:r>
              <a:rPr lang="en-US" altLang="zh-CN" sz="1550" dirty="0" smtClean="0"/>
              <a:t>GB50911-2013</a:t>
            </a:r>
            <a:r>
              <a:rPr lang="zh-CN" altLang="zh-CN" sz="1550" dirty="0" smtClean="0"/>
              <a:t>）</a:t>
            </a:r>
            <a:r>
              <a:rPr lang="zh-CN" altLang="en-US" sz="1550" dirty="0" smtClean="0"/>
              <a:t>，在</a:t>
            </a:r>
            <a:r>
              <a:rPr lang="zh-CN" altLang="en-US" sz="1550" b="1" dirty="0" smtClean="0"/>
              <a:t>规程第</a:t>
            </a:r>
            <a:r>
              <a:rPr lang="en-US" altLang="zh-CN" sz="1550" b="1" dirty="0" smtClean="0"/>
              <a:t>4</a:t>
            </a:r>
            <a:r>
              <a:rPr lang="zh-CN" altLang="en-US" sz="1550" b="1" dirty="0" smtClean="0"/>
              <a:t>章</a:t>
            </a:r>
            <a:r>
              <a:rPr lang="zh-CN" altLang="en-US" sz="1550" dirty="0" smtClean="0"/>
              <a:t>提出的变形监测控制网定义和精度要求。</a:t>
            </a:r>
            <a:endParaRPr lang="zh-CN" altLang="zh-CN" sz="1550" dirty="0"/>
          </a:p>
          <a:p>
            <a:pPr>
              <a:lnSpc>
                <a:spcPct val="150000"/>
              </a:lnSpc>
            </a:pPr>
            <a:r>
              <a:rPr lang="en-US" altLang="zh-CN" sz="1550" dirty="0" smtClean="0"/>
              <a:t>         </a:t>
            </a:r>
            <a:r>
              <a:rPr lang="zh-CN" altLang="zh-CN" sz="1550" dirty="0" smtClean="0"/>
              <a:t>测量</a:t>
            </a:r>
            <a:r>
              <a:rPr lang="zh-CN" altLang="zh-CN" sz="1550" dirty="0"/>
              <a:t>与监测的区别：</a:t>
            </a:r>
          </a:p>
          <a:p>
            <a:pPr>
              <a:lnSpc>
                <a:spcPct val="150000"/>
              </a:lnSpc>
            </a:pPr>
            <a:r>
              <a:rPr lang="en-US" altLang="zh-CN" sz="1550" dirty="0" smtClean="0"/>
              <a:t>         </a:t>
            </a:r>
            <a:r>
              <a:rPr lang="zh-CN" altLang="zh-CN" sz="1550" dirty="0" smtClean="0"/>
              <a:t>测量</a:t>
            </a:r>
            <a:r>
              <a:rPr lang="zh-CN" altLang="en-US" sz="1550" dirty="0" smtClean="0"/>
              <a:t>：</a:t>
            </a:r>
            <a:r>
              <a:rPr lang="zh-CN" altLang="zh-CN" sz="1550" dirty="0" smtClean="0"/>
              <a:t>使用</a:t>
            </a:r>
            <a:r>
              <a:rPr lang="zh-CN" altLang="zh-CN" sz="1550" dirty="0"/>
              <a:t>测量仪器对成型的既有的建筑物、管线等进行空间定位的过程或将线路工程设计图纸上的线路位置测设于实地的定线过程（定线测量）。</a:t>
            </a:r>
          </a:p>
          <a:p>
            <a:pPr>
              <a:lnSpc>
                <a:spcPct val="150000"/>
              </a:lnSpc>
            </a:pPr>
            <a:r>
              <a:rPr lang="en-US" altLang="zh-CN" sz="1550" dirty="0" smtClean="0"/>
              <a:t>          </a:t>
            </a:r>
            <a:r>
              <a:rPr lang="zh-CN" altLang="zh-CN" sz="1550" dirty="0" smtClean="0"/>
              <a:t>监测</a:t>
            </a:r>
            <a:r>
              <a:rPr lang="zh-CN" altLang="zh-CN" sz="1550" dirty="0"/>
              <a:t>：使用测量仪器、设备或现场巡查（标准中漏掉）对监测主体的特征点（面）进行现场或远程监控，获取监测主体的特征点（面）变形趋势、空间位置变化和结构环境变化信息的全过程。</a:t>
            </a:r>
          </a:p>
          <a:p>
            <a:pPr>
              <a:lnSpc>
                <a:spcPct val="150000"/>
              </a:lnSpc>
            </a:pPr>
            <a:r>
              <a:rPr lang="en-US" altLang="zh-CN" sz="1550" dirty="0" smtClean="0"/>
              <a:t>         </a:t>
            </a:r>
            <a:r>
              <a:rPr lang="zh-CN" altLang="zh-CN" sz="1550" dirty="0" smtClean="0"/>
              <a:t>测量</a:t>
            </a:r>
            <a:r>
              <a:rPr lang="zh-CN" altLang="zh-CN" sz="1550" dirty="0"/>
              <a:t>与监测的</a:t>
            </a:r>
            <a:r>
              <a:rPr lang="zh-CN" altLang="zh-CN" sz="1550" dirty="0" smtClean="0"/>
              <a:t>共同点</a:t>
            </a:r>
            <a:r>
              <a:rPr lang="zh-CN" altLang="zh-CN" sz="1550" dirty="0"/>
              <a:t>：都需要测量仪器，都需要控制网（水平与竖向）</a:t>
            </a:r>
          </a:p>
          <a:p>
            <a:pPr>
              <a:lnSpc>
                <a:spcPct val="150000"/>
              </a:lnSpc>
            </a:pPr>
            <a:r>
              <a:rPr lang="en-US" altLang="zh-CN" sz="1550" dirty="0" smtClean="0"/>
              <a:t>         </a:t>
            </a:r>
            <a:r>
              <a:rPr lang="zh-CN" altLang="zh-CN" sz="1550" dirty="0" smtClean="0"/>
              <a:t>测量</a:t>
            </a:r>
            <a:r>
              <a:rPr lang="zh-CN" altLang="zh-CN" sz="1550" dirty="0"/>
              <a:t>与监测的</a:t>
            </a:r>
            <a:r>
              <a:rPr lang="zh-CN" altLang="zh-CN" sz="1550" dirty="0" smtClean="0"/>
              <a:t>不同点</a:t>
            </a:r>
            <a:r>
              <a:rPr lang="zh-CN" altLang="zh-CN" sz="1550" dirty="0"/>
              <a:t>：监测是连续的，测量是一次性；监测除了仪器设备，还需要现场巡视；但测量需要的控制网必须是城市轨道交通平面控制网（精密导线）或城市轨道交通工程高程控制网（二等水准），监测可采用城市轨道交通测量控制网，但也可以采用假设坐标系统（平面与高程</a:t>
            </a:r>
            <a:r>
              <a:rPr lang="zh-CN" altLang="zh-CN" sz="1550" dirty="0" smtClean="0"/>
              <a:t>）</a:t>
            </a:r>
            <a:r>
              <a:rPr lang="zh-CN" altLang="en-US" sz="1550" dirty="0" smtClean="0"/>
              <a:t>。</a:t>
            </a:r>
            <a:endParaRPr lang="en-US" altLang="zh-CN" sz="1550" dirty="0" smtClean="0"/>
          </a:p>
          <a:p>
            <a:pPr>
              <a:lnSpc>
                <a:spcPct val="150000"/>
              </a:lnSpc>
            </a:pPr>
            <a:r>
              <a:rPr lang="en-US" altLang="zh-CN" sz="1550" dirty="0" smtClean="0"/>
              <a:t>         </a:t>
            </a:r>
            <a:r>
              <a:rPr lang="zh-CN" altLang="zh-CN" sz="1550" dirty="0" smtClean="0"/>
              <a:t>正</a:t>
            </a:r>
            <a:r>
              <a:rPr lang="zh-CN" altLang="zh-CN" sz="1550" dirty="0"/>
              <a:t>因为如此，我们增加了监测控制网的相关</a:t>
            </a:r>
            <a:r>
              <a:rPr lang="zh-CN" altLang="zh-CN" sz="1550" dirty="0" smtClean="0"/>
              <a:t>规定</a:t>
            </a:r>
            <a:r>
              <a:rPr lang="zh-CN" altLang="en-US" sz="1550" dirty="0" smtClean="0"/>
              <a:t>。</a:t>
            </a:r>
            <a:endParaRPr lang="zh-CN" altLang="en-US" sz="1550" dirty="0"/>
          </a:p>
        </p:txBody>
      </p:sp>
    </p:spTree>
    <p:extLst>
      <p:ext uri="{BB962C8B-B14F-4D97-AF65-F5344CB8AC3E}">
        <p14:creationId xmlns:p14="http://schemas.microsoft.com/office/powerpoint/2010/main" val="11727448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4"/>
          <p:cNvSpPr txBox="1">
            <a:spLocks noChangeArrowheads="1"/>
          </p:cNvSpPr>
          <p:nvPr/>
        </p:nvSpPr>
        <p:spPr bwMode="auto">
          <a:xfrm>
            <a:off x="402953" y="2204864"/>
            <a:ext cx="7936260" cy="1438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6" rIns="91430" bIns="45716">
            <a:spAutoFit/>
          </a:bodyPr>
          <a:lstStyle>
            <a:lvl1pPr marL="342900" indent="-342900" eaLnBrk="0" hangingPunct="0">
              <a:tabLst>
                <a:tab pos="2336800" algn="l"/>
              </a:tabLst>
              <a:defRPr>
                <a:solidFill>
                  <a:schemeClr val="tx1"/>
                </a:solidFill>
                <a:latin typeface="Arial" pitchFamily="34" charset="0"/>
                <a:ea typeface="宋体" pitchFamily="2" charset="-122"/>
              </a:defRPr>
            </a:lvl1pPr>
            <a:lvl2pPr marL="742950" indent="-285750" eaLnBrk="0" hangingPunct="0">
              <a:tabLst>
                <a:tab pos="2336800" algn="l"/>
              </a:tabLst>
              <a:defRPr>
                <a:solidFill>
                  <a:schemeClr val="tx1"/>
                </a:solidFill>
                <a:latin typeface="Arial" pitchFamily="34" charset="0"/>
                <a:ea typeface="宋体" pitchFamily="2" charset="-122"/>
              </a:defRPr>
            </a:lvl2pPr>
            <a:lvl3pPr marL="1143000" indent="-228600" eaLnBrk="0" hangingPunct="0">
              <a:tabLst>
                <a:tab pos="2336800" algn="l"/>
              </a:tabLst>
              <a:defRPr>
                <a:solidFill>
                  <a:schemeClr val="tx1"/>
                </a:solidFill>
                <a:latin typeface="Arial" pitchFamily="34" charset="0"/>
                <a:ea typeface="宋体" pitchFamily="2" charset="-122"/>
              </a:defRPr>
            </a:lvl3pPr>
            <a:lvl4pPr marL="1600200" indent="-228600" eaLnBrk="0" hangingPunct="0">
              <a:tabLst>
                <a:tab pos="2336800" algn="l"/>
              </a:tabLst>
              <a:defRPr>
                <a:solidFill>
                  <a:schemeClr val="tx1"/>
                </a:solidFill>
                <a:latin typeface="Arial" pitchFamily="34" charset="0"/>
                <a:ea typeface="宋体" pitchFamily="2" charset="-122"/>
              </a:defRPr>
            </a:lvl4pPr>
            <a:lvl5pPr marL="2057400" indent="-228600" eaLnBrk="0" hangingPunct="0">
              <a:tabLst>
                <a:tab pos="2336800" algn="l"/>
              </a:tabLst>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tabLst>
                <a:tab pos="2336800" algn="l"/>
              </a:tabLs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tabLst>
                <a:tab pos="2336800" algn="l"/>
              </a:tabLs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tabLst>
                <a:tab pos="2336800" algn="l"/>
              </a:tabLs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tabLst>
                <a:tab pos="2336800" algn="l"/>
              </a:tabLst>
              <a:defRPr>
                <a:solidFill>
                  <a:schemeClr val="tx1"/>
                </a:solidFill>
                <a:latin typeface="Arial" pitchFamily="34" charset="0"/>
                <a:ea typeface="宋体" pitchFamily="2" charset="-122"/>
              </a:defRPr>
            </a:lvl9pPr>
          </a:lstStyle>
          <a:p>
            <a:pPr eaLnBrk="1" hangingPunct="1">
              <a:lnSpc>
                <a:spcPts val="3516"/>
              </a:lnSpc>
            </a:pPr>
            <a:r>
              <a:rPr lang="zh-CN" altLang="en-US" sz="1700" dirty="0"/>
              <a:t>            预警分为监测数据预警、巡视预警和综合预警三类。施工过程中每一类预警按照严重程度由小到大分为三个等级：黄色预警、橙色预警和红色预警</a:t>
            </a:r>
            <a:r>
              <a:rPr lang="zh-CN" altLang="en-US" sz="1700" dirty="0" smtClean="0"/>
              <a:t>。国标中提及预警，但为明确预警标准。</a:t>
            </a:r>
            <a:endParaRPr lang="zh-CN" altLang="zh-CN" sz="1700" dirty="0"/>
          </a:p>
        </p:txBody>
      </p:sp>
      <p:sp>
        <p:nvSpPr>
          <p:cNvPr id="3" name="圆角矩形 2"/>
          <p:cNvSpPr/>
          <p:nvPr/>
        </p:nvSpPr>
        <p:spPr bwMode="auto">
          <a:xfrm>
            <a:off x="3084267" y="1430405"/>
            <a:ext cx="1689175" cy="652983"/>
          </a:xfrm>
          <a:prstGeom prst="roundRect">
            <a:avLst/>
          </a:prstGeom>
          <a:noFill/>
          <a:ln w="9525" cap="flat" cmpd="sng" algn="ctr">
            <a:solidFill>
              <a:srgbClr val="0000CC"/>
            </a:solidFill>
            <a:prstDash val="solid"/>
            <a:round/>
            <a:headEnd type="none" w="med" len="med"/>
            <a:tailEnd type="none" w="med" len="med"/>
          </a:ln>
          <a:effectLst/>
        </p:spPr>
        <p:txBody>
          <a:bodyPr lIns="64291" tIns="32146" rIns="64291" bIns="32146" anchor="ctr"/>
          <a:lstStyle/>
          <a:p>
            <a:pPr algn="l">
              <a:defRPr/>
            </a:pPr>
            <a:endParaRPr lang="zh-CN" altLang="en-US" sz="2000" b="1" dirty="0">
              <a:solidFill>
                <a:srgbClr val="0000CC"/>
              </a:solidFill>
              <a:latin typeface="+mn-ea"/>
            </a:endParaRPr>
          </a:p>
        </p:txBody>
      </p:sp>
      <p:sp>
        <p:nvSpPr>
          <p:cNvPr id="4" name="Rectangle 2"/>
          <p:cNvSpPr>
            <a:spLocks noChangeArrowheads="1"/>
          </p:cNvSpPr>
          <p:nvPr/>
        </p:nvSpPr>
        <p:spPr bwMode="auto">
          <a:xfrm>
            <a:off x="3120390" y="1502400"/>
            <a:ext cx="3079105" cy="508992"/>
          </a:xfrm>
          <a:prstGeom prst="rect">
            <a:avLst/>
          </a:prstGeom>
          <a:noFill/>
          <a:ln w="9525">
            <a:noFill/>
            <a:miter lim="800000"/>
            <a:headEnd/>
            <a:tailEnd/>
          </a:ln>
        </p:spPr>
        <p:txBody>
          <a:bodyPr lIns="91430" tIns="45716" rIns="91430" bIns="45716" anchor="b"/>
          <a:lstStyle/>
          <a:p>
            <a:pPr>
              <a:defRPr/>
            </a:pPr>
            <a:r>
              <a:rPr lang="zh-CN" altLang="en-US" sz="3100" b="1" dirty="0">
                <a:solidFill>
                  <a:srgbClr val="FF0000"/>
                </a:solidFill>
                <a:latin typeface="+mj-ea"/>
                <a:ea typeface="+mj-ea"/>
                <a:cs typeface="Times New Roman" pitchFamily="18" charset="0"/>
              </a:rPr>
              <a:t>预   警</a:t>
            </a:r>
          </a:p>
        </p:txBody>
      </p:sp>
      <p:graphicFrame>
        <p:nvGraphicFramePr>
          <p:cNvPr id="5" name="表格 4"/>
          <p:cNvGraphicFramePr>
            <a:graphicFrameLocks noGrp="1"/>
          </p:cNvGraphicFramePr>
          <p:nvPr>
            <p:extLst>
              <p:ext uri="{D42A27DB-BD31-4B8C-83A1-F6EECF244321}">
                <p14:modId xmlns:p14="http://schemas.microsoft.com/office/powerpoint/2010/main" val="1776649273"/>
              </p:ext>
            </p:extLst>
          </p:nvPr>
        </p:nvGraphicFramePr>
        <p:xfrm>
          <a:off x="755576" y="4077072"/>
          <a:ext cx="7383736" cy="2109639"/>
        </p:xfrm>
        <a:graphic>
          <a:graphicData uri="http://schemas.openxmlformats.org/drawingml/2006/table">
            <a:tbl>
              <a:tblPr/>
              <a:tblGrid>
                <a:gridCol w="1644296"/>
                <a:gridCol w="5739440"/>
              </a:tblGrid>
              <a:tr h="323099">
                <a:tc>
                  <a:txBody>
                    <a:bodyPr/>
                    <a:lstStyle/>
                    <a:p>
                      <a:pPr algn="ctr">
                        <a:spcAft>
                          <a:spcPts val="0"/>
                        </a:spcAft>
                      </a:pPr>
                      <a:r>
                        <a:rPr lang="zh-CN" sz="1400" kern="0" dirty="0">
                          <a:latin typeface="Times New Roman"/>
                          <a:ea typeface="宋体"/>
                          <a:cs typeface="Times New Roman"/>
                        </a:rPr>
                        <a:t>预警级别</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zh-CN" sz="1400" kern="0" dirty="0">
                          <a:latin typeface="Times New Roman"/>
                          <a:ea typeface="宋体"/>
                          <a:cs typeface="Times New Roman"/>
                        </a:rPr>
                        <a:t>监测数据预警状态描述</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46196">
                <a:tc>
                  <a:txBody>
                    <a:bodyPr/>
                    <a:lstStyle/>
                    <a:p>
                      <a:pPr algn="ctr">
                        <a:spcAft>
                          <a:spcPts val="0"/>
                        </a:spcAft>
                      </a:pPr>
                      <a:r>
                        <a:rPr lang="zh-CN" sz="1400" kern="0">
                          <a:latin typeface="Times New Roman"/>
                          <a:ea typeface="宋体"/>
                          <a:cs typeface="Times New Roman"/>
                        </a:rPr>
                        <a:t>黄色预警</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266700" algn="just">
                        <a:spcAft>
                          <a:spcPts val="0"/>
                        </a:spcAft>
                      </a:pPr>
                      <a:r>
                        <a:rPr lang="en-US" sz="1400" kern="100" dirty="0">
                          <a:latin typeface="Times New Roman"/>
                          <a:ea typeface="宋体"/>
                          <a:cs typeface="Times New Roman"/>
                        </a:rPr>
                        <a:t>“</a:t>
                      </a:r>
                      <a:r>
                        <a:rPr lang="zh-CN" sz="1400" kern="100" dirty="0">
                          <a:latin typeface="Times New Roman"/>
                          <a:ea typeface="宋体"/>
                          <a:cs typeface="Times New Roman"/>
                        </a:rPr>
                        <a:t>双控</a:t>
                      </a:r>
                      <a:r>
                        <a:rPr lang="en-US" sz="1400" kern="100" dirty="0">
                          <a:latin typeface="Times New Roman"/>
                          <a:ea typeface="宋体"/>
                          <a:cs typeface="Times New Roman"/>
                        </a:rPr>
                        <a:t>”</a:t>
                      </a:r>
                      <a:r>
                        <a:rPr lang="zh-CN" sz="1400" kern="100" dirty="0">
                          <a:latin typeface="Times New Roman"/>
                          <a:ea typeface="宋体"/>
                          <a:cs typeface="Times New Roman"/>
                        </a:rPr>
                        <a:t>指标（</a:t>
                      </a:r>
                      <a:r>
                        <a:rPr lang="zh-CN" sz="1400" kern="100" dirty="0">
                          <a:solidFill>
                            <a:srgbClr val="000000"/>
                          </a:solidFill>
                          <a:latin typeface="Times New Roman"/>
                          <a:ea typeface="宋体"/>
                          <a:cs typeface="Times New Roman"/>
                        </a:rPr>
                        <a:t>累计</a:t>
                      </a:r>
                      <a:r>
                        <a:rPr lang="zh-CN" sz="1400" kern="100" dirty="0">
                          <a:latin typeface="Times New Roman"/>
                          <a:ea typeface="宋体"/>
                          <a:cs typeface="Times New Roman"/>
                        </a:rPr>
                        <a:t>变化量、变化速率）均超过监测控制值的</a:t>
                      </a:r>
                      <a:r>
                        <a:rPr lang="en-US" sz="1400" kern="100" dirty="0">
                          <a:latin typeface="Times New Roman"/>
                          <a:ea typeface="宋体"/>
                          <a:cs typeface="Times New Roman"/>
                        </a:rPr>
                        <a:t>65</a:t>
                      </a:r>
                      <a:r>
                        <a:rPr lang="zh-CN" sz="1400" kern="100" dirty="0">
                          <a:latin typeface="Times New Roman"/>
                          <a:ea typeface="宋体"/>
                          <a:cs typeface="Times New Roman"/>
                        </a:rPr>
                        <a:t>％，或双控指标之一超过监测控制值的</a:t>
                      </a:r>
                      <a:r>
                        <a:rPr lang="en-US" sz="1400" kern="100" dirty="0">
                          <a:latin typeface="Times New Roman"/>
                          <a:ea typeface="宋体"/>
                          <a:cs typeface="Times New Roman"/>
                        </a:rPr>
                        <a:t>80</a:t>
                      </a:r>
                      <a:r>
                        <a:rPr lang="zh-CN" sz="1400" kern="100" dirty="0">
                          <a:latin typeface="Times New Roman"/>
                          <a:ea typeface="宋体"/>
                          <a:cs typeface="Times New Roman"/>
                        </a:rPr>
                        <a:t>％或变化速率达到控制值。</a:t>
                      </a: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70172">
                <a:tc>
                  <a:txBody>
                    <a:bodyPr/>
                    <a:lstStyle/>
                    <a:p>
                      <a:pPr algn="ctr">
                        <a:spcAft>
                          <a:spcPts val="0"/>
                        </a:spcAft>
                      </a:pPr>
                      <a:r>
                        <a:rPr lang="zh-CN" sz="1400" kern="0">
                          <a:latin typeface="Times New Roman"/>
                          <a:ea typeface="宋体"/>
                          <a:cs typeface="Times New Roman"/>
                        </a:rPr>
                        <a:t>橙色预警</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266700" algn="just">
                        <a:spcAft>
                          <a:spcPts val="0"/>
                        </a:spcAft>
                      </a:pPr>
                      <a:r>
                        <a:rPr lang="en-US" sz="1400" kern="100" dirty="0">
                          <a:latin typeface="Times New Roman"/>
                          <a:ea typeface="宋体"/>
                          <a:cs typeface="Times New Roman"/>
                        </a:rPr>
                        <a:t>“</a:t>
                      </a:r>
                      <a:r>
                        <a:rPr lang="zh-CN" sz="1400" kern="100" dirty="0">
                          <a:latin typeface="Times New Roman"/>
                          <a:ea typeface="宋体"/>
                          <a:cs typeface="Times New Roman"/>
                        </a:rPr>
                        <a:t>双控</a:t>
                      </a:r>
                      <a:r>
                        <a:rPr lang="en-US" sz="1400" kern="100" dirty="0">
                          <a:latin typeface="Times New Roman"/>
                          <a:ea typeface="宋体"/>
                          <a:cs typeface="Times New Roman"/>
                        </a:rPr>
                        <a:t>”</a:t>
                      </a:r>
                      <a:r>
                        <a:rPr lang="zh-CN" sz="1400" kern="100" dirty="0">
                          <a:latin typeface="Times New Roman"/>
                          <a:ea typeface="宋体"/>
                          <a:cs typeface="Times New Roman"/>
                        </a:rPr>
                        <a:t>指标均超过监测控制值的</a:t>
                      </a:r>
                      <a:r>
                        <a:rPr lang="en-US" sz="1400" kern="100" dirty="0">
                          <a:latin typeface="Times New Roman"/>
                          <a:ea typeface="宋体"/>
                          <a:cs typeface="Times New Roman"/>
                        </a:rPr>
                        <a:t>80</a:t>
                      </a:r>
                      <a:r>
                        <a:rPr lang="zh-CN" sz="1400" kern="100" dirty="0">
                          <a:latin typeface="Times New Roman"/>
                          <a:ea typeface="宋体"/>
                          <a:cs typeface="Times New Roman"/>
                        </a:rPr>
                        <a:t>％时，或双控指标之一超过监测控制值。</a:t>
                      </a: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70172">
                <a:tc>
                  <a:txBody>
                    <a:bodyPr/>
                    <a:lstStyle/>
                    <a:p>
                      <a:pPr algn="ctr">
                        <a:spcAft>
                          <a:spcPts val="0"/>
                        </a:spcAft>
                      </a:pPr>
                      <a:r>
                        <a:rPr lang="zh-CN" sz="1400" kern="0">
                          <a:latin typeface="Times New Roman"/>
                          <a:ea typeface="宋体"/>
                          <a:cs typeface="Times New Roman"/>
                        </a:rPr>
                        <a:t>红色预警</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266700" algn="just">
                        <a:spcAft>
                          <a:spcPts val="0"/>
                        </a:spcAft>
                      </a:pPr>
                      <a:r>
                        <a:rPr lang="en-US" sz="1400" kern="100" dirty="0">
                          <a:latin typeface="Times New Roman"/>
                          <a:ea typeface="宋体"/>
                          <a:cs typeface="Times New Roman"/>
                        </a:rPr>
                        <a:t>“</a:t>
                      </a:r>
                      <a:r>
                        <a:rPr lang="zh-CN" sz="1400" kern="100" dirty="0">
                          <a:latin typeface="Times New Roman"/>
                          <a:ea typeface="宋体"/>
                          <a:cs typeface="Times New Roman"/>
                        </a:rPr>
                        <a:t>双控</a:t>
                      </a:r>
                      <a:r>
                        <a:rPr lang="en-US" sz="1400" kern="100" dirty="0">
                          <a:latin typeface="Times New Roman"/>
                          <a:ea typeface="宋体"/>
                          <a:cs typeface="Times New Roman"/>
                        </a:rPr>
                        <a:t>”</a:t>
                      </a:r>
                      <a:r>
                        <a:rPr lang="zh-CN" sz="1400" kern="100" dirty="0">
                          <a:latin typeface="Times New Roman"/>
                          <a:ea typeface="宋体"/>
                          <a:cs typeface="Times New Roman"/>
                        </a:rPr>
                        <a:t>指标均超过监测控制值，</a:t>
                      </a:r>
                      <a:r>
                        <a:rPr lang="zh-CN" sz="1400" kern="100" dirty="0">
                          <a:solidFill>
                            <a:srgbClr val="000000"/>
                          </a:solidFill>
                          <a:latin typeface="Times New Roman"/>
                          <a:ea typeface="宋体"/>
                          <a:cs typeface="Times New Roman"/>
                        </a:rPr>
                        <a:t>或实测变化速率是变化速率控制值的</a:t>
                      </a:r>
                      <a:r>
                        <a:rPr lang="en-US" sz="1400" kern="100" dirty="0">
                          <a:solidFill>
                            <a:srgbClr val="000000"/>
                          </a:solidFill>
                          <a:latin typeface="Times New Roman"/>
                          <a:ea typeface="宋体"/>
                          <a:cs typeface="Times New Roman"/>
                        </a:rPr>
                        <a:t>1.5</a:t>
                      </a:r>
                      <a:r>
                        <a:rPr lang="zh-CN" sz="1400" kern="100" dirty="0">
                          <a:solidFill>
                            <a:srgbClr val="000000"/>
                          </a:solidFill>
                          <a:latin typeface="Times New Roman"/>
                          <a:ea typeface="宋体"/>
                          <a:cs typeface="Times New Roman"/>
                        </a:rPr>
                        <a:t>倍以上。</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26646" name="矩形 4"/>
          <p:cNvSpPr>
            <a:spLocks noChangeArrowheads="1"/>
          </p:cNvSpPr>
          <p:nvPr/>
        </p:nvSpPr>
        <p:spPr bwMode="auto">
          <a:xfrm>
            <a:off x="2500074" y="3643711"/>
            <a:ext cx="4319736" cy="324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4291" tIns="32146" rIns="64291" bIns="32146">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r>
              <a:rPr lang="zh-CN" altLang="en-US" sz="1700" dirty="0"/>
              <a:t>监测数据预警分级标准</a:t>
            </a:r>
          </a:p>
        </p:txBody>
      </p:sp>
      <p:sp>
        <p:nvSpPr>
          <p:cNvPr id="7" name="矩形 6"/>
          <p:cNvSpPr/>
          <p:nvPr/>
        </p:nvSpPr>
        <p:spPr>
          <a:xfrm>
            <a:off x="611560" y="855739"/>
            <a:ext cx="4514377" cy="369332"/>
          </a:xfrm>
          <a:prstGeom prst="rect">
            <a:avLst/>
          </a:prstGeom>
        </p:spPr>
        <p:txBody>
          <a:bodyPr wrap="none">
            <a:spAutoFit/>
          </a:bodyPr>
          <a:lstStyle/>
          <a:p>
            <a:pPr>
              <a:defRPr/>
            </a:pPr>
            <a:r>
              <a:rPr lang="en-US" altLang="zh-CN" b="1" dirty="0"/>
              <a:t>3.</a:t>
            </a:r>
            <a:r>
              <a:rPr lang="zh-CN" altLang="zh-CN" b="1" dirty="0"/>
              <a:t>创新了预警消警的规定，更具有可操作性</a:t>
            </a:r>
            <a:endParaRPr lang="en-US" altLang="zh-CN" b="1" dirty="0"/>
          </a:p>
        </p:txBody>
      </p:sp>
    </p:spTree>
    <p:extLst>
      <p:ext uri="{BB962C8B-B14F-4D97-AF65-F5344CB8AC3E}">
        <p14:creationId xmlns:p14="http://schemas.microsoft.com/office/powerpoint/2010/main" val="33366639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3"/>
                                        </p:tgtEl>
                                        <p:attrNameLst>
                                          <p:attrName>style.color</p:attrName>
                                        </p:attrNameLst>
                                      </p:cBhvr>
                                      <p:by>
                                        <p:hsl h="7200000" s="0" l="0"/>
                                      </p:by>
                                    </p:animClr>
                                    <p:animClr clrSpc="hsl" dir="cw">
                                      <p:cBhvr>
                                        <p:cTn id="7" dur="500" fill="hold"/>
                                        <p:tgtEl>
                                          <p:spTgt spid="3"/>
                                        </p:tgtEl>
                                        <p:attrNameLst>
                                          <p:attrName>fillcolor</p:attrName>
                                        </p:attrNameLst>
                                      </p:cBhvr>
                                      <p:by>
                                        <p:hsl h="7200000" s="0" l="0"/>
                                      </p:by>
                                    </p:animClr>
                                    <p:animClr clrSpc="hsl" dir="cw">
                                      <p:cBhvr>
                                        <p:cTn id="8" dur="500" fill="hold"/>
                                        <p:tgtEl>
                                          <p:spTgt spid="3"/>
                                        </p:tgtEl>
                                        <p:attrNameLst>
                                          <p:attrName>stroke.color</p:attrName>
                                        </p:attrNameLst>
                                      </p:cBhvr>
                                      <p:by>
                                        <p:hsl h="7200000" s="0" l="0"/>
                                      </p:by>
                                    </p:animClr>
                                    <p:set>
                                      <p:cBhvr>
                                        <p:cTn id="9" dur="500" fill="hold"/>
                                        <p:tgtEl>
                                          <p:spTgt spid="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4"/>
          <p:cNvSpPr txBox="1">
            <a:spLocks noChangeArrowheads="1"/>
          </p:cNvSpPr>
          <p:nvPr/>
        </p:nvSpPr>
        <p:spPr bwMode="auto">
          <a:xfrm>
            <a:off x="479366" y="770119"/>
            <a:ext cx="7936260" cy="9900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6" rIns="91430" bIns="45716">
            <a:spAutoFit/>
          </a:bodyPr>
          <a:lstStyle>
            <a:lvl1pPr marL="342900" indent="-342900" eaLnBrk="0" hangingPunct="0">
              <a:tabLst>
                <a:tab pos="2336800" algn="l"/>
              </a:tabLst>
              <a:defRPr>
                <a:solidFill>
                  <a:schemeClr val="tx1"/>
                </a:solidFill>
                <a:latin typeface="Arial" pitchFamily="34" charset="0"/>
                <a:ea typeface="宋体" pitchFamily="2" charset="-122"/>
              </a:defRPr>
            </a:lvl1pPr>
            <a:lvl2pPr marL="742950" indent="-285750" eaLnBrk="0" hangingPunct="0">
              <a:tabLst>
                <a:tab pos="2336800" algn="l"/>
              </a:tabLst>
              <a:defRPr>
                <a:solidFill>
                  <a:schemeClr val="tx1"/>
                </a:solidFill>
                <a:latin typeface="Arial" pitchFamily="34" charset="0"/>
                <a:ea typeface="宋体" pitchFamily="2" charset="-122"/>
              </a:defRPr>
            </a:lvl2pPr>
            <a:lvl3pPr marL="1143000" indent="-228600" eaLnBrk="0" hangingPunct="0">
              <a:tabLst>
                <a:tab pos="2336800" algn="l"/>
              </a:tabLst>
              <a:defRPr>
                <a:solidFill>
                  <a:schemeClr val="tx1"/>
                </a:solidFill>
                <a:latin typeface="Arial" pitchFamily="34" charset="0"/>
                <a:ea typeface="宋体" pitchFamily="2" charset="-122"/>
              </a:defRPr>
            </a:lvl3pPr>
            <a:lvl4pPr marL="1600200" indent="-228600" eaLnBrk="0" hangingPunct="0">
              <a:tabLst>
                <a:tab pos="2336800" algn="l"/>
              </a:tabLst>
              <a:defRPr>
                <a:solidFill>
                  <a:schemeClr val="tx1"/>
                </a:solidFill>
                <a:latin typeface="Arial" pitchFamily="34" charset="0"/>
                <a:ea typeface="宋体" pitchFamily="2" charset="-122"/>
              </a:defRPr>
            </a:lvl4pPr>
            <a:lvl5pPr marL="2057400" indent="-228600" eaLnBrk="0" hangingPunct="0">
              <a:tabLst>
                <a:tab pos="2336800" algn="l"/>
              </a:tabLst>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tabLst>
                <a:tab pos="2336800" algn="l"/>
              </a:tabLs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tabLst>
                <a:tab pos="2336800" algn="l"/>
              </a:tabLs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tabLst>
                <a:tab pos="2336800" algn="l"/>
              </a:tabLs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tabLst>
                <a:tab pos="2336800" algn="l"/>
              </a:tabLst>
              <a:defRPr>
                <a:solidFill>
                  <a:schemeClr val="tx1"/>
                </a:solidFill>
                <a:latin typeface="Arial" pitchFamily="34" charset="0"/>
                <a:ea typeface="宋体" pitchFamily="2" charset="-122"/>
              </a:defRPr>
            </a:lvl9pPr>
          </a:lstStyle>
          <a:p>
            <a:pPr eaLnBrk="1" hangingPunct="1">
              <a:lnSpc>
                <a:spcPts val="3516"/>
              </a:lnSpc>
            </a:pPr>
            <a:r>
              <a:rPr lang="zh-CN" altLang="en-US" sz="1700" dirty="0"/>
              <a:t>          综合预警的评价宜通过现场核查、会商或专家论证等确定，其分级标准参考下表进行判定。</a:t>
            </a:r>
            <a:endParaRPr lang="zh-CN" altLang="zh-CN" sz="1700" dirty="0"/>
          </a:p>
        </p:txBody>
      </p:sp>
      <p:sp>
        <p:nvSpPr>
          <p:cNvPr id="27651" name="矩形 4"/>
          <p:cNvSpPr>
            <a:spLocks noChangeArrowheads="1"/>
          </p:cNvSpPr>
          <p:nvPr/>
        </p:nvSpPr>
        <p:spPr bwMode="auto">
          <a:xfrm>
            <a:off x="2771800" y="1760126"/>
            <a:ext cx="4319736" cy="324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4291" tIns="32146" rIns="64291" bIns="32146">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r>
              <a:rPr lang="zh-CN" altLang="en-US" sz="1700" b="1" dirty="0"/>
              <a:t>综合预警分级判定参考表</a:t>
            </a:r>
            <a:endParaRPr lang="zh-CN" altLang="en-US" sz="1700" dirty="0"/>
          </a:p>
        </p:txBody>
      </p:sp>
      <p:graphicFrame>
        <p:nvGraphicFramePr>
          <p:cNvPr id="4" name="表格 3"/>
          <p:cNvGraphicFramePr>
            <a:graphicFrameLocks noGrp="1"/>
          </p:cNvGraphicFramePr>
          <p:nvPr>
            <p:extLst>
              <p:ext uri="{D42A27DB-BD31-4B8C-83A1-F6EECF244321}">
                <p14:modId xmlns:p14="http://schemas.microsoft.com/office/powerpoint/2010/main" val="2244986237"/>
              </p:ext>
            </p:extLst>
          </p:nvPr>
        </p:nvGraphicFramePr>
        <p:xfrm>
          <a:off x="553641" y="2173264"/>
          <a:ext cx="7735342" cy="2210099"/>
        </p:xfrm>
        <a:graphic>
          <a:graphicData uri="http://schemas.openxmlformats.org/drawingml/2006/table">
            <a:tbl>
              <a:tblPr/>
              <a:tblGrid>
                <a:gridCol w="1190434"/>
                <a:gridCol w="1190434"/>
                <a:gridCol w="2677237"/>
                <a:gridCol w="2677237"/>
              </a:tblGrid>
              <a:tr h="276262">
                <a:tc rowSpan="2">
                  <a:txBody>
                    <a:bodyPr/>
                    <a:lstStyle/>
                    <a:p>
                      <a:pPr algn="ctr">
                        <a:spcAft>
                          <a:spcPts val="0"/>
                        </a:spcAft>
                      </a:pPr>
                      <a:r>
                        <a:rPr lang="zh-CN" sz="1400" b="1" kern="0" dirty="0">
                          <a:solidFill>
                            <a:schemeClr val="tx1"/>
                          </a:solidFill>
                          <a:latin typeface="Times New Roman"/>
                          <a:ea typeface="宋体"/>
                          <a:cs typeface="Times New Roman"/>
                        </a:rPr>
                        <a:t>预警级别</a:t>
                      </a:r>
                      <a:endParaRPr lang="zh-CN" sz="1400" b="1" kern="100" dirty="0">
                        <a:solidFill>
                          <a:schemeClr val="tx1"/>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spcAft>
                          <a:spcPts val="0"/>
                        </a:spcAft>
                      </a:pPr>
                      <a:r>
                        <a:rPr lang="zh-CN" sz="1400" b="1" kern="0" dirty="0" smtClean="0">
                          <a:solidFill>
                            <a:schemeClr val="tx1"/>
                          </a:solidFill>
                          <a:latin typeface="Times New Roman"/>
                          <a:ea typeface="宋体"/>
                          <a:cs typeface="Times New Roman"/>
                        </a:rPr>
                        <a:t>判定条件</a:t>
                      </a:r>
                      <a:endParaRPr lang="zh-CN" sz="1400" b="1" kern="100" dirty="0">
                        <a:solidFill>
                          <a:schemeClr val="tx1"/>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r>
              <a:tr h="552525">
                <a:tc vMerge="1">
                  <a:txBody>
                    <a:bodyPr/>
                    <a:lstStyle/>
                    <a:p>
                      <a:endParaRPr lang="zh-CN" altLang="en-US"/>
                    </a:p>
                  </a:txBody>
                  <a:tcPr/>
                </a:tc>
                <a:tc>
                  <a:txBody>
                    <a:bodyPr/>
                    <a:lstStyle/>
                    <a:p>
                      <a:pPr algn="ctr">
                        <a:spcAft>
                          <a:spcPts val="0"/>
                        </a:spcAft>
                      </a:pPr>
                      <a:r>
                        <a:rPr lang="zh-CN" sz="1400" b="1" kern="0" dirty="0">
                          <a:solidFill>
                            <a:schemeClr val="tx1"/>
                          </a:solidFill>
                          <a:latin typeface="Times New Roman"/>
                          <a:ea typeface="宋体"/>
                          <a:cs typeface="Times New Roman"/>
                        </a:rPr>
                        <a:t>监测数据预警</a:t>
                      </a:r>
                      <a:endParaRPr lang="zh-CN" sz="1400" b="1" kern="100" dirty="0">
                        <a:solidFill>
                          <a:schemeClr val="tx1"/>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0" dirty="0" smtClean="0">
                          <a:solidFill>
                            <a:schemeClr val="tx1"/>
                          </a:solidFill>
                          <a:latin typeface="Times New Roman"/>
                          <a:ea typeface="宋体"/>
                          <a:cs typeface="Times New Roman"/>
                        </a:rPr>
                        <a:t>巡视预警</a:t>
                      </a:r>
                      <a:endParaRPr lang="zh-CN" sz="1400" b="1" kern="100" dirty="0">
                        <a:solidFill>
                          <a:schemeClr val="tx1"/>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0" dirty="0">
                          <a:solidFill>
                            <a:schemeClr val="tx1"/>
                          </a:solidFill>
                          <a:latin typeface="Times New Roman"/>
                          <a:ea typeface="宋体"/>
                          <a:cs typeface="Times New Roman"/>
                        </a:rPr>
                        <a:t>风险状况评价</a:t>
                      </a:r>
                      <a:endParaRPr lang="zh-CN" sz="1400" b="1" kern="100" dirty="0">
                        <a:solidFill>
                          <a:schemeClr val="tx1"/>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262">
                <a:tc>
                  <a:txBody>
                    <a:bodyPr/>
                    <a:lstStyle/>
                    <a:p>
                      <a:pPr algn="ctr">
                        <a:spcAft>
                          <a:spcPts val="0"/>
                        </a:spcAft>
                      </a:pPr>
                      <a:r>
                        <a:rPr lang="zh-CN" sz="1400" kern="0" dirty="0">
                          <a:solidFill>
                            <a:srgbClr val="FF0000"/>
                          </a:solidFill>
                          <a:latin typeface="Times New Roman"/>
                          <a:ea typeface="宋体"/>
                          <a:cs typeface="Times New Roman"/>
                        </a:rPr>
                        <a:t>黄色预警</a:t>
                      </a:r>
                      <a:endParaRPr lang="zh-CN" sz="1400" kern="100" dirty="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0" dirty="0">
                          <a:solidFill>
                            <a:srgbClr val="FF0000"/>
                          </a:solidFill>
                          <a:latin typeface="Times New Roman"/>
                          <a:ea typeface="宋体"/>
                          <a:cs typeface="Times New Roman"/>
                        </a:rPr>
                        <a:t>橙色或红色</a:t>
                      </a:r>
                      <a:endParaRPr lang="zh-CN" sz="1400" kern="100" dirty="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0" dirty="0">
                          <a:solidFill>
                            <a:srgbClr val="FF0000"/>
                          </a:solidFill>
                          <a:latin typeface="Times New Roman"/>
                          <a:ea typeface="宋体"/>
                          <a:cs typeface="Times New Roman"/>
                        </a:rPr>
                        <a:t>黄色预警</a:t>
                      </a:r>
                      <a:endParaRPr lang="zh-CN" sz="1400" kern="100" dirty="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400" kern="0" dirty="0">
                          <a:solidFill>
                            <a:srgbClr val="FF0000"/>
                          </a:solidFill>
                          <a:latin typeface="Times New Roman"/>
                          <a:ea typeface="宋体"/>
                          <a:cs typeface="Times New Roman"/>
                        </a:rPr>
                        <a:t>存在风险隐患</a:t>
                      </a:r>
                      <a:endParaRPr lang="zh-CN" sz="1400" kern="100" dirty="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2525">
                <a:tc>
                  <a:txBody>
                    <a:bodyPr/>
                    <a:lstStyle/>
                    <a:p>
                      <a:pPr algn="ctr">
                        <a:spcAft>
                          <a:spcPts val="0"/>
                        </a:spcAft>
                      </a:pPr>
                      <a:r>
                        <a:rPr lang="zh-CN" sz="1400" kern="0" dirty="0">
                          <a:solidFill>
                            <a:srgbClr val="FF0000"/>
                          </a:solidFill>
                          <a:latin typeface="Times New Roman"/>
                          <a:ea typeface="宋体"/>
                          <a:cs typeface="Times New Roman"/>
                        </a:rPr>
                        <a:t>橙色预警</a:t>
                      </a:r>
                      <a:endParaRPr lang="zh-CN" sz="1400" kern="100" dirty="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0">
                          <a:solidFill>
                            <a:srgbClr val="FF0000"/>
                          </a:solidFill>
                          <a:latin typeface="Times New Roman"/>
                          <a:ea typeface="宋体"/>
                          <a:cs typeface="Times New Roman"/>
                        </a:rPr>
                        <a:t>橙色或红色</a:t>
                      </a:r>
                      <a:endParaRPr lang="zh-CN" sz="1400" kern="10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0">
                          <a:solidFill>
                            <a:srgbClr val="FF0000"/>
                          </a:solidFill>
                          <a:latin typeface="Times New Roman"/>
                          <a:ea typeface="宋体"/>
                          <a:cs typeface="Times New Roman"/>
                        </a:rPr>
                        <a:t>橙色预警</a:t>
                      </a:r>
                      <a:endParaRPr lang="zh-CN" sz="1400" kern="10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400" kern="0" dirty="0">
                          <a:solidFill>
                            <a:srgbClr val="FF0000"/>
                          </a:solidFill>
                          <a:latin typeface="Times New Roman"/>
                          <a:ea typeface="宋体"/>
                          <a:cs typeface="Times New Roman"/>
                        </a:rPr>
                        <a:t>存在风险隐患，且出现危险征兆</a:t>
                      </a:r>
                      <a:endParaRPr lang="zh-CN" sz="1400" kern="100" dirty="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2525">
                <a:tc>
                  <a:txBody>
                    <a:bodyPr/>
                    <a:lstStyle/>
                    <a:p>
                      <a:pPr algn="ctr">
                        <a:spcAft>
                          <a:spcPts val="0"/>
                        </a:spcAft>
                      </a:pPr>
                      <a:r>
                        <a:rPr lang="zh-CN" sz="1400" kern="0">
                          <a:solidFill>
                            <a:srgbClr val="FF0000"/>
                          </a:solidFill>
                          <a:latin typeface="Times New Roman"/>
                          <a:ea typeface="宋体"/>
                          <a:cs typeface="Times New Roman"/>
                        </a:rPr>
                        <a:t>红色预警</a:t>
                      </a:r>
                      <a:endParaRPr lang="zh-CN" sz="1400" kern="10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0">
                          <a:solidFill>
                            <a:srgbClr val="FF0000"/>
                          </a:solidFill>
                          <a:latin typeface="Times New Roman"/>
                          <a:ea typeface="宋体"/>
                          <a:cs typeface="Times New Roman"/>
                        </a:rPr>
                        <a:t>橙色或红色</a:t>
                      </a:r>
                      <a:endParaRPr lang="zh-CN" sz="1400" kern="10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0" dirty="0">
                          <a:solidFill>
                            <a:srgbClr val="FF0000"/>
                          </a:solidFill>
                          <a:latin typeface="Times New Roman"/>
                          <a:ea typeface="宋体"/>
                          <a:cs typeface="Times New Roman"/>
                        </a:rPr>
                        <a:t>红色预警</a:t>
                      </a:r>
                      <a:endParaRPr lang="zh-CN" sz="1400" kern="100" dirty="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400" kern="0" dirty="0">
                          <a:solidFill>
                            <a:srgbClr val="FF0000"/>
                          </a:solidFill>
                          <a:latin typeface="Times New Roman"/>
                          <a:ea typeface="宋体"/>
                          <a:cs typeface="Times New Roman"/>
                        </a:rPr>
                        <a:t>风险不可控或出现严重危险征兆</a:t>
                      </a:r>
                      <a:endParaRPr lang="zh-CN" sz="1400" kern="100" dirty="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7681" name="Rectangle 56"/>
          <p:cNvSpPr>
            <a:spLocks noChangeArrowheads="1"/>
          </p:cNvSpPr>
          <p:nvPr/>
        </p:nvSpPr>
        <p:spPr bwMode="auto">
          <a:xfrm>
            <a:off x="503411" y="4684738"/>
            <a:ext cx="7433965" cy="1039192"/>
          </a:xfrm>
          <a:prstGeom prst="rect">
            <a:avLst/>
          </a:prstGeom>
          <a:noFill/>
          <a:ln>
            <a:noFill/>
          </a:ln>
          <a:effectLst>
            <a:prstShdw prst="shdw12">
              <a:srgbClr val="868686">
                <a:alpha val="50000"/>
              </a:srgb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lIns="64291" tIns="32146" rIns="64291" bIns="32146" anchor="ct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algn="l" eaLnBrk="1" hangingPunct="1">
              <a:lnSpc>
                <a:spcPct val="150000"/>
              </a:lnSpc>
            </a:pPr>
            <a:r>
              <a:rPr lang="zh-CN" altLang="en-US" sz="1400"/>
              <a:t>注：</a:t>
            </a:r>
            <a:r>
              <a:rPr lang="en-US" altLang="zh-CN" sz="1400"/>
              <a:t>1 </a:t>
            </a:r>
            <a:r>
              <a:rPr lang="zh-CN" altLang="en-US" sz="1400"/>
              <a:t>综合预警的判定应同时具备监测数据预警、巡视预警、风险状况评价</a:t>
            </a:r>
            <a:r>
              <a:rPr lang="en-US" altLang="zh-CN" sz="1400"/>
              <a:t>3</a:t>
            </a:r>
            <a:r>
              <a:rPr lang="zh-CN" altLang="en-US" sz="1400"/>
              <a:t>列中的状态；</a:t>
            </a:r>
          </a:p>
          <a:p>
            <a:pPr algn="l" eaLnBrk="1" hangingPunct="1">
              <a:lnSpc>
                <a:spcPct val="150000"/>
              </a:lnSpc>
            </a:pPr>
            <a:r>
              <a:rPr lang="en-US" altLang="zh-CN" sz="1400"/>
              <a:t>        2 </a:t>
            </a:r>
            <a:r>
              <a:rPr lang="zh-CN" altLang="en-US" sz="1400"/>
              <a:t>监测数据缺失或无巡视预警的情况下，但工程出现危险征兆也应发布综合预警，其预警等级由发布单位依据风险状况及专业经验直接判定。</a:t>
            </a:r>
            <a:endParaRPr lang="zh-CN" altLang="en-US" sz="1400" b="1">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3796000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bwMode="auto">
          <a:xfrm>
            <a:off x="2771800" y="264542"/>
            <a:ext cx="1689175" cy="652984"/>
          </a:xfrm>
          <a:prstGeom prst="roundRect">
            <a:avLst/>
          </a:prstGeom>
          <a:noFill/>
          <a:ln w="9525" cap="flat" cmpd="sng" algn="ctr">
            <a:solidFill>
              <a:srgbClr val="0000CC"/>
            </a:solidFill>
            <a:prstDash val="solid"/>
            <a:round/>
            <a:headEnd type="none" w="med" len="med"/>
            <a:tailEnd type="none" w="med" len="med"/>
          </a:ln>
          <a:effectLst/>
        </p:spPr>
        <p:txBody>
          <a:bodyPr lIns="64291" tIns="32146" rIns="64291" bIns="32146" anchor="ctr"/>
          <a:lstStyle/>
          <a:p>
            <a:pPr algn="l">
              <a:defRPr/>
            </a:pPr>
            <a:endParaRPr lang="zh-CN" altLang="en-US" sz="2000" b="1" dirty="0">
              <a:solidFill>
                <a:srgbClr val="0000CC"/>
              </a:solidFill>
              <a:latin typeface="+mn-ea"/>
            </a:endParaRPr>
          </a:p>
        </p:txBody>
      </p:sp>
      <p:sp>
        <p:nvSpPr>
          <p:cNvPr id="3" name="Rectangle 2"/>
          <p:cNvSpPr>
            <a:spLocks noChangeArrowheads="1"/>
          </p:cNvSpPr>
          <p:nvPr/>
        </p:nvSpPr>
        <p:spPr bwMode="auto">
          <a:xfrm>
            <a:off x="2771800" y="336538"/>
            <a:ext cx="5012903" cy="508992"/>
          </a:xfrm>
          <a:prstGeom prst="rect">
            <a:avLst/>
          </a:prstGeom>
          <a:noFill/>
          <a:ln w="9525">
            <a:noFill/>
            <a:miter lim="800000"/>
            <a:headEnd/>
            <a:tailEnd/>
          </a:ln>
        </p:spPr>
        <p:txBody>
          <a:bodyPr lIns="91430" tIns="45716" rIns="91430" bIns="45716" anchor="b"/>
          <a:lstStyle/>
          <a:p>
            <a:pPr>
              <a:defRPr/>
            </a:pPr>
            <a:r>
              <a:rPr lang="zh-CN" altLang="en-US" sz="3100" b="1" dirty="0">
                <a:solidFill>
                  <a:srgbClr val="FF0000"/>
                </a:solidFill>
                <a:latin typeface="+mj-ea"/>
                <a:ea typeface="+mj-ea"/>
                <a:cs typeface="Times New Roman" pitchFamily="18" charset="0"/>
              </a:rPr>
              <a:t>消   警</a:t>
            </a:r>
          </a:p>
        </p:txBody>
      </p:sp>
      <p:sp>
        <p:nvSpPr>
          <p:cNvPr id="28676" name="Text Box 4"/>
          <p:cNvSpPr txBox="1">
            <a:spLocks noChangeArrowheads="1"/>
          </p:cNvSpPr>
          <p:nvPr/>
        </p:nvSpPr>
        <p:spPr bwMode="auto">
          <a:xfrm>
            <a:off x="402953" y="917526"/>
            <a:ext cx="7936260" cy="1438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6" rIns="91430" bIns="45716">
            <a:spAutoFit/>
          </a:bodyPr>
          <a:lstStyle>
            <a:lvl1pPr marL="342900" indent="-342900" eaLnBrk="0" hangingPunct="0">
              <a:tabLst>
                <a:tab pos="2336800" algn="l"/>
              </a:tabLst>
              <a:defRPr>
                <a:solidFill>
                  <a:schemeClr val="tx1"/>
                </a:solidFill>
                <a:latin typeface="Arial" pitchFamily="34" charset="0"/>
                <a:ea typeface="宋体" pitchFamily="2" charset="-122"/>
              </a:defRPr>
            </a:lvl1pPr>
            <a:lvl2pPr marL="742950" indent="-285750" eaLnBrk="0" hangingPunct="0">
              <a:tabLst>
                <a:tab pos="2336800" algn="l"/>
              </a:tabLst>
              <a:defRPr>
                <a:solidFill>
                  <a:schemeClr val="tx1"/>
                </a:solidFill>
                <a:latin typeface="Arial" pitchFamily="34" charset="0"/>
                <a:ea typeface="宋体" pitchFamily="2" charset="-122"/>
              </a:defRPr>
            </a:lvl2pPr>
            <a:lvl3pPr marL="1143000" indent="-228600" eaLnBrk="0" hangingPunct="0">
              <a:tabLst>
                <a:tab pos="2336800" algn="l"/>
              </a:tabLst>
              <a:defRPr>
                <a:solidFill>
                  <a:schemeClr val="tx1"/>
                </a:solidFill>
                <a:latin typeface="Arial" pitchFamily="34" charset="0"/>
                <a:ea typeface="宋体" pitchFamily="2" charset="-122"/>
              </a:defRPr>
            </a:lvl3pPr>
            <a:lvl4pPr marL="1600200" indent="-228600" eaLnBrk="0" hangingPunct="0">
              <a:tabLst>
                <a:tab pos="2336800" algn="l"/>
              </a:tabLst>
              <a:defRPr>
                <a:solidFill>
                  <a:schemeClr val="tx1"/>
                </a:solidFill>
                <a:latin typeface="Arial" pitchFamily="34" charset="0"/>
                <a:ea typeface="宋体" pitchFamily="2" charset="-122"/>
              </a:defRPr>
            </a:lvl4pPr>
            <a:lvl5pPr marL="2057400" indent="-228600" eaLnBrk="0" hangingPunct="0">
              <a:tabLst>
                <a:tab pos="2336800" algn="l"/>
              </a:tabLst>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tabLst>
                <a:tab pos="2336800" algn="l"/>
              </a:tabLs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tabLst>
                <a:tab pos="2336800" algn="l"/>
              </a:tabLs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tabLst>
                <a:tab pos="2336800" algn="l"/>
              </a:tabLs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tabLst>
                <a:tab pos="2336800" algn="l"/>
              </a:tabLst>
              <a:defRPr>
                <a:solidFill>
                  <a:schemeClr val="tx1"/>
                </a:solidFill>
                <a:latin typeface="Arial" pitchFamily="34" charset="0"/>
                <a:ea typeface="宋体" pitchFamily="2" charset="-122"/>
              </a:defRPr>
            </a:lvl9pPr>
          </a:lstStyle>
          <a:p>
            <a:pPr eaLnBrk="1" hangingPunct="1">
              <a:lnSpc>
                <a:spcPts val="3516"/>
              </a:lnSpc>
            </a:pPr>
            <a:r>
              <a:rPr lang="zh-CN" altLang="en-US" sz="1700" dirty="0"/>
              <a:t>            工程实施过程中，通过相关技术措施与管理手段进行风险处置后，达到消除工程隐患且具备解除预警条件的，可进行消警。工程消警分为监测数据预警消警、巡视预警消警、综合预警消警三类。综合预警必须消警。</a:t>
            </a:r>
            <a:endParaRPr lang="zh-CN" altLang="zh-CN" sz="1700" dirty="0"/>
          </a:p>
        </p:txBody>
      </p:sp>
      <p:graphicFrame>
        <p:nvGraphicFramePr>
          <p:cNvPr id="5" name="表格 4"/>
          <p:cNvGraphicFramePr>
            <a:graphicFrameLocks noGrp="1"/>
          </p:cNvGraphicFramePr>
          <p:nvPr>
            <p:extLst>
              <p:ext uri="{D42A27DB-BD31-4B8C-83A1-F6EECF244321}">
                <p14:modId xmlns:p14="http://schemas.microsoft.com/office/powerpoint/2010/main" val="499833029"/>
              </p:ext>
            </p:extLst>
          </p:nvPr>
        </p:nvGraphicFramePr>
        <p:xfrm>
          <a:off x="402953" y="2276872"/>
          <a:ext cx="8388325" cy="4259331"/>
        </p:xfrm>
        <a:graphic>
          <a:graphicData uri="http://schemas.openxmlformats.org/drawingml/2006/table">
            <a:tbl>
              <a:tblPr/>
              <a:tblGrid>
                <a:gridCol w="637709"/>
                <a:gridCol w="833927"/>
                <a:gridCol w="1618799"/>
                <a:gridCol w="5297890"/>
              </a:tblGrid>
              <a:tr h="192881">
                <a:tc>
                  <a:txBody>
                    <a:bodyPr/>
                    <a:lstStyle/>
                    <a:p>
                      <a:pPr algn="ctr">
                        <a:spcAft>
                          <a:spcPts val="0"/>
                        </a:spcAft>
                      </a:pPr>
                      <a:r>
                        <a:rPr lang="zh-CN" sz="1300" kern="0" dirty="0">
                          <a:solidFill>
                            <a:srgbClr val="FF0000"/>
                          </a:solidFill>
                          <a:latin typeface="Times New Roman"/>
                          <a:ea typeface="宋体"/>
                          <a:cs typeface="Times New Roman"/>
                        </a:rPr>
                        <a:t>序号</a:t>
                      </a:r>
                      <a:endParaRPr lang="zh-CN" sz="1300" kern="100" dirty="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300" kern="0">
                          <a:solidFill>
                            <a:srgbClr val="FF0000"/>
                          </a:solidFill>
                          <a:latin typeface="Times New Roman"/>
                          <a:ea typeface="宋体"/>
                          <a:cs typeface="Times New Roman"/>
                        </a:rPr>
                        <a:t>施工工法</a:t>
                      </a:r>
                      <a:endParaRPr lang="zh-CN" sz="1300" kern="10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300" kern="0">
                          <a:solidFill>
                            <a:srgbClr val="FF0000"/>
                          </a:solidFill>
                          <a:latin typeface="Times New Roman"/>
                          <a:ea typeface="宋体"/>
                          <a:cs typeface="Times New Roman"/>
                        </a:rPr>
                        <a:t>工程特征</a:t>
                      </a:r>
                      <a:endParaRPr lang="zh-CN" sz="1300" kern="10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300" kern="0">
                          <a:solidFill>
                            <a:srgbClr val="FF0000"/>
                          </a:solidFill>
                          <a:latin typeface="Times New Roman"/>
                          <a:ea typeface="宋体"/>
                          <a:cs typeface="Times New Roman"/>
                        </a:rPr>
                        <a:t>消警时间</a:t>
                      </a:r>
                      <a:endParaRPr lang="zh-CN" sz="1300" kern="10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881">
                <a:tc rowSpan="2">
                  <a:txBody>
                    <a:bodyPr/>
                    <a:lstStyle/>
                    <a:p>
                      <a:pPr algn="ctr">
                        <a:spcAft>
                          <a:spcPts val="0"/>
                        </a:spcAft>
                      </a:pPr>
                      <a:r>
                        <a:rPr lang="en-US" sz="1300" kern="0" dirty="0">
                          <a:solidFill>
                            <a:srgbClr val="FF0000"/>
                          </a:solidFill>
                          <a:latin typeface="Times New Roman"/>
                          <a:ea typeface="宋体"/>
                          <a:cs typeface="Times New Roman"/>
                        </a:rPr>
                        <a:t>1</a:t>
                      </a:r>
                      <a:endParaRPr lang="zh-CN" sz="1300" kern="100" dirty="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zh-CN" sz="1300" kern="0" dirty="0">
                          <a:solidFill>
                            <a:srgbClr val="FF0000"/>
                          </a:solidFill>
                          <a:latin typeface="Times New Roman"/>
                          <a:ea typeface="宋体"/>
                          <a:cs typeface="Times New Roman"/>
                        </a:rPr>
                        <a:t>明挖法</a:t>
                      </a:r>
                      <a:endParaRPr lang="zh-CN" sz="1300" kern="100" dirty="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300" kern="0">
                          <a:solidFill>
                            <a:srgbClr val="FF0000"/>
                          </a:solidFill>
                          <a:latin typeface="Times New Roman"/>
                          <a:ea typeface="宋体"/>
                          <a:cs typeface="Times New Roman"/>
                        </a:rPr>
                        <a:t>单层结构</a:t>
                      </a:r>
                      <a:endParaRPr lang="zh-CN" sz="1300" kern="10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CN" sz="1300" kern="0">
                          <a:solidFill>
                            <a:srgbClr val="FF0000"/>
                          </a:solidFill>
                          <a:latin typeface="Times New Roman"/>
                          <a:ea typeface="宋体"/>
                          <a:cs typeface="Times New Roman"/>
                        </a:rPr>
                        <a:t>结构封顶</a:t>
                      </a:r>
                      <a:endParaRPr lang="zh-CN" sz="1300" kern="10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881">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zh-CN" sz="1300" kern="0" dirty="0">
                          <a:solidFill>
                            <a:srgbClr val="FF0000"/>
                          </a:solidFill>
                          <a:latin typeface="Times New Roman"/>
                          <a:ea typeface="宋体"/>
                          <a:cs typeface="Times New Roman"/>
                        </a:rPr>
                        <a:t>双层或多层结构</a:t>
                      </a:r>
                      <a:endParaRPr lang="zh-CN" sz="1300" kern="100" dirty="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CN" sz="1300" kern="0" dirty="0">
                          <a:solidFill>
                            <a:srgbClr val="FF0000"/>
                          </a:solidFill>
                          <a:latin typeface="Times New Roman"/>
                          <a:ea typeface="宋体"/>
                          <a:cs typeface="Times New Roman"/>
                        </a:rPr>
                        <a:t>负一层顶板施工完成</a:t>
                      </a:r>
                      <a:endParaRPr lang="zh-CN" sz="1300" kern="100" dirty="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881">
                <a:tc rowSpan="2">
                  <a:txBody>
                    <a:bodyPr/>
                    <a:lstStyle/>
                    <a:p>
                      <a:pPr algn="ctr">
                        <a:spcAft>
                          <a:spcPts val="0"/>
                        </a:spcAft>
                      </a:pPr>
                      <a:r>
                        <a:rPr lang="en-US" sz="1300" kern="0" dirty="0">
                          <a:solidFill>
                            <a:srgbClr val="FF0000"/>
                          </a:solidFill>
                          <a:latin typeface="Times New Roman"/>
                          <a:ea typeface="宋体"/>
                          <a:cs typeface="Times New Roman"/>
                        </a:rPr>
                        <a:t>2</a:t>
                      </a:r>
                      <a:endParaRPr lang="zh-CN" sz="1300" kern="100" dirty="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zh-CN" sz="1300" kern="0" dirty="0">
                          <a:solidFill>
                            <a:srgbClr val="FF0000"/>
                          </a:solidFill>
                          <a:latin typeface="Times New Roman"/>
                          <a:ea typeface="宋体"/>
                          <a:cs typeface="Times New Roman"/>
                        </a:rPr>
                        <a:t>盖挖法</a:t>
                      </a:r>
                      <a:endParaRPr lang="zh-CN" sz="1300" kern="100" dirty="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300" kern="0" dirty="0">
                          <a:solidFill>
                            <a:srgbClr val="FF0000"/>
                          </a:solidFill>
                          <a:latin typeface="Times New Roman"/>
                          <a:ea typeface="宋体"/>
                          <a:cs typeface="Times New Roman"/>
                        </a:rPr>
                        <a:t>盖挖顺做结构</a:t>
                      </a:r>
                      <a:endParaRPr lang="zh-CN" sz="1300" kern="100" dirty="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CN" sz="1300" kern="0" dirty="0">
                          <a:solidFill>
                            <a:srgbClr val="FF0000"/>
                          </a:solidFill>
                          <a:latin typeface="Times New Roman"/>
                          <a:ea typeface="宋体"/>
                          <a:cs typeface="Times New Roman"/>
                        </a:rPr>
                        <a:t>负一层顶板施工完成</a:t>
                      </a:r>
                      <a:endParaRPr lang="zh-CN" sz="1300" kern="100" dirty="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881">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zh-CN" sz="1300" kern="0" dirty="0">
                          <a:solidFill>
                            <a:srgbClr val="FF0000"/>
                          </a:solidFill>
                          <a:latin typeface="Times New Roman"/>
                          <a:ea typeface="宋体"/>
                          <a:cs typeface="Times New Roman"/>
                        </a:rPr>
                        <a:t>盖挖逆做结构</a:t>
                      </a:r>
                      <a:endParaRPr lang="zh-CN" sz="1300" kern="100" dirty="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CN" sz="1300" kern="0" dirty="0">
                          <a:solidFill>
                            <a:srgbClr val="FF0000"/>
                          </a:solidFill>
                          <a:latin typeface="Times New Roman"/>
                          <a:ea typeface="宋体"/>
                          <a:cs typeface="Times New Roman"/>
                        </a:rPr>
                        <a:t>结构施工完成</a:t>
                      </a:r>
                      <a:endParaRPr lang="zh-CN" sz="1300" kern="100" dirty="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7288">
                <a:tc rowSpan="3">
                  <a:txBody>
                    <a:bodyPr/>
                    <a:lstStyle/>
                    <a:p>
                      <a:pPr algn="ctr">
                        <a:spcAft>
                          <a:spcPts val="0"/>
                        </a:spcAft>
                      </a:pPr>
                      <a:r>
                        <a:rPr lang="en-US" sz="1300" kern="0">
                          <a:solidFill>
                            <a:srgbClr val="FF0000"/>
                          </a:solidFill>
                          <a:latin typeface="Times New Roman"/>
                          <a:ea typeface="宋体"/>
                          <a:cs typeface="Times New Roman"/>
                        </a:rPr>
                        <a:t>3</a:t>
                      </a:r>
                      <a:endParaRPr lang="zh-CN" sz="1300" kern="10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spcAft>
                          <a:spcPts val="0"/>
                        </a:spcAft>
                      </a:pPr>
                      <a:r>
                        <a:rPr lang="zh-CN" sz="1300" kern="0">
                          <a:solidFill>
                            <a:srgbClr val="FF0000"/>
                          </a:solidFill>
                          <a:latin typeface="Times New Roman"/>
                          <a:ea typeface="宋体"/>
                          <a:cs typeface="Times New Roman"/>
                        </a:rPr>
                        <a:t>矿山法</a:t>
                      </a:r>
                      <a:endParaRPr lang="zh-CN" sz="1300" kern="10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300" kern="0" dirty="0">
                          <a:solidFill>
                            <a:srgbClr val="FF0000"/>
                          </a:solidFill>
                          <a:latin typeface="Times New Roman"/>
                          <a:ea typeface="宋体"/>
                          <a:cs typeface="Times New Roman"/>
                        </a:rPr>
                        <a:t>区间及其附属结构</a:t>
                      </a:r>
                      <a:endParaRPr lang="zh-CN" sz="1300" kern="100" dirty="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300" kern="0" dirty="0">
                          <a:solidFill>
                            <a:srgbClr val="FF0000"/>
                          </a:solidFill>
                          <a:latin typeface="宋体"/>
                          <a:ea typeface="宋体"/>
                          <a:cs typeface="Times New Roman"/>
                        </a:rPr>
                        <a:t>①</a:t>
                      </a:r>
                      <a:r>
                        <a:rPr lang="en-US" sz="1300" kern="0" dirty="0">
                          <a:solidFill>
                            <a:srgbClr val="FF0000"/>
                          </a:solidFill>
                          <a:latin typeface="Times New Roman"/>
                          <a:ea typeface="宋体"/>
                          <a:cs typeface="Times New Roman"/>
                        </a:rPr>
                        <a:t> </a:t>
                      </a:r>
                      <a:r>
                        <a:rPr lang="zh-CN" sz="1300" kern="0" dirty="0">
                          <a:solidFill>
                            <a:srgbClr val="FF0000"/>
                          </a:solidFill>
                          <a:latin typeface="Times New Roman"/>
                          <a:ea typeface="宋体"/>
                          <a:cs typeface="Times New Roman"/>
                        </a:rPr>
                        <a:t>标准断面（台阶法开挖）：初支完成后，地表沉降收敛，且连续</a:t>
                      </a:r>
                      <a:r>
                        <a:rPr lang="en-US" sz="1300" kern="0" dirty="0">
                          <a:solidFill>
                            <a:srgbClr val="FF0000"/>
                          </a:solidFill>
                          <a:latin typeface="Times New Roman"/>
                          <a:ea typeface="宋体"/>
                          <a:cs typeface="Times New Roman"/>
                        </a:rPr>
                        <a:t>21</a:t>
                      </a:r>
                      <a:r>
                        <a:rPr lang="zh-CN" sz="1300" kern="0" dirty="0">
                          <a:solidFill>
                            <a:srgbClr val="FF0000"/>
                          </a:solidFill>
                          <a:latin typeface="Times New Roman"/>
                          <a:ea typeface="宋体"/>
                          <a:cs typeface="Times New Roman"/>
                        </a:rPr>
                        <a:t>天平均沉降速率</a:t>
                      </a:r>
                      <a:r>
                        <a:rPr lang="en-US" sz="1300" kern="0" dirty="0">
                          <a:solidFill>
                            <a:srgbClr val="FF0000"/>
                          </a:solidFill>
                          <a:latin typeface="Times New Roman"/>
                          <a:ea typeface="宋体"/>
                          <a:cs typeface="Times New Roman"/>
                        </a:rPr>
                        <a:t>&lt;/</a:t>
                      </a:r>
                      <a:r>
                        <a:rPr lang="zh-CN" sz="1300" kern="0" dirty="0">
                          <a:solidFill>
                            <a:srgbClr val="FF0000"/>
                          </a:solidFill>
                          <a:latin typeface="Times New Roman"/>
                          <a:ea typeface="宋体"/>
                          <a:cs typeface="Times New Roman"/>
                        </a:rPr>
                        <a:t>天；</a:t>
                      </a:r>
                      <a:endParaRPr lang="zh-CN" sz="1300" kern="100" dirty="0">
                        <a:solidFill>
                          <a:srgbClr val="FF0000"/>
                        </a:solidFill>
                        <a:latin typeface="Times New Roman"/>
                        <a:ea typeface="宋体"/>
                        <a:cs typeface="Times New Roman"/>
                      </a:endParaRPr>
                    </a:p>
                    <a:p>
                      <a:pPr algn="just">
                        <a:spcAft>
                          <a:spcPts val="0"/>
                        </a:spcAft>
                      </a:pPr>
                      <a:r>
                        <a:rPr lang="en-US" sz="1300" kern="0" dirty="0">
                          <a:solidFill>
                            <a:srgbClr val="FF0000"/>
                          </a:solidFill>
                          <a:latin typeface="宋体"/>
                          <a:ea typeface="宋体"/>
                          <a:cs typeface="Times New Roman"/>
                        </a:rPr>
                        <a:t>②</a:t>
                      </a:r>
                      <a:r>
                        <a:rPr lang="en-US" sz="1300" kern="0" dirty="0">
                          <a:solidFill>
                            <a:srgbClr val="FF0000"/>
                          </a:solidFill>
                          <a:latin typeface="Times New Roman"/>
                          <a:ea typeface="宋体"/>
                          <a:cs typeface="Times New Roman"/>
                        </a:rPr>
                        <a:t> </a:t>
                      </a:r>
                      <a:r>
                        <a:rPr lang="zh-CN" sz="1300" kern="0" dirty="0">
                          <a:solidFill>
                            <a:srgbClr val="FF0000"/>
                          </a:solidFill>
                          <a:latin typeface="Times New Roman"/>
                          <a:ea typeface="宋体"/>
                          <a:cs typeface="Times New Roman"/>
                        </a:rPr>
                        <a:t>标准断面（设临时支撑或临时仰拱）：二衬施工完成后，地表沉降收敛，且连续</a:t>
                      </a:r>
                      <a:r>
                        <a:rPr lang="en-US" sz="1300" kern="0" dirty="0">
                          <a:solidFill>
                            <a:srgbClr val="FF0000"/>
                          </a:solidFill>
                          <a:latin typeface="Times New Roman"/>
                          <a:ea typeface="宋体"/>
                          <a:cs typeface="Times New Roman"/>
                        </a:rPr>
                        <a:t>21</a:t>
                      </a:r>
                      <a:r>
                        <a:rPr lang="zh-CN" sz="1300" kern="0" dirty="0">
                          <a:solidFill>
                            <a:srgbClr val="FF0000"/>
                          </a:solidFill>
                          <a:latin typeface="Times New Roman"/>
                          <a:ea typeface="宋体"/>
                          <a:cs typeface="Times New Roman"/>
                        </a:rPr>
                        <a:t>天平均沉降速率</a:t>
                      </a:r>
                      <a:r>
                        <a:rPr lang="en-US" sz="1300" kern="0" dirty="0">
                          <a:solidFill>
                            <a:srgbClr val="FF0000"/>
                          </a:solidFill>
                          <a:latin typeface="Times New Roman"/>
                          <a:ea typeface="宋体"/>
                          <a:cs typeface="Times New Roman"/>
                        </a:rPr>
                        <a:t>&lt;/</a:t>
                      </a:r>
                      <a:r>
                        <a:rPr lang="zh-CN" sz="1300" kern="0" dirty="0">
                          <a:solidFill>
                            <a:srgbClr val="FF0000"/>
                          </a:solidFill>
                          <a:latin typeface="Times New Roman"/>
                          <a:ea typeface="宋体"/>
                          <a:cs typeface="Times New Roman"/>
                        </a:rPr>
                        <a:t>天；</a:t>
                      </a:r>
                      <a:endParaRPr lang="zh-CN" sz="1300" kern="100" dirty="0">
                        <a:solidFill>
                          <a:srgbClr val="FF0000"/>
                        </a:solidFill>
                        <a:latin typeface="Times New Roman"/>
                        <a:ea typeface="宋体"/>
                        <a:cs typeface="Times New Roman"/>
                      </a:endParaRPr>
                    </a:p>
                    <a:p>
                      <a:pPr algn="just">
                        <a:spcAft>
                          <a:spcPts val="0"/>
                        </a:spcAft>
                      </a:pPr>
                      <a:r>
                        <a:rPr lang="en-US" sz="1300" kern="0" dirty="0">
                          <a:solidFill>
                            <a:srgbClr val="FF0000"/>
                          </a:solidFill>
                          <a:latin typeface="宋体"/>
                          <a:ea typeface="宋体"/>
                          <a:cs typeface="Times New Roman"/>
                        </a:rPr>
                        <a:t>③</a:t>
                      </a:r>
                      <a:r>
                        <a:rPr lang="en-US" sz="1300" kern="0" dirty="0">
                          <a:solidFill>
                            <a:srgbClr val="FF0000"/>
                          </a:solidFill>
                          <a:latin typeface="Times New Roman"/>
                          <a:ea typeface="宋体"/>
                          <a:cs typeface="Times New Roman"/>
                        </a:rPr>
                        <a:t> </a:t>
                      </a:r>
                      <a:r>
                        <a:rPr lang="zh-CN" sz="1300" kern="0" dirty="0">
                          <a:solidFill>
                            <a:srgbClr val="FF0000"/>
                          </a:solidFill>
                          <a:latin typeface="Times New Roman"/>
                          <a:ea typeface="宋体"/>
                          <a:cs typeface="Times New Roman"/>
                        </a:rPr>
                        <a:t>大断面多导洞施工：二衬施工完成后，地表沉降收敛，且连续</a:t>
                      </a:r>
                      <a:r>
                        <a:rPr lang="en-US" sz="1300" kern="0" dirty="0">
                          <a:solidFill>
                            <a:srgbClr val="FF0000"/>
                          </a:solidFill>
                          <a:latin typeface="Times New Roman"/>
                          <a:ea typeface="宋体"/>
                          <a:cs typeface="Times New Roman"/>
                        </a:rPr>
                        <a:t>21</a:t>
                      </a:r>
                      <a:r>
                        <a:rPr lang="zh-CN" sz="1300" kern="0" dirty="0">
                          <a:solidFill>
                            <a:srgbClr val="FF0000"/>
                          </a:solidFill>
                          <a:latin typeface="Times New Roman"/>
                          <a:ea typeface="宋体"/>
                          <a:cs typeface="Times New Roman"/>
                        </a:rPr>
                        <a:t>天平均沉降速率</a:t>
                      </a:r>
                      <a:r>
                        <a:rPr lang="en-US" sz="1300" kern="0" dirty="0">
                          <a:solidFill>
                            <a:srgbClr val="FF0000"/>
                          </a:solidFill>
                          <a:latin typeface="Times New Roman"/>
                          <a:ea typeface="宋体"/>
                          <a:cs typeface="Times New Roman"/>
                        </a:rPr>
                        <a:t>&lt;/</a:t>
                      </a:r>
                      <a:r>
                        <a:rPr lang="zh-CN" sz="1300" kern="0" dirty="0">
                          <a:solidFill>
                            <a:srgbClr val="FF0000"/>
                          </a:solidFill>
                          <a:latin typeface="Times New Roman"/>
                          <a:ea typeface="宋体"/>
                          <a:cs typeface="Times New Roman"/>
                        </a:rPr>
                        <a:t>天</a:t>
                      </a:r>
                      <a:endParaRPr lang="zh-CN" sz="1300" kern="100" dirty="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1525">
                <a:tc vMerge="1">
                  <a:txBody>
                    <a:bodyPr/>
                    <a:lstStyle/>
                    <a:p>
                      <a:endParaRPr lang="zh-CN" altLang="en-US"/>
                    </a:p>
                  </a:txBody>
                  <a:tcPr/>
                </a:tc>
                <a:tc vMerge="1">
                  <a:txBody>
                    <a:bodyPr/>
                    <a:lstStyle/>
                    <a:p>
                      <a:endParaRPr lang="zh-CN" altLang="en-US"/>
                    </a:p>
                  </a:txBody>
                  <a:tcPr/>
                </a:tc>
                <a:tc>
                  <a:txBody>
                    <a:bodyPr/>
                    <a:lstStyle/>
                    <a:p>
                      <a:pPr algn="ctr">
                        <a:lnSpc>
                          <a:spcPct val="150000"/>
                        </a:lnSpc>
                        <a:spcAft>
                          <a:spcPts val="0"/>
                        </a:spcAft>
                      </a:pPr>
                      <a:r>
                        <a:rPr lang="zh-CN" sz="1300" kern="0">
                          <a:solidFill>
                            <a:srgbClr val="FF0000"/>
                          </a:solidFill>
                          <a:latin typeface="Times New Roman"/>
                          <a:ea typeface="宋体"/>
                          <a:cs typeface="Times New Roman"/>
                        </a:rPr>
                        <a:t>车站主体</a:t>
                      </a:r>
                      <a:endParaRPr lang="zh-CN" sz="1300" kern="10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300" kern="0" dirty="0">
                          <a:solidFill>
                            <a:srgbClr val="FF0000"/>
                          </a:solidFill>
                          <a:latin typeface="宋体"/>
                          <a:ea typeface="宋体"/>
                          <a:cs typeface="Times New Roman"/>
                        </a:rPr>
                        <a:t>①</a:t>
                      </a:r>
                      <a:r>
                        <a:rPr lang="en-US" sz="1300" kern="0" dirty="0">
                          <a:solidFill>
                            <a:srgbClr val="FF0000"/>
                          </a:solidFill>
                          <a:latin typeface="Times New Roman"/>
                          <a:ea typeface="宋体"/>
                          <a:cs typeface="Times New Roman"/>
                        </a:rPr>
                        <a:t> PBA</a:t>
                      </a:r>
                      <a:r>
                        <a:rPr lang="zh-CN" sz="1300" kern="0" dirty="0">
                          <a:solidFill>
                            <a:srgbClr val="FF0000"/>
                          </a:solidFill>
                          <a:latin typeface="Times New Roman"/>
                          <a:ea typeface="宋体"/>
                          <a:cs typeface="Times New Roman"/>
                        </a:rPr>
                        <a:t>法、洞柱法：二衬扣拱结束，地表沉降收敛，且连续</a:t>
                      </a:r>
                      <a:r>
                        <a:rPr lang="en-US" sz="1300" kern="0" dirty="0">
                          <a:solidFill>
                            <a:srgbClr val="FF0000"/>
                          </a:solidFill>
                          <a:latin typeface="Times New Roman"/>
                          <a:ea typeface="宋体"/>
                          <a:cs typeface="Times New Roman"/>
                        </a:rPr>
                        <a:t>21</a:t>
                      </a:r>
                      <a:r>
                        <a:rPr lang="zh-CN" sz="1300" kern="0" dirty="0">
                          <a:solidFill>
                            <a:srgbClr val="FF0000"/>
                          </a:solidFill>
                          <a:latin typeface="Times New Roman"/>
                          <a:ea typeface="宋体"/>
                          <a:cs typeface="Times New Roman"/>
                        </a:rPr>
                        <a:t>天平均沉降速率</a:t>
                      </a:r>
                      <a:r>
                        <a:rPr lang="en-US" sz="1300" kern="0" dirty="0">
                          <a:solidFill>
                            <a:srgbClr val="FF0000"/>
                          </a:solidFill>
                          <a:latin typeface="Times New Roman"/>
                          <a:ea typeface="宋体"/>
                          <a:cs typeface="Times New Roman"/>
                        </a:rPr>
                        <a:t>&lt;/</a:t>
                      </a:r>
                      <a:r>
                        <a:rPr lang="zh-CN" sz="1300" kern="0" dirty="0">
                          <a:solidFill>
                            <a:srgbClr val="FF0000"/>
                          </a:solidFill>
                          <a:latin typeface="Times New Roman"/>
                          <a:ea typeface="宋体"/>
                          <a:cs typeface="Times New Roman"/>
                        </a:rPr>
                        <a:t>天；</a:t>
                      </a:r>
                      <a:endParaRPr lang="zh-CN" sz="1300" kern="100" dirty="0">
                        <a:solidFill>
                          <a:srgbClr val="FF0000"/>
                        </a:solidFill>
                        <a:latin typeface="Times New Roman"/>
                        <a:ea typeface="宋体"/>
                        <a:cs typeface="Times New Roman"/>
                      </a:endParaRPr>
                    </a:p>
                    <a:p>
                      <a:pPr algn="just">
                        <a:spcAft>
                          <a:spcPts val="0"/>
                        </a:spcAft>
                      </a:pPr>
                      <a:r>
                        <a:rPr lang="en-US" sz="1300" kern="0" dirty="0">
                          <a:solidFill>
                            <a:srgbClr val="FF0000"/>
                          </a:solidFill>
                          <a:latin typeface="宋体"/>
                          <a:ea typeface="宋体"/>
                          <a:cs typeface="Times New Roman"/>
                        </a:rPr>
                        <a:t>②</a:t>
                      </a:r>
                      <a:r>
                        <a:rPr lang="en-US" sz="1300" kern="0" dirty="0">
                          <a:solidFill>
                            <a:srgbClr val="FF0000"/>
                          </a:solidFill>
                          <a:latin typeface="Times New Roman"/>
                          <a:ea typeface="宋体"/>
                          <a:cs typeface="Times New Roman"/>
                        </a:rPr>
                        <a:t> </a:t>
                      </a:r>
                      <a:r>
                        <a:rPr lang="zh-CN" sz="1300" kern="0" dirty="0">
                          <a:solidFill>
                            <a:srgbClr val="FF0000"/>
                          </a:solidFill>
                          <a:latin typeface="Times New Roman"/>
                          <a:ea typeface="宋体"/>
                          <a:cs typeface="Times New Roman"/>
                        </a:rPr>
                        <a:t>多导洞工法（</a:t>
                      </a:r>
                      <a:r>
                        <a:rPr lang="en-US" sz="1300" kern="0" dirty="0">
                          <a:solidFill>
                            <a:srgbClr val="FF0000"/>
                          </a:solidFill>
                          <a:latin typeface="Times New Roman"/>
                          <a:ea typeface="宋体"/>
                          <a:cs typeface="Times New Roman"/>
                        </a:rPr>
                        <a:t>CRD</a:t>
                      </a:r>
                      <a:r>
                        <a:rPr lang="zh-CN" sz="1300" kern="0" dirty="0">
                          <a:solidFill>
                            <a:srgbClr val="FF0000"/>
                          </a:solidFill>
                          <a:latin typeface="Times New Roman"/>
                          <a:ea typeface="宋体"/>
                          <a:cs typeface="Times New Roman"/>
                        </a:rPr>
                        <a:t>、双侧壁导坑等工法）：二衬施工结束，地表沉降收敛，且连续</a:t>
                      </a:r>
                      <a:r>
                        <a:rPr lang="en-US" sz="1300" kern="0" dirty="0">
                          <a:solidFill>
                            <a:srgbClr val="FF0000"/>
                          </a:solidFill>
                          <a:latin typeface="Times New Roman"/>
                          <a:ea typeface="宋体"/>
                          <a:cs typeface="Times New Roman"/>
                        </a:rPr>
                        <a:t>21</a:t>
                      </a:r>
                      <a:r>
                        <a:rPr lang="zh-CN" sz="1300" kern="0" dirty="0">
                          <a:solidFill>
                            <a:srgbClr val="FF0000"/>
                          </a:solidFill>
                          <a:latin typeface="Times New Roman"/>
                          <a:ea typeface="宋体"/>
                          <a:cs typeface="Times New Roman"/>
                        </a:rPr>
                        <a:t>天平均沉降速率</a:t>
                      </a:r>
                      <a:r>
                        <a:rPr lang="en-US" sz="1300" kern="0" dirty="0">
                          <a:solidFill>
                            <a:srgbClr val="FF0000"/>
                          </a:solidFill>
                          <a:latin typeface="Times New Roman"/>
                          <a:ea typeface="宋体"/>
                          <a:cs typeface="Times New Roman"/>
                        </a:rPr>
                        <a:t>&lt;/</a:t>
                      </a:r>
                      <a:r>
                        <a:rPr lang="zh-CN" sz="1300" kern="0" dirty="0">
                          <a:solidFill>
                            <a:srgbClr val="FF0000"/>
                          </a:solidFill>
                          <a:latin typeface="Times New Roman"/>
                          <a:ea typeface="宋体"/>
                          <a:cs typeface="Times New Roman"/>
                        </a:rPr>
                        <a:t>天</a:t>
                      </a:r>
                      <a:endParaRPr lang="zh-CN" sz="1300" kern="100" dirty="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881">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zh-CN" sz="1300" kern="0">
                          <a:solidFill>
                            <a:srgbClr val="FF0000"/>
                          </a:solidFill>
                          <a:latin typeface="Times New Roman"/>
                          <a:ea typeface="宋体"/>
                          <a:cs typeface="Times New Roman"/>
                        </a:rPr>
                        <a:t>车站附属结构</a:t>
                      </a:r>
                      <a:endParaRPr lang="zh-CN" sz="1300" kern="10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300" kern="0" dirty="0">
                          <a:solidFill>
                            <a:srgbClr val="FF0000"/>
                          </a:solidFill>
                          <a:latin typeface="Times New Roman"/>
                          <a:ea typeface="宋体"/>
                          <a:cs typeface="Times New Roman"/>
                        </a:rPr>
                        <a:t>结合断面尺寸及施工方法，参照区间和车站主体的消警条件执行</a:t>
                      </a:r>
                      <a:endParaRPr lang="zh-CN" sz="1300" kern="100" dirty="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881">
                <a:tc rowSpan="3">
                  <a:txBody>
                    <a:bodyPr/>
                    <a:lstStyle/>
                    <a:p>
                      <a:pPr algn="ctr">
                        <a:spcAft>
                          <a:spcPts val="0"/>
                        </a:spcAft>
                      </a:pPr>
                      <a:r>
                        <a:rPr lang="en-US" sz="1300" kern="0">
                          <a:solidFill>
                            <a:srgbClr val="FF0000"/>
                          </a:solidFill>
                          <a:latin typeface="Times New Roman"/>
                          <a:ea typeface="宋体"/>
                          <a:cs typeface="Times New Roman"/>
                        </a:rPr>
                        <a:t>4</a:t>
                      </a:r>
                      <a:endParaRPr lang="zh-CN" sz="1300" kern="10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spcAft>
                          <a:spcPts val="0"/>
                        </a:spcAft>
                      </a:pPr>
                      <a:r>
                        <a:rPr lang="zh-CN" sz="1300" kern="0">
                          <a:solidFill>
                            <a:srgbClr val="FF0000"/>
                          </a:solidFill>
                          <a:latin typeface="Times New Roman"/>
                          <a:ea typeface="宋体"/>
                          <a:cs typeface="Times New Roman"/>
                        </a:rPr>
                        <a:t>盾构法</a:t>
                      </a:r>
                      <a:endParaRPr lang="zh-CN" sz="1300" kern="10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300" kern="0">
                          <a:solidFill>
                            <a:srgbClr val="FF0000"/>
                          </a:solidFill>
                          <a:latin typeface="Times New Roman"/>
                          <a:ea typeface="宋体"/>
                          <a:cs typeface="Times New Roman"/>
                        </a:rPr>
                        <a:t>区间主体</a:t>
                      </a:r>
                      <a:endParaRPr lang="zh-CN" sz="1300" kern="10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300" kern="0" dirty="0">
                          <a:solidFill>
                            <a:srgbClr val="FF0000"/>
                          </a:solidFill>
                          <a:latin typeface="Times New Roman"/>
                          <a:ea typeface="宋体"/>
                          <a:cs typeface="Times New Roman"/>
                        </a:rPr>
                        <a:t>盾构通过后，地表沉降收敛，且连续</a:t>
                      </a:r>
                      <a:r>
                        <a:rPr lang="en-US" sz="1300" kern="0" dirty="0">
                          <a:solidFill>
                            <a:srgbClr val="FF0000"/>
                          </a:solidFill>
                          <a:latin typeface="Times New Roman"/>
                          <a:ea typeface="宋体"/>
                          <a:cs typeface="Times New Roman"/>
                        </a:rPr>
                        <a:t>21</a:t>
                      </a:r>
                      <a:r>
                        <a:rPr lang="zh-CN" sz="1300" kern="0" dirty="0">
                          <a:solidFill>
                            <a:srgbClr val="FF0000"/>
                          </a:solidFill>
                          <a:latin typeface="Times New Roman"/>
                          <a:ea typeface="宋体"/>
                          <a:cs typeface="Times New Roman"/>
                        </a:rPr>
                        <a:t>天平均沉降速率</a:t>
                      </a:r>
                      <a:r>
                        <a:rPr lang="en-US" sz="1300" kern="0" dirty="0">
                          <a:solidFill>
                            <a:srgbClr val="FF0000"/>
                          </a:solidFill>
                          <a:latin typeface="Times New Roman"/>
                          <a:ea typeface="宋体"/>
                          <a:cs typeface="Times New Roman"/>
                        </a:rPr>
                        <a:t>&lt;/</a:t>
                      </a:r>
                      <a:r>
                        <a:rPr lang="zh-CN" sz="1300" kern="0" dirty="0">
                          <a:solidFill>
                            <a:srgbClr val="FF0000"/>
                          </a:solidFill>
                          <a:latin typeface="Times New Roman"/>
                          <a:ea typeface="宋体"/>
                          <a:cs typeface="Times New Roman"/>
                        </a:rPr>
                        <a:t>天</a:t>
                      </a:r>
                      <a:endParaRPr lang="zh-CN" sz="1300" kern="100" dirty="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0672">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zh-CN" sz="1300" kern="0">
                          <a:solidFill>
                            <a:srgbClr val="FF0000"/>
                          </a:solidFill>
                          <a:latin typeface="Times New Roman"/>
                          <a:ea typeface="宋体"/>
                          <a:cs typeface="Times New Roman"/>
                        </a:rPr>
                        <a:t>联络通道</a:t>
                      </a:r>
                      <a:endParaRPr lang="zh-CN" sz="1300" kern="10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300" kern="0" dirty="0">
                          <a:solidFill>
                            <a:srgbClr val="FF0000"/>
                          </a:solidFill>
                          <a:latin typeface="Times New Roman"/>
                          <a:ea typeface="宋体"/>
                          <a:cs typeface="Times New Roman"/>
                        </a:rPr>
                        <a:t>参照矿山法区间附属结构的消警条件执行</a:t>
                      </a:r>
                      <a:endParaRPr lang="zh-CN" sz="1300" kern="100" dirty="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2499">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zh-CN" sz="1300" kern="0">
                          <a:solidFill>
                            <a:srgbClr val="FF0000"/>
                          </a:solidFill>
                          <a:latin typeface="Times New Roman"/>
                          <a:ea typeface="宋体"/>
                          <a:cs typeface="Times New Roman"/>
                        </a:rPr>
                        <a:t>中间风井</a:t>
                      </a:r>
                      <a:endParaRPr lang="zh-CN" sz="1300" kern="10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300" kern="0" dirty="0">
                          <a:solidFill>
                            <a:srgbClr val="FF0000"/>
                          </a:solidFill>
                          <a:latin typeface="Times New Roman"/>
                          <a:ea typeface="宋体"/>
                          <a:cs typeface="Times New Roman"/>
                        </a:rPr>
                        <a:t>结合施工工法参照明挖法或者盖挖法的消警条件执行</a:t>
                      </a:r>
                      <a:endParaRPr lang="zh-CN" sz="1300" kern="100" dirty="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881">
                <a:tc>
                  <a:txBody>
                    <a:bodyPr/>
                    <a:lstStyle/>
                    <a:p>
                      <a:pPr algn="ctr">
                        <a:spcAft>
                          <a:spcPts val="0"/>
                        </a:spcAft>
                      </a:pPr>
                      <a:r>
                        <a:rPr lang="en-US" sz="1300" kern="0">
                          <a:solidFill>
                            <a:srgbClr val="FF0000"/>
                          </a:solidFill>
                          <a:latin typeface="Times New Roman"/>
                          <a:ea typeface="宋体"/>
                          <a:cs typeface="Times New Roman"/>
                        </a:rPr>
                        <a:t>5</a:t>
                      </a:r>
                      <a:endParaRPr lang="zh-CN" sz="1300" kern="10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300" kern="0">
                          <a:solidFill>
                            <a:srgbClr val="FF0000"/>
                          </a:solidFill>
                          <a:latin typeface="Times New Roman"/>
                          <a:ea typeface="宋体"/>
                          <a:cs typeface="Times New Roman"/>
                        </a:rPr>
                        <a:t>特殊工法</a:t>
                      </a:r>
                      <a:endParaRPr lang="zh-CN" sz="1300" kern="10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300" kern="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300" kern="0" dirty="0">
                          <a:solidFill>
                            <a:srgbClr val="FF0000"/>
                          </a:solidFill>
                          <a:latin typeface="Times New Roman"/>
                          <a:ea typeface="宋体"/>
                          <a:cs typeface="Times New Roman"/>
                        </a:rPr>
                        <a:t>根据工法特点及结构分析确定消警条件</a:t>
                      </a:r>
                      <a:endParaRPr lang="zh-CN" sz="1300" kern="100" dirty="0">
                        <a:solidFill>
                          <a:srgbClr val="FF0000"/>
                        </a:solidFill>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353832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7200000" s="0" l="0"/>
                                      </p:by>
                                    </p:animClr>
                                    <p:animClr clrSpc="hsl" dir="cw">
                                      <p:cBhvr>
                                        <p:cTn id="7" dur="500" fill="hold"/>
                                        <p:tgtEl>
                                          <p:spTgt spid="2"/>
                                        </p:tgtEl>
                                        <p:attrNameLst>
                                          <p:attrName>fillcolor</p:attrName>
                                        </p:attrNameLst>
                                      </p:cBhvr>
                                      <p:by>
                                        <p:hsl h="7200000" s="0" l="0"/>
                                      </p:by>
                                    </p:animClr>
                                    <p:animClr clrSpc="hsl" dir="cw">
                                      <p:cBhvr>
                                        <p:cTn id="8" dur="500" fill="hold"/>
                                        <p:tgtEl>
                                          <p:spTgt spid="2"/>
                                        </p:tgtEl>
                                        <p:attrNameLst>
                                          <p:attrName>stroke.color</p:attrName>
                                        </p:attrNameLst>
                                      </p:cBhvr>
                                      <p:by>
                                        <p:hsl h="7200000" s="0" l="0"/>
                                      </p:by>
                                    </p:animClr>
                                    <p:set>
                                      <p:cBhvr>
                                        <p:cTn id="9" dur="50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27584" y="908720"/>
            <a:ext cx="2206053" cy="369332"/>
          </a:xfrm>
          <a:prstGeom prst="rect">
            <a:avLst/>
          </a:prstGeom>
        </p:spPr>
        <p:txBody>
          <a:bodyPr wrap="none">
            <a:spAutoFit/>
          </a:bodyPr>
          <a:lstStyle/>
          <a:p>
            <a:pPr>
              <a:defRPr/>
            </a:pPr>
            <a:r>
              <a:rPr lang="en-US" altLang="zh-CN" b="1" dirty="0"/>
              <a:t>4.</a:t>
            </a:r>
            <a:r>
              <a:rPr lang="zh-CN" altLang="zh-CN" b="1" dirty="0"/>
              <a:t>充实了强制性条文</a:t>
            </a:r>
            <a:endParaRPr lang="en-US" altLang="zh-CN" b="1" dirty="0"/>
          </a:p>
        </p:txBody>
      </p:sp>
      <p:sp>
        <p:nvSpPr>
          <p:cNvPr id="3" name="矩形 2"/>
          <p:cNvSpPr/>
          <p:nvPr/>
        </p:nvSpPr>
        <p:spPr>
          <a:xfrm>
            <a:off x="467544" y="1412776"/>
            <a:ext cx="8208912" cy="3416320"/>
          </a:xfrm>
          <a:prstGeom prst="rect">
            <a:avLst/>
          </a:prstGeom>
        </p:spPr>
        <p:txBody>
          <a:bodyPr wrap="square">
            <a:spAutoFit/>
          </a:bodyPr>
          <a:lstStyle/>
          <a:p>
            <a:pPr>
              <a:lnSpc>
                <a:spcPct val="150000"/>
              </a:lnSpc>
            </a:pPr>
            <a:r>
              <a:rPr lang="en-US" altLang="zh-CN" dirty="0" smtClean="0"/>
              <a:t>1.</a:t>
            </a:r>
            <a:r>
              <a:rPr lang="zh-CN" altLang="en-US" dirty="0" smtClean="0"/>
              <a:t>本</a:t>
            </a:r>
            <a:r>
              <a:rPr lang="zh-CN" altLang="en-US" dirty="0"/>
              <a:t>规程除了与国标强条</a:t>
            </a:r>
            <a:r>
              <a:rPr lang="en-US" altLang="zh-CN" dirty="0"/>
              <a:t>9.1.1</a:t>
            </a:r>
            <a:r>
              <a:rPr lang="zh-CN" altLang="en-US" dirty="0"/>
              <a:t>条、</a:t>
            </a:r>
            <a:r>
              <a:rPr lang="en-US" altLang="zh-CN" dirty="0"/>
              <a:t>9.1.5</a:t>
            </a:r>
            <a:r>
              <a:rPr lang="zh-CN" altLang="en-US" dirty="0"/>
              <a:t>条相同以外，在国标</a:t>
            </a:r>
            <a:r>
              <a:rPr lang="en-US" altLang="zh-CN" dirty="0"/>
              <a:t>3.1.1</a:t>
            </a:r>
            <a:r>
              <a:rPr lang="zh-CN" altLang="en-US" dirty="0"/>
              <a:t>强条基础上拓宽了该强条的相关内容，增加了</a:t>
            </a:r>
            <a:r>
              <a:rPr lang="zh-CN" altLang="en-US" dirty="0">
                <a:solidFill>
                  <a:srgbClr val="FF0000"/>
                </a:solidFill>
              </a:rPr>
              <a:t>运营期间应对轨道交通永久性结构的变形进行定期监测。轨道交通工程主体结构完成后，城市轨道交通保护区范围内有工程建设的区段，应依据风险评估结果，对城市轨道交通工程结构的变形进行监测等内容</a:t>
            </a:r>
            <a:r>
              <a:rPr lang="zh-CN" altLang="en-US" dirty="0" smtClean="0">
                <a:solidFill>
                  <a:srgbClr val="FF0000"/>
                </a:solidFill>
              </a:rPr>
              <a:t>。</a:t>
            </a:r>
            <a:endParaRPr lang="en-US" altLang="zh-CN" dirty="0" smtClean="0">
              <a:solidFill>
                <a:srgbClr val="FF0000"/>
              </a:solidFill>
            </a:endParaRPr>
          </a:p>
          <a:p>
            <a:pPr>
              <a:lnSpc>
                <a:spcPct val="150000"/>
              </a:lnSpc>
            </a:pPr>
            <a:r>
              <a:rPr lang="en-US" altLang="zh-CN" dirty="0" smtClean="0"/>
              <a:t>2.</a:t>
            </a:r>
            <a:r>
              <a:rPr lang="zh-CN" altLang="en-US" dirty="0"/>
              <a:t>本规程增加了：</a:t>
            </a:r>
            <a:r>
              <a:rPr lang="zh-CN" altLang="en-US" dirty="0">
                <a:solidFill>
                  <a:srgbClr val="FF0000"/>
                </a:solidFill>
              </a:rPr>
              <a:t>城市轨道交通地下工程采用爆破法施工时，依据</a:t>
            </a:r>
            <a:r>
              <a:rPr lang="en-US" altLang="zh-CN" dirty="0">
                <a:solidFill>
                  <a:srgbClr val="FF0000"/>
                </a:solidFill>
              </a:rPr>
              <a:t>《</a:t>
            </a:r>
            <a:r>
              <a:rPr lang="zh-CN" altLang="en-US" dirty="0">
                <a:solidFill>
                  <a:srgbClr val="FF0000"/>
                </a:solidFill>
              </a:rPr>
              <a:t>爆破安全规程</a:t>
            </a:r>
            <a:r>
              <a:rPr lang="en-US" altLang="zh-CN" dirty="0">
                <a:solidFill>
                  <a:srgbClr val="FF0000"/>
                </a:solidFill>
              </a:rPr>
              <a:t>》GB 6722</a:t>
            </a:r>
            <a:r>
              <a:rPr lang="zh-CN" altLang="en-US" dirty="0">
                <a:solidFill>
                  <a:srgbClr val="FF0000"/>
                </a:solidFill>
              </a:rPr>
              <a:t>第</a:t>
            </a:r>
            <a:r>
              <a:rPr lang="en-US" altLang="zh-CN" dirty="0">
                <a:solidFill>
                  <a:srgbClr val="FF0000"/>
                </a:solidFill>
              </a:rPr>
              <a:t>6.10.1</a:t>
            </a:r>
            <a:r>
              <a:rPr lang="zh-CN" altLang="en-US" dirty="0">
                <a:solidFill>
                  <a:srgbClr val="FF0000"/>
                </a:solidFill>
              </a:rPr>
              <a:t>条的规定，对</a:t>
            </a:r>
            <a:r>
              <a:rPr lang="en-US" altLang="zh-CN" dirty="0">
                <a:solidFill>
                  <a:srgbClr val="FF0000"/>
                </a:solidFill>
              </a:rPr>
              <a:t>D</a:t>
            </a:r>
            <a:r>
              <a:rPr lang="zh-CN" altLang="en-US" dirty="0">
                <a:solidFill>
                  <a:srgbClr val="FF0000"/>
                </a:solidFill>
              </a:rPr>
              <a:t>级以上爆破工程应进行爆破振动监测这一强条内容。</a:t>
            </a:r>
            <a:endParaRPr lang="zh-CN" altLang="zh-CN" dirty="0">
              <a:solidFill>
                <a:srgbClr val="FF0000"/>
              </a:solidFill>
            </a:endParaRPr>
          </a:p>
          <a:p>
            <a:pPr>
              <a:lnSpc>
                <a:spcPct val="150000"/>
              </a:lnSpc>
            </a:pPr>
            <a:endParaRPr lang="zh-CN" altLang="zh-CN" dirty="0">
              <a:solidFill>
                <a:srgbClr val="FF0000"/>
              </a:solidFill>
            </a:endParaRPr>
          </a:p>
        </p:txBody>
      </p:sp>
      <p:graphicFrame>
        <p:nvGraphicFramePr>
          <p:cNvPr id="4" name="表格 3"/>
          <p:cNvGraphicFramePr>
            <a:graphicFrameLocks noGrp="1"/>
          </p:cNvGraphicFramePr>
          <p:nvPr>
            <p:extLst>
              <p:ext uri="{D42A27DB-BD31-4B8C-83A1-F6EECF244321}">
                <p14:modId xmlns:p14="http://schemas.microsoft.com/office/powerpoint/2010/main" val="57190306"/>
              </p:ext>
            </p:extLst>
          </p:nvPr>
        </p:nvGraphicFramePr>
        <p:xfrm>
          <a:off x="603587" y="4365104"/>
          <a:ext cx="7936826" cy="2281107"/>
        </p:xfrm>
        <a:graphic>
          <a:graphicData uri="http://schemas.openxmlformats.org/drawingml/2006/table">
            <a:tbl>
              <a:tblPr firstRow="1" firstCol="1" lastRow="1" lastCol="1" bandRow="1" bandCol="1">
                <a:tableStyleId>{5C22544A-7EE6-4342-B048-85BDC9FD1C3A}</a:tableStyleId>
              </a:tblPr>
              <a:tblGrid>
                <a:gridCol w="1427577"/>
                <a:gridCol w="1532724"/>
                <a:gridCol w="717439"/>
                <a:gridCol w="1123943"/>
                <a:gridCol w="1123943"/>
                <a:gridCol w="1007861"/>
                <a:gridCol w="1003339"/>
              </a:tblGrid>
              <a:tr h="308136">
                <a:tc rowSpan="2">
                  <a:txBody>
                    <a:bodyPr/>
                    <a:lstStyle/>
                    <a:p>
                      <a:pPr marR="266700" algn="ctr">
                        <a:lnSpc>
                          <a:spcPts val="1400"/>
                        </a:lnSpc>
                        <a:spcAft>
                          <a:spcPts val="0"/>
                        </a:spcAft>
                      </a:pPr>
                      <a:r>
                        <a:rPr lang="zh-CN" sz="1200" kern="0" dirty="0">
                          <a:solidFill>
                            <a:schemeClr val="tx1"/>
                          </a:solidFill>
                          <a:effectLst/>
                        </a:rPr>
                        <a:t>作业范围</a:t>
                      </a:r>
                      <a:endParaRPr lang="zh-CN" sz="1200" kern="100" dirty="0">
                        <a:solidFill>
                          <a:schemeClr val="tx1"/>
                        </a:solidFill>
                        <a:effectLst/>
                        <a:latin typeface="Times New Roman"/>
                        <a:ea typeface="宋体"/>
                      </a:endParaRPr>
                    </a:p>
                  </a:txBody>
                  <a:tcPr marL="16403" marR="16403" marT="0" marB="0" anchor="ctr"/>
                </a:tc>
                <a:tc rowSpan="2">
                  <a:txBody>
                    <a:bodyPr/>
                    <a:lstStyle/>
                    <a:p>
                      <a:pPr marR="266700" algn="ctr">
                        <a:lnSpc>
                          <a:spcPts val="2000"/>
                        </a:lnSpc>
                        <a:spcAft>
                          <a:spcPts val="0"/>
                        </a:spcAft>
                      </a:pPr>
                      <a:r>
                        <a:rPr lang="zh-CN" sz="1200" kern="0" dirty="0">
                          <a:solidFill>
                            <a:schemeClr val="tx1"/>
                          </a:solidFill>
                          <a:effectLst/>
                        </a:rPr>
                        <a:t>分级计量标准</a:t>
                      </a:r>
                      <a:endParaRPr lang="zh-CN" sz="1200" kern="100" dirty="0">
                        <a:solidFill>
                          <a:schemeClr val="tx1"/>
                        </a:solidFill>
                        <a:effectLst/>
                        <a:latin typeface="Times New Roman"/>
                        <a:ea typeface="宋体"/>
                      </a:endParaRPr>
                    </a:p>
                  </a:txBody>
                  <a:tcPr marL="16403" marR="16403" marT="0" marB="0" anchor="ctr"/>
                </a:tc>
                <a:tc>
                  <a:txBody>
                    <a:bodyPr/>
                    <a:lstStyle/>
                    <a:p>
                      <a:pPr marR="266700" algn="ctr">
                        <a:lnSpc>
                          <a:spcPts val="2000"/>
                        </a:lnSpc>
                        <a:spcAft>
                          <a:spcPts val="0"/>
                        </a:spcAft>
                      </a:pPr>
                      <a:r>
                        <a:rPr lang="en-US" sz="1200" kern="0">
                          <a:solidFill>
                            <a:schemeClr val="tx1"/>
                          </a:solidFill>
                          <a:effectLst/>
                        </a:rPr>
                        <a:t>   </a:t>
                      </a:r>
                      <a:r>
                        <a:rPr lang="zh-CN" sz="1200" kern="0">
                          <a:solidFill>
                            <a:schemeClr val="tx1"/>
                          </a:solidFill>
                          <a:effectLst/>
                        </a:rPr>
                        <a:t>单位 </a:t>
                      </a:r>
                      <a:endParaRPr lang="zh-CN" sz="1200" kern="100">
                        <a:solidFill>
                          <a:schemeClr val="tx1"/>
                        </a:solidFill>
                        <a:effectLst/>
                        <a:latin typeface="Times New Roman"/>
                        <a:ea typeface="宋体"/>
                      </a:endParaRPr>
                    </a:p>
                  </a:txBody>
                  <a:tcPr marL="16403" marR="16403" marT="0" marB="0" anchor="ctr"/>
                </a:tc>
                <a:tc gridSpan="4">
                  <a:txBody>
                    <a:bodyPr/>
                    <a:lstStyle/>
                    <a:p>
                      <a:pPr marL="266700" marR="266700" algn="ctr">
                        <a:lnSpc>
                          <a:spcPts val="2000"/>
                        </a:lnSpc>
                        <a:spcAft>
                          <a:spcPts val="0"/>
                        </a:spcAft>
                      </a:pPr>
                      <a:r>
                        <a:rPr lang="zh-CN" sz="1200" kern="0">
                          <a:solidFill>
                            <a:schemeClr val="tx1"/>
                          </a:solidFill>
                          <a:effectLst/>
                        </a:rPr>
                        <a:t>级</a:t>
                      </a:r>
                      <a:r>
                        <a:rPr lang="en-US" sz="1200" kern="0">
                          <a:solidFill>
                            <a:schemeClr val="tx1"/>
                          </a:solidFill>
                          <a:effectLst/>
                        </a:rPr>
                        <a:t>  </a:t>
                      </a:r>
                      <a:r>
                        <a:rPr lang="zh-CN" sz="1200" kern="0">
                          <a:solidFill>
                            <a:schemeClr val="tx1"/>
                          </a:solidFill>
                          <a:effectLst/>
                        </a:rPr>
                        <a:t>别</a:t>
                      </a:r>
                      <a:endParaRPr lang="zh-CN" sz="1200" kern="100">
                        <a:solidFill>
                          <a:schemeClr val="tx1"/>
                        </a:solidFill>
                        <a:effectLst/>
                        <a:latin typeface="Times New Roman"/>
                        <a:ea typeface="宋体"/>
                      </a:endParaRPr>
                    </a:p>
                  </a:txBody>
                  <a:tcPr marL="16403" marR="16403"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34324">
                <a:tc vMerge="1">
                  <a:txBody>
                    <a:bodyPr/>
                    <a:lstStyle/>
                    <a:p>
                      <a:endParaRPr lang="zh-CN" altLang="en-US"/>
                    </a:p>
                  </a:txBody>
                  <a:tcPr/>
                </a:tc>
                <a:tc vMerge="1">
                  <a:txBody>
                    <a:bodyPr/>
                    <a:lstStyle/>
                    <a:p>
                      <a:endParaRPr lang="zh-CN" altLang="en-US"/>
                    </a:p>
                  </a:txBody>
                  <a:tcPr/>
                </a:tc>
                <a:tc>
                  <a:txBody>
                    <a:bodyPr/>
                    <a:lstStyle/>
                    <a:p>
                      <a:pPr marL="266700" marR="266700" algn="ctr">
                        <a:lnSpc>
                          <a:spcPts val="2000"/>
                        </a:lnSpc>
                        <a:spcAft>
                          <a:spcPts val="0"/>
                        </a:spcAft>
                      </a:pPr>
                      <a:r>
                        <a:rPr lang="en-US" sz="1200" kern="0">
                          <a:solidFill>
                            <a:schemeClr val="tx1"/>
                          </a:solidFill>
                          <a:effectLst/>
                        </a:rPr>
                        <a:t> </a:t>
                      </a:r>
                      <a:endParaRPr lang="zh-CN" sz="1200" kern="100">
                        <a:solidFill>
                          <a:schemeClr val="tx1"/>
                        </a:solidFill>
                        <a:effectLst/>
                        <a:latin typeface="Times New Roman"/>
                        <a:ea typeface="宋体"/>
                      </a:endParaRPr>
                    </a:p>
                  </a:txBody>
                  <a:tcPr marL="16403" marR="16403" marT="0" marB="0" anchor="ctr"/>
                </a:tc>
                <a:tc>
                  <a:txBody>
                    <a:bodyPr/>
                    <a:lstStyle/>
                    <a:p>
                      <a:pPr marR="266700" algn="ctr">
                        <a:lnSpc>
                          <a:spcPts val="2000"/>
                        </a:lnSpc>
                        <a:spcAft>
                          <a:spcPts val="0"/>
                        </a:spcAft>
                      </a:pPr>
                      <a:r>
                        <a:rPr lang="en-US" sz="1200" kern="0" dirty="0">
                          <a:solidFill>
                            <a:schemeClr val="tx1"/>
                          </a:solidFill>
                          <a:effectLst/>
                        </a:rPr>
                        <a:t>A</a:t>
                      </a:r>
                      <a:endParaRPr lang="zh-CN" sz="1200" kern="100" dirty="0">
                        <a:solidFill>
                          <a:schemeClr val="tx1"/>
                        </a:solidFill>
                        <a:effectLst/>
                        <a:latin typeface="Times New Roman"/>
                        <a:ea typeface="宋体"/>
                      </a:endParaRPr>
                    </a:p>
                  </a:txBody>
                  <a:tcPr marL="16403" marR="16403" marT="0" marB="0" anchor="ctr"/>
                </a:tc>
                <a:tc>
                  <a:txBody>
                    <a:bodyPr/>
                    <a:lstStyle/>
                    <a:p>
                      <a:pPr marL="266700" marR="266700" algn="ctr">
                        <a:lnSpc>
                          <a:spcPts val="2000"/>
                        </a:lnSpc>
                        <a:spcAft>
                          <a:spcPts val="0"/>
                        </a:spcAft>
                      </a:pPr>
                      <a:r>
                        <a:rPr lang="en-US" sz="1200" kern="0">
                          <a:solidFill>
                            <a:schemeClr val="tx1"/>
                          </a:solidFill>
                          <a:effectLst/>
                        </a:rPr>
                        <a:t>B</a:t>
                      </a:r>
                      <a:endParaRPr lang="zh-CN" sz="1200" kern="100">
                        <a:solidFill>
                          <a:schemeClr val="tx1"/>
                        </a:solidFill>
                        <a:effectLst/>
                        <a:latin typeface="Times New Roman"/>
                        <a:ea typeface="宋体"/>
                      </a:endParaRPr>
                    </a:p>
                  </a:txBody>
                  <a:tcPr marL="16403" marR="16403" marT="0" marB="0" anchor="ctr"/>
                </a:tc>
                <a:tc>
                  <a:txBody>
                    <a:bodyPr/>
                    <a:lstStyle/>
                    <a:p>
                      <a:pPr marL="266700" marR="266700" algn="ctr">
                        <a:lnSpc>
                          <a:spcPts val="2000"/>
                        </a:lnSpc>
                        <a:spcAft>
                          <a:spcPts val="0"/>
                        </a:spcAft>
                      </a:pPr>
                      <a:r>
                        <a:rPr lang="en-US" sz="1200" kern="0">
                          <a:solidFill>
                            <a:schemeClr val="tx1"/>
                          </a:solidFill>
                          <a:effectLst/>
                        </a:rPr>
                        <a:t>C</a:t>
                      </a:r>
                      <a:endParaRPr lang="zh-CN" sz="1200" kern="100">
                        <a:solidFill>
                          <a:schemeClr val="tx1"/>
                        </a:solidFill>
                        <a:effectLst/>
                        <a:latin typeface="Times New Roman"/>
                        <a:ea typeface="宋体"/>
                      </a:endParaRPr>
                    </a:p>
                  </a:txBody>
                  <a:tcPr marL="16403" marR="16403" marT="0" marB="0" anchor="ctr"/>
                </a:tc>
                <a:tc>
                  <a:txBody>
                    <a:bodyPr/>
                    <a:lstStyle/>
                    <a:p>
                      <a:pPr marL="266700" marR="266700" algn="ctr">
                        <a:lnSpc>
                          <a:spcPts val="2000"/>
                        </a:lnSpc>
                        <a:spcAft>
                          <a:spcPts val="0"/>
                        </a:spcAft>
                      </a:pPr>
                      <a:r>
                        <a:rPr lang="en-US" sz="1200" kern="0">
                          <a:solidFill>
                            <a:schemeClr val="tx1"/>
                          </a:solidFill>
                          <a:effectLst/>
                        </a:rPr>
                        <a:t>D</a:t>
                      </a:r>
                      <a:endParaRPr lang="zh-CN" sz="1200" kern="100">
                        <a:solidFill>
                          <a:schemeClr val="tx1"/>
                        </a:solidFill>
                        <a:effectLst/>
                        <a:latin typeface="Times New Roman"/>
                        <a:ea typeface="宋体"/>
                      </a:endParaRPr>
                    </a:p>
                  </a:txBody>
                  <a:tcPr marL="16403" marR="16403" marT="0" marB="0" anchor="ctr"/>
                </a:tc>
              </a:tr>
              <a:tr h="702971">
                <a:tc>
                  <a:txBody>
                    <a:bodyPr/>
                    <a:lstStyle/>
                    <a:p>
                      <a:pPr marR="266700" algn="ctr">
                        <a:lnSpc>
                          <a:spcPts val="1400"/>
                        </a:lnSpc>
                        <a:spcAft>
                          <a:spcPts val="0"/>
                        </a:spcAft>
                      </a:pPr>
                      <a:r>
                        <a:rPr lang="zh-CN" sz="1200" kern="0" dirty="0">
                          <a:solidFill>
                            <a:schemeClr val="tx1"/>
                          </a:solidFill>
                          <a:effectLst/>
                        </a:rPr>
                        <a:t>岩石爆破</a:t>
                      </a:r>
                      <a:r>
                        <a:rPr lang="zh-CN" sz="1200" kern="0" baseline="30000" dirty="0">
                          <a:solidFill>
                            <a:schemeClr val="tx1"/>
                          </a:solidFill>
                          <a:effectLst/>
                        </a:rPr>
                        <a:t>①</a:t>
                      </a:r>
                      <a:endParaRPr lang="zh-CN" sz="1200" kern="100" dirty="0">
                        <a:solidFill>
                          <a:schemeClr val="tx1"/>
                        </a:solidFill>
                        <a:effectLst/>
                        <a:latin typeface="Times New Roman"/>
                        <a:ea typeface="宋体"/>
                      </a:endParaRPr>
                    </a:p>
                  </a:txBody>
                  <a:tcPr marL="16403" marR="16403" marT="0" marB="0" anchor="ctr"/>
                </a:tc>
                <a:tc>
                  <a:txBody>
                    <a:bodyPr/>
                    <a:lstStyle/>
                    <a:p>
                      <a:pPr marR="266700" algn="ctr">
                        <a:lnSpc>
                          <a:spcPts val="2000"/>
                        </a:lnSpc>
                        <a:spcAft>
                          <a:spcPts val="0"/>
                        </a:spcAft>
                      </a:pPr>
                      <a:r>
                        <a:rPr lang="zh-CN" sz="1200" kern="0" dirty="0">
                          <a:solidFill>
                            <a:schemeClr val="tx1"/>
                          </a:solidFill>
                          <a:effectLst/>
                        </a:rPr>
                        <a:t>一次爆破总药量</a:t>
                      </a:r>
                      <a:r>
                        <a:rPr lang="en-US" sz="1200" kern="0" dirty="0">
                          <a:solidFill>
                            <a:schemeClr val="tx1"/>
                          </a:solidFill>
                          <a:effectLst/>
                        </a:rPr>
                        <a:t>Q</a:t>
                      </a:r>
                      <a:endParaRPr lang="zh-CN" sz="1200" kern="100" dirty="0">
                        <a:solidFill>
                          <a:schemeClr val="tx1"/>
                        </a:solidFill>
                        <a:effectLst/>
                        <a:latin typeface="Times New Roman"/>
                        <a:ea typeface="宋体"/>
                      </a:endParaRPr>
                    </a:p>
                  </a:txBody>
                  <a:tcPr marL="16403" marR="16403" marT="0" marB="0" anchor="ctr"/>
                </a:tc>
                <a:tc>
                  <a:txBody>
                    <a:bodyPr/>
                    <a:lstStyle/>
                    <a:p>
                      <a:pPr marL="266700" marR="266700" algn="ctr">
                        <a:lnSpc>
                          <a:spcPts val="2000"/>
                        </a:lnSpc>
                        <a:spcAft>
                          <a:spcPts val="0"/>
                        </a:spcAft>
                      </a:pPr>
                      <a:r>
                        <a:rPr lang="en-US" sz="1200" kern="0" dirty="0">
                          <a:solidFill>
                            <a:schemeClr val="tx1"/>
                          </a:solidFill>
                          <a:effectLst/>
                        </a:rPr>
                        <a:t>T</a:t>
                      </a:r>
                      <a:endParaRPr lang="zh-CN" sz="1200" kern="100" dirty="0">
                        <a:solidFill>
                          <a:schemeClr val="tx1"/>
                        </a:solidFill>
                        <a:effectLst/>
                        <a:latin typeface="Times New Roman"/>
                        <a:ea typeface="宋体"/>
                      </a:endParaRPr>
                    </a:p>
                  </a:txBody>
                  <a:tcPr marL="16403" marR="16403" marT="0" marB="0" anchor="ctr"/>
                </a:tc>
                <a:tc>
                  <a:txBody>
                    <a:bodyPr/>
                    <a:lstStyle/>
                    <a:p>
                      <a:pPr marR="266700" algn="ctr">
                        <a:lnSpc>
                          <a:spcPts val="2000"/>
                        </a:lnSpc>
                        <a:spcAft>
                          <a:spcPts val="0"/>
                        </a:spcAft>
                      </a:pPr>
                      <a:r>
                        <a:rPr lang="en-US" sz="1200" kern="0" dirty="0">
                          <a:solidFill>
                            <a:schemeClr val="tx1"/>
                          </a:solidFill>
                          <a:effectLst/>
                        </a:rPr>
                        <a:t>Q</a:t>
                      </a:r>
                      <a:r>
                        <a:rPr lang="zh-CN" sz="1200" kern="0" dirty="0">
                          <a:solidFill>
                            <a:schemeClr val="tx1"/>
                          </a:solidFill>
                          <a:effectLst/>
                        </a:rPr>
                        <a:t>≥</a:t>
                      </a:r>
                      <a:r>
                        <a:rPr lang="en-US" sz="1200" kern="0" dirty="0">
                          <a:solidFill>
                            <a:schemeClr val="tx1"/>
                          </a:solidFill>
                          <a:effectLst/>
                        </a:rPr>
                        <a:t>200</a:t>
                      </a:r>
                      <a:endParaRPr lang="zh-CN" sz="1200" kern="100" dirty="0">
                        <a:solidFill>
                          <a:schemeClr val="tx1"/>
                        </a:solidFill>
                        <a:effectLst/>
                      </a:endParaRPr>
                    </a:p>
                    <a:p>
                      <a:pPr marR="266700" algn="ctr">
                        <a:lnSpc>
                          <a:spcPts val="2000"/>
                        </a:lnSpc>
                        <a:spcAft>
                          <a:spcPts val="0"/>
                        </a:spcAft>
                      </a:pPr>
                      <a:r>
                        <a:rPr lang="en-US" sz="1200" kern="0" dirty="0">
                          <a:solidFill>
                            <a:schemeClr val="tx1"/>
                          </a:solidFill>
                          <a:effectLst/>
                        </a:rPr>
                        <a:t>Q</a:t>
                      </a:r>
                      <a:r>
                        <a:rPr lang="zh-CN" sz="1200" kern="0" dirty="0">
                          <a:solidFill>
                            <a:schemeClr val="tx1"/>
                          </a:solidFill>
                          <a:effectLst/>
                        </a:rPr>
                        <a:t>≥</a:t>
                      </a:r>
                      <a:r>
                        <a:rPr lang="en-US" sz="1200" kern="0" dirty="0">
                          <a:solidFill>
                            <a:schemeClr val="tx1"/>
                          </a:solidFill>
                          <a:effectLst/>
                        </a:rPr>
                        <a:t>100</a:t>
                      </a:r>
                      <a:endParaRPr lang="zh-CN" sz="1200" kern="100" dirty="0">
                        <a:solidFill>
                          <a:schemeClr val="tx1"/>
                        </a:solidFill>
                        <a:effectLst/>
                        <a:latin typeface="Times New Roman"/>
                        <a:ea typeface="宋体"/>
                      </a:endParaRPr>
                    </a:p>
                  </a:txBody>
                  <a:tcPr marL="16403" marR="16403" marT="0" marB="0" anchor="ctr"/>
                </a:tc>
                <a:tc>
                  <a:txBody>
                    <a:bodyPr/>
                    <a:lstStyle/>
                    <a:p>
                      <a:pPr marR="266700" algn="ctr">
                        <a:lnSpc>
                          <a:spcPts val="2000"/>
                        </a:lnSpc>
                        <a:spcAft>
                          <a:spcPts val="0"/>
                        </a:spcAft>
                      </a:pPr>
                      <a:r>
                        <a:rPr lang="en-US" sz="1200" kern="0" dirty="0">
                          <a:solidFill>
                            <a:schemeClr val="tx1"/>
                          </a:solidFill>
                          <a:effectLst/>
                        </a:rPr>
                        <a:t>50</a:t>
                      </a:r>
                      <a:r>
                        <a:rPr lang="zh-CN" sz="1200" kern="0" dirty="0">
                          <a:solidFill>
                            <a:schemeClr val="tx1"/>
                          </a:solidFill>
                          <a:effectLst/>
                        </a:rPr>
                        <a:t>≤</a:t>
                      </a:r>
                      <a:r>
                        <a:rPr lang="en-US" sz="1200" kern="0" dirty="0">
                          <a:solidFill>
                            <a:schemeClr val="tx1"/>
                          </a:solidFill>
                          <a:effectLst/>
                        </a:rPr>
                        <a:t>Q</a:t>
                      </a:r>
                      <a:r>
                        <a:rPr lang="zh-CN" sz="1200" kern="0" dirty="0">
                          <a:solidFill>
                            <a:schemeClr val="tx1"/>
                          </a:solidFill>
                          <a:effectLst/>
                        </a:rPr>
                        <a:t>＜</a:t>
                      </a:r>
                      <a:r>
                        <a:rPr lang="en-US" sz="1200" kern="0" dirty="0">
                          <a:solidFill>
                            <a:schemeClr val="tx1"/>
                          </a:solidFill>
                          <a:effectLst/>
                        </a:rPr>
                        <a:t>200</a:t>
                      </a:r>
                      <a:endParaRPr lang="zh-CN" sz="1200" kern="100" dirty="0">
                        <a:solidFill>
                          <a:schemeClr val="tx1"/>
                        </a:solidFill>
                        <a:effectLst/>
                      </a:endParaRPr>
                    </a:p>
                    <a:p>
                      <a:pPr marR="266700" algn="ctr">
                        <a:lnSpc>
                          <a:spcPts val="2000"/>
                        </a:lnSpc>
                        <a:spcAft>
                          <a:spcPts val="0"/>
                        </a:spcAft>
                      </a:pPr>
                      <a:r>
                        <a:rPr lang="en-US" sz="1200" kern="0" dirty="0">
                          <a:solidFill>
                            <a:schemeClr val="tx1"/>
                          </a:solidFill>
                          <a:effectLst/>
                        </a:rPr>
                        <a:t>10</a:t>
                      </a:r>
                      <a:r>
                        <a:rPr lang="zh-CN" sz="1200" kern="0" dirty="0">
                          <a:solidFill>
                            <a:schemeClr val="tx1"/>
                          </a:solidFill>
                          <a:effectLst/>
                        </a:rPr>
                        <a:t>≤</a:t>
                      </a:r>
                      <a:r>
                        <a:rPr lang="en-US" sz="1200" kern="0" dirty="0">
                          <a:solidFill>
                            <a:schemeClr val="tx1"/>
                          </a:solidFill>
                          <a:effectLst/>
                        </a:rPr>
                        <a:t>Q</a:t>
                      </a:r>
                      <a:r>
                        <a:rPr lang="zh-CN" sz="1200" kern="0" dirty="0">
                          <a:solidFill>
                            <a:schemeClr val="tx1"/>
                          </a:solidFill>
                          <a:effectLst/>
                        </a:rPr>
                        <a:t>＜</a:t>
                      </a:r>
                      <a:r>
                        <a:rPr lang="en-US" sz="1200" kern="0" dirty="0">
                          <a:solidFill>
                            <a:schemeClr val="tx1"/>
                          </a:solidFill>
                          <a:effectLst/>
                        </a:rPr>
                        <a:t>100</a:t>
                      </a:r>
                      <a:endParaRPr lang="zh-CN" sz="1200" kern="100" dirty="0">
                        <a:solidFill>
                          <a:schemeClr val="tx1"/>
                        </a:solidFill>
                        <a:effectLst/>
                        <a:latin typeface="Times New Roman"/>
                        <a:ea typeface="宋体"/>
                      </a:endParaRPr>
                    </a:p>
                  </a:txBody>
                  <a:tcPr marL="16403" marR="16403" marT="0" marB="0" anchor="ctr"/>
                </a:tc>
                <a:tc>
                  <a:txBody>
                    <a:bodyPr/>
                    <a:lstStyle/>
                    <a:p>
                      <a:pPr marR="266700" algn="ctr">
                        <a:lnSpc>
                          <a:spcPts val="2000"/>
                        </a:lnSpc>
                        <a:spcAft>
                          <a:spcPts val="0"/>
                        </a:spcAft>
                      </a:pPr>
                      <a:r>
                        <a:rPr lang="en-US" sz="1200" kern="0">
                          <a:solidFill>
                            <a:schemeClr val="tx1"/>
                          </a:solidFill>
                          <a:effectLst/>
                        </a:rPr>
                        <a:t>10</a:t>
                      </a:r>
                      <a:r>
                        <a:rPr lang="zh-CN" sz="1200" kern="0">
                          <a:solidFill>
                            <a:schemeClr val="tx1"/>
                          </a:solidFill>
                          <a:effectLst/>
                        </a:rPr>
                        <a:t>≤</a:t>
                      </a:r>
                      <a:r>
                        <a:rPr lang="en-US" sz="1200" kern="0">
                          <a:solidFill>
                            <a:schemeClr val="tx1"/>
                          </a:solidFill>
                          <a:effectLst/>
                        </a:rPr>
                        <a:t>Q</a:t>
                      </a:r>
                      <a:r>
                        <a:rPr lang="zh-CN" sz="1200" kern="0">
                          <a:solidFill>
                            <a:schemeClr val="tx1"/>
                          </a:solidFill>
                          <a:effectLst/>
                        </a:rPr>
                        <a:t>＜</a:t>
                      </a:r>
                      <a:r>
                        <a:rPr lang="en-US" sz="1200" kern="0">
                          <a:solidFill>
                            <a:schemeClr val="tx1"/>
                          </a:solidFill>
                          <a:effectLst/>
                        </a:rPr>
                        <a:t>50</a:t>
                      </a:r>
                      <a:endParaRPr lang="zh-CN" sz="1200" kern="100">
                        <a:solidFill>
                          <a:schemeClr val="tx1"/>
                        </a:solidFill>
                        <a:effectLst/>
                      </a:endParaRPr>
                    </a:p>
                    <a:p>
                      <a:pPr marR="266700" algn="ctr">
                        <a:lnSpc>
                          <a:spcPts val="2000"/>
                        </a:lnSpc>
                        <a:spcAft>
                          <a:spcPts val="0"/>
                        </a:spcAft>
                      </a:pPr>
                      <a:r>
                        <a:rPr lang="en-US" sz="1200" kern="0">
                          <a:solidFill>
                            <a:schemeClr val="tx1"/>
                          </a:solidFill>
                          <a:effectLst/>
                        </a:rPr>
                        <a:t>0.5</a:t>
                      </a:r>
                      <a:r>
                        <a:rPr lang="zh-CN" sz="1200" kern="0">
                          <a:solidFill>
                            <a:schemeClr val="tx1"/>
                          </a:solidFill>
                          <a:effectLst/>
                        </a:rPr>
                        <a:t>≤</a:t>
                      </a:r>
                      <a:r>
                        <a:rPr lang="en-US" sz="1200" kern="0">
                          <a:solidFill>
                            <a:schemeClr val="tx1"/>
                          </a:solidFill>
                          <a:effectLst/>
                        </a:rPr>
                        <a:t>Q</a:t>
                      </a:r>
                      <a:r>
                        <a:rPr lang="zh-CN" sz="1200" kern="0">
                          <a:solidFill>
                            <a:schemeClr val="tx1"/>
                          </a:solidFill>
                          <a:effectLst/>
                        </a:rPr>
                        <a:t>＜</a:t>
                      </a:r>
                      <a:r>
                        <a:rPr lang="en-US" sz="1200" kern="0">
                          <a:solidFill>
                            <a:schemeClr val="tx1"/>
                          </a:solidFill>
                          <a:effectLst/>
                        </a:rPr>
                        <a:t>10</a:t>
                      </a:r>
                      <a:endParaRPr lang="zh-CN" sz="1200" kern="100">
                        <a:solidFill>
                          <a:schemeClr val="tx1"/>
                        </a:solidFill>
                        <a:effectLst/>
                        <a:latin typeface="Times New Roman"/>
                        <a:ea typeface="宋体"/>
                      </a:endParaRPr>
                    </a:p>
                  </a:txBody>
                  <a:tcPr marL="16403" marR="16403" marT="0" marB="0" anchor="ctr"/>
                </a:tc>
                <a:tc>
                  <a:txBody>
                    <a:bodyPr/>
                    <a:lstStyle/>
                    <a:p>
                      <a:pPr marR="266700" algn="ctr">
                        <a:lnSpc>
                          <a:spcPts val="2000"/>
                        </a:lnSpc>
                        <a:spcAft>
                          <a:spcPts val="0"/>
                        </a:spcAft>
                      </a:pPr>
                      <a:r>
                        <a:rPr lang="en-US" sz="1200" kern="0">
                          <a:solidFill>
                            <a:schemeClr val="tx1"/>
                          </a:solidFill>
                          <a:effectLst/>
                        </a:rPr>
                        <a:t>1</a:t>
                      </a:r>
                      <a:r>
                        <a:rPr lang="zh-CN" sz="1200" kern="0">
                          <a:solidFill>
                            <a:schemeClr val="tx1"/>
                          </a:solidFill>
                          <a:effectLst/>
                        </a:rPr>
                        <a:t>≤</a:t>
                      </a:r>
                      <a:r>
                        <a:rPr lang="en-US" sz="1200" kern="0">
                          <a:solidFill>
                            <a:schemeClr val="tx1"/>
                          </a:solidFill>
                          <a:effectLst/>
                        </a:rPr>
                        <a:t>Q</a:t>
                      </a:r>
                      <a:r>
                        <a:rPr lang="zh-CN" sz="1200" kern="0">
                          <a:solidFill>
                            <a:schemeClr val="tx1"/>
                          </a:solidFill>
                          <a:effectLst/>
                        </a:rPr>
                        <a:t>＜</a:t>
                      </a:r>
                      <a:r>
                        <a:rPr lang="en-US" sz="1200" kern="0">
                          <a:solidFill>
                            <a:schemeClr val="tx1"/>
                          </a:solidFill>
                          <a:effectLst/>
                        </a:rPr>
                        <a:t>10 </a:t>
                      </a:r>
                      <a:endParaRPr lang="zh-CN" sz="1200" kern="100">
                        <a:solidFill>
                          <a:schemeClr val="tx1"/>
                        </a:solidFill>
                        <a:effectLst/>
                      </a:endParaRPr>
                    </a:p>
                    <a:p>
                      <a:pPr marR="266700" algn="ctr">
                        <a:lnSpc>
                          <a:spcPts val="2000"/>
                        </a:lnSpc>
                        <a:spcAft>
                          <a:spcPts val="0"/>
                        </a:spcAft>
                      </a:pPr>
                      <a:r>
                        <a:rPr lang="en-US" sz="1200" kern="0">
                          <a:solidFill>
                            <a:schemeClr val="tx1"/>
                          </a:solidFill>
                          <a:effectLst/>
                        </a:rPr>
                        <a:t>Q</a:t>
                      </a:r>
                      <a:r>
                        <a:rPr lang="zh-CN" sz="1200" kern="0">
                          <a:solidFill>
                            <a:schemeClr val="tx1"/>
                          </a:solidFill>
                          <a:effectLst/>
                        </a:rPr>
                        <a:t>＜</a:t>
                      </a:r>
                      <a:r>
                        <a:rPr lang="en-US" sz="1200" kern="0">
                          <a:solidFill>
                            <a:schemeClr val="tx1"/>
                          </a:solidFill>
                          <a:effectLst/>
                        </a:rPr>
                        <a:t>0.5</a:t>
                      </a:r>
                      <a:endParaRPr lang="zh-CN" sz="1200" kern="100">
                        <a:solidFill>
                          <a:schemeClr val="tx1"/>
                        </a:solidFill>
                        <a:effectLst/>
                        <a:latin typeface="Times New Roman"/>
                        <a:ea typeface="宋体"/>
                      </a:endParaRPr>
                    </a:p>
                  </a:txBody>
                  <a:tcPr marL="16403" marR="16403" marT="0" marB="0" anchor="ctr"/>
                </a:tc>
              </a:tr>
              <a:tr h="574391">
                <a:tc gridSpan="7">
                  <a:txBody>
                    <a:bodyPr/>
                    <a:lstStyle/>
                    <a:p>
                      <a:pPr marL="266700" marR="266700" algn="l">
                        <a:lnSpc>
                          <a:spcPts val="2000"/>
                        </a:lnSpc>
                        <a:spcAft>
                          <a:spcPts val="0"/>
                        </a:spcAft>
                      </a:pPr>
                      <a:r>
                        <a:rPr lang="zh-CN" sz="1200" kern="0" dirty="0">
                          <a:solidFill>
                            <a:schemeClr val="tx1"/>
                          </a:solidFill>
                          <a:effectLst/>
                        </a:rPr>
                        <a:t>注：①表中药量对应的级别指露天深孔爆破；露天硐室爆破相应级别对应的总药量应增大至</a:t>
                      </a:r>
                      <a:r>
                        <a:rPr lang="en-US" sz="1200" kern="0" dirty="0">
                          <a:solidFill>
                            <a:schemeClr val="tx1"/>
                          </a:solidFill>
                          <a:effectLst/>
                        </a:rPr>
                        <a:t>5</a:t>
                      </a:r>
                      <a:r>
                        <a:rPr lang="zh-CN" sz="1200" kern="0" dirty="0">
                          <a:solidFill>
                            <a:schemeClr val="tx1"/>
                          </a:solidFill>
                          <a:effectLst/>
                        </a:rPr>
                        <a:t>倍；地下深孔爆破相应级别对应的总药量应减半；地下硐室爆破相应级别对应的总药量应增大至</a:t>
                      </a:r>
                      <a:r>
                        <a:rPr lang="en-US" sz="1200" kern="0" dirty="0">
                          <a:solidFill>
                            <a:schemeClr val="tx1"/>
                          </a:solidFill>
                          <a:effectLst/>
                        </a:rPr>
                        <a:t>2</a:t>
                      </a:r>
                      <a:r>
                        <a:rPr lang="zh-CN" sz="1200" kern="0" dirty="0">
                          <a:solidFill>
                            <a:schemeClr val="tx1"/>
                          </a:solidFill>
                          <a:effectLst/>
                        </a:rPr>
                        <a:t>倍；复杂环境深孔爆破相应级别对应的总药量应减至四分之一；水下爆破相应级别对应的总药量应减至二十分之一</a:t>
                      </a:r>
                      <a:r>
                        <a:rPr lang="zh-CN" sz="1200" kern="0" dirty="0" smtClean="0">
                          <a:solidFill>
                            <a:schemeClr val="tx1"/>
                          </a:solidFill>
                          <a:effectLst/>
                        </a:rPr>
                        <a:t>。</a:t>
                      </a:r>
                      <a:endParaRPr lang="en-US" altLang="zh-CN" sz="1200" kern="0" dirty="0" smtClean="0">
                        <a:solidFill>
                          <a:schemeClr val="tx1"/>
                        </a:solidFill>
                        <a:effectLst/>
                      </a:endParaRPr>
                    </a:p>
                    <a:p>
                      <a:pPr marL="266700" marR="266700" algn="l">
                        <a:lnSpc>
                          <a:spcPts val="2000"/>
                        </a:lnSpc>
                        <a:spcAft>
                          <a:spcPts val="0"/>
                        </a:spcAft>
                      </a:pPr>
                      <a:r>
                        <a:rPr lang="en-US" altLang="zh-CN" sz="1200" kern="0" dirty="0" smtClean="0">
                          <a:solidFill>
                            <a:schemeClr val="tx1"/>
                          </a:solidFill>
                          <a:effectLst/>
                        </a:rPr>
                        <a:t>Q——kg</a:t>
                      </a:r>
                      <a:r>
                        <a:rPr lang="zh-CN" altLang="en-US" sz="1200" kern="0" dirty="0" smtClean="0">
                          <a:solidFill>
                            <a:schemeClr val="tx1"/>
                          </a:solidFill>
                          <a:effectLst/>
                        </a:rPr>
                        <a:t>，</a:t>
                      </a:r>
                      <a:r>
                        <a:rPr lang="en-US" altLang="zh-CN" sz="1200" kern="0" dirty="0" smtClean="0">
                          <a:solidFill>
                            <a:schemeClr val="tx1"/>
                          </a:solidFill>
                          <a:effectLst/>
                        </a:rPr>
                        <a:t> </a:t>
                      </a:r>
                      <a:endParaRPr lang="zh-CN" sz="1200" kern="100" dirty="0">
                        <a:solidFill>
                          <a:schemeClr val="tx1"/>
                        </a:solidFill>
                        <a:effectLst/>
                      </a:endParaRPr>
                    </a:p>
                  </a:txBody>
                  <a:tcPr marL="63267" marR="63267"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Tree>
    <p:extLst>
      <p:ext uri="{BB962C8B-B14F-4D97-AF65-F5344CB8AC3E}">
        <p14:creationId xmlns:p14="http://schemas.microsoft.com/office/powerpoint/2010/main" val="37653246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27584" y="908720"/>
            <a:ext cx="1975221" cy="369332"/>
          </a:xfrm>
          <a:prstGeom prst="rect">
            <a:avLst/>
          </a:prstGeom>
        </p:spPr>
        <p:txBody>
          <a:bodyPr wrap="none">
            <a:spAutoFit/>
          </a:bodyPr>
          <a:lstStyle/>
          <a:p>
            <a:pPr>
              <a:defRPr/>
            </a:pPr>
            <a:r>
              <a:rPr lang="en-US" altLang="zh-CN" b="1" dirty="0"/>
              <a:t>5.</a:t>
            </a:r>
            <a:r>
              <a:rPr lang="zh-CN" altLang="zh-CN" b="1" dirty="0"/>
              <a:t>细化了一些条款</a:t>
            </a:r>
            <a:endParaRPr lang="en-US" altLang="zh-CN" b="1" dirty="0"/>
          </a:p>
        </p:txBody>
      </p:sp>
      <p:sp>
        <p:nvSpPr>
          <p:cNvPr id="3" name="矩形 2"/>
          <p:cNvSpPr/>
          <p:nvPr/>
        </p:nvSpPr>
        <p:spPr>
          <a:xfrm>
            <a:off x="477334" y="1340768"/>
            <a:ext cx="8208912" cy="5226111"/>
          </a:xfrm>
          <a:prstGeom prst="rect">
            <a:avLst/>
          </a:prstGeom>
        </p:spPr>
        <p:txBody>
          <a:bodyPr wrap="square">
            <a:spAutoFit/>
          </a:bodyPr>
          <a:lstStyle/>
          <a:p>
            <a:pPr>
              <a:lnSpc>
                <a:spcPct val="150000"/>
              </a:lnSpc>
            </a:pPr>
            <a:r>
              <a:rPr lang="zh-CN" altLang="en-US" sz="1400" dirty="0" smtClean="0"/>
              <a:t>（</a:t>
            </a:r>
            <a:r>
              <a:rPr lang="en-US" altLang="zh-CN" sz="1400" dirty="0" smtClean="0"/>
              <a:t>1</a:t>
            </a:r>
            <a:r>
              <a:rPr lang="zh-CN" altLang="en-US" sz="1400" dirty="0" smtClean="0"/>
              <a:t>）</a:t>
            </a:r>
            <a:r>
              <a:rPr lang="zh-CN" altLang="zh-CN" sz="1400" dirty="0" smtClean="0"/>
              <a:t>零</a:t>
            </a:r>
            <a:r>
              <a:rPr lang="zh-CN" altLang="zh-CN" sz="1400" dirty="0"/>
              <a:t>状态</a:t>
            </a:r>
            <a:r>
              <a:rPr lang="zh-CN" altLang="zh-CN" sz="1400" dirty="0" smtClean="0"/>
              <a:t>调查</a:t>
            </a:r>
            <a:endParaRPr lang="en-US" altLang="zh-CN" sz="1400" dirty="0" smtClean="0"/>
          </a:p>
          <a:p>
            <a:pPr>
              <a:lnSpc>
                <a:spcPct val="150000"/>
              </a:lnSpc>
            </a:pPr>
            <a:r>
              <a:rPr lang="en-US" altLang="zh-CN" sz="1400" dirty="0" smtClean="0"/>
              <a:t>《</a:t>
            </a:r>
            <a:r>
              <a:rPr lang="zh-CN" altLang="en-US" sz="1400" dirty="0" smtClean="0"/>
              <a:t>城市轨道交通工程监测技术规范</a:t>
            </a:r>
            <a:r>
              <a:rPr lang="en-US" altLang="zh-CN" sz="1400" dirty="0" smtClean="0"/>
              <a:t>》</a:t>
            </a:r>
            <a:r>
              <a:rPr lang="en-US" altLang="zh-CN" sz="1400" dirty="0"/>
              <a:t>GB </a:t>
            </a:r>
            <a:r>
              <a:rPr lang="en-US" altLang="zh-CN" sz="1400" dirty="0" smtClean="0"/>
              <a:t>50911</a:t>
            </a:r>
            <a:r>
              <a:rPr lang="zh-CN" altLang="en-US" sz="1400" dirty="0" smtClean="0"/>
              <a:t>第</a:t>
            </a:r>
            <a:r>
              <a:rPr lang="en-US" altLang="zh-CN" sz="1400" dirty="0" smtClean="0"/>
              <a:t>3.1.4</a:t>
            </a:r>
            <a:r>
              <a:rPr lang="zh-CN" altLang="zh-CN" sz="1400" dirty="0"/>
              <a:t>条款规定工程监测方案编制前要收集周边环境调查报告、安全风险评估报告、设计文件及施工方案等相关资料并进行现场踏勘，但考虑到日后现场周边环境巡查比对的需要以及避免不必要的纠纷</a:t>
            </a:r>
            <a:r>
              <a:rPr lang="zh-CN" altLang="zh-CN" sz="1400" dirty="0" smtClean="0"/>
              <a:t>，</a:t>
            </a:r>
            <a:r>
              <a:rPr lang="zh-CN" altLang="en-US" sz="1400" dirty="0" smtClean="0"/>
              <a:t>本</a:t>
            </a:r>
            <a:r>
              <a:rPr lang="zh-CN" altLang="zh-CN" sz="1400" dirty="0" smtClean="0"/>
              <a:t>规程</a:t>
            </a:r>
            <a:r>
              <a:rPr lang="zh-CN" altLang="en-US" sz="1400" dirty="0" smtClean="0"/>
              <a:t>第</a:t>
            </a:r>
            <a:r>
              <a:rPr lang="en-US" altLang="zh-CN" sz="1400" dirty="0" smtClean="0"/>
              <a:t>3.1.8</a:t>
            </a:r>
            <a:r>
              <a:rPr lang="zh-CN" altLang="zh-CN" sz="1400" dirty="0"/>
              <a:t>条规定了</a:t>
            </a:r>
            <a:r>
              <a:rPr lang="zh-CN" altLang="zh-CN" sz="1400" b="1" dirty="0"/>
              <a:t>零状态调查</a:t>
            </a:r>
            <a:r>
              <a:rPr lang="zh-CN" altLang="zh-CN" sz="1400" dirty="0"/>
              <a:t>，要与建设单位提供的周边环境调查报告、安全风险评估报告进行比对</a:t>
            </a:r>
            <a:r>
              <a:rPr lang="zh-CN" altLang="zh-CN" sz="1400" dirty="0" smtClean="0"/>
              <a:t>核实</a:t>
            </a:r>
            <a:r>
              <a:rPr lang="zh-CN" altLang="en-US" sz="1400" dirty="0" smtClean="0"/>
              <a:t>。</a:t>
            </a:r>
            <a:endParaRPr lang="en-US" altLang="zh-CN" sz="1400" dirty="0" smtClean="0"/>
          </a:p>
          <a:p>
            <a:pPr>
              <a:lnSpc>
                <a:spcPct val="150000"/>
              </a:lnSpc>
            </a:pPr>
            <a:r>
              <a:rPr lang="zh-CN" altLang="en-US" sz="1400" dirty="0" smtClean="0"/>
              <a:t>（</a:t>
            </a:r>
            <a:r>
              <a:rPr lang="en-US" altLang="zh-CN" sz="1400" dirty="0" smtClean="0"/>
              <a:t>2</a:t>
            </a:r>
            <a:r>
              <a:rPr lang="zh-CN" altLang="en-US" sz="1400" dirty="0" smtClean="0"/>
              <a:t>）</a:t>
            </a:r>
            <a:r>
              <a:rPr lang="zh-CN" altLang="zh-CN" sz="1400" dirty="0"/>
              <a:t>影响区划分与监测范围确定更结合江苏</a:t>
            </a:r>
            <a:r>
              <a:rPr lang="zh-CN" altLang="zh-CN" sz="1400" dirty="0" smtClean="0"/>
              <a:t>实际</a:t>
            </a:r>
            <a:endParaRPr lang="en-US" altLang="zh-CN" sz="1400" dirty="0"/>
          </a:p>
          <a:p>
            <a:pPr>
              <a:lnSpc>
                <a:spcPct val="150000"/>
              </a:lnSpc>
            </a:pPr>
            <a:r>
              <a:rPr lang="zh-CN" altLang="en-US" sz="1400" b="1" dirty="0" smtClean="0"/>
              <a:t>影响分区：</a:t>
            </a:r>
            <a:endParaRPr lang="en-US" altLang="zh-CN" sz="1400" b="1" dirty="0" smtClean="0"/>
          </a:p>
          <a:p>
            <a:pPr>
              <a:lnSpc>
                <a:spcPct val="150000"/>
              </a:lnSpc>
            </a:pPr>
            <a:r>
              <a:rPr lang="en-US" altLang="zh-CN" sz="1400" dirty="0" smtClean="0"/>
              <a:t>a.</a:t>
            </a:r>
            <a:r>
              <a:rPr lang="zh-CN" altLang="en-US" sz="1400" dirty="0" smtClean="0"/>
              <a:t>基坑</a:t>
            </a:r>
            <a:r>
              <a:rPr lang="zh-CN" altLang="en-US" sz="1400" dirty="0"/>
              <a:t>工程影响分区增加了根据现场具体条件，若工程地质及水文地质条件复杂情况下，工程影响分区应会同设计单位进行确定。</a:t>
            </a:r>
            <a:endParaRPr lang="en-US" altLang="zh-CN" sz="1400" dirty="0"/>
          </a:p>
          <a:p>
            <a:pPr>
              <a:lnSpc>
                <a:spcPct val="150000"/>
              </a:lnSpc>
            </a:pPr>
            <a:r>
              <a:rPr lang="en-US" altLang="zh-CN" sz="1400" dirty="0" smtClean="0"/>
              <a:t>b.</a:t>
            </a:r>
            <a:r>
              <a:rPr lang="zh-CN" altLang="en-US" sz="1400" dirty="0" smtClean="0"/>
              <a:t>土质隧道</a:t>
            </a:r>
            <a:r>
              <a:rPr lang="zh-CN" altLang="en-US" sz="1400" dirty="0"/>
              <a:t>工程影响分区：其一般影响区为隧道沉降曲线反弯点</a:t>
            </a:r>
            <a:r>
              <a:rPr lang="en-US" altLang="zh-CN" sz="1400" i="1" dirty="0" err="1"/>
              <a:t>i</a:t>
            </a:r>
            <a:r>
              <a:rPr lang="zh-CN" altLang="en-US" sz="1400" dirty="0"/>
              <a:t>至沉降曲线边缘</a:t>
            </a:r>
            <a:r>
              <a:rPr lang="en-US" altLang="zh-CN" sz="1400" dirty="0"/>
              <a:t>3</a:t>
            </a:r>
            <a:r>
              <a:rPr lang="en-US" altLang="zh-CN" sz="1400" i="1" dirty="0"/>
              <a:t>i</a:t>
            </a:r>
            <a:r>
              <a:rPr lang="zh-CN" altLang="en-US" sz="1400" dirty="0"/>
              <a:t>内；可能影响区为隧道沉降曲线边缘</a:t>
            </a:r>
            <a:r>
              <a:rPr lang="en-US" altLang="zh-CN" sz="1400" dirty="0"/>
              <a:t>3</a:t>
            </a:r>
            <a:r>
              <a:rPr lang="en-US" altLang="zh-CN" sz="1400" i="1" dirty="0"/>
              <a:t>i</a:t>
            </a:r>
            <a:r>
              <a:rPr lang="zh-CN" altLang="en-US" sz="1400" dirty="0"/>
              <a:t>外。影响分区的划分与国标有所区别，本规程沉降槽宽度取</a:t>
            </a:r>
            <a:r>
              <a:rPr lang="en-US" altLang="zh-CN" sz="1400" dirty="0"/>
              <a:t>6</a:t>
            </a:r>
            <a:r>
              <a:rPr lang="en-US" altLang="zh-CN" sz="1400" i="1" dirty="0"/>
              <a:t>i </a:t>
            </a:r>
            <a:r>
              <a:rPr lang="zh-CN" altLang="en-US" sz="1400" dirty="0"/>
              <a:t>，若沉降槽宽度取</a:t>
            </a:r>
            <a:r>
              <a:rPr lang="en-US" altLang="zh-CN" sz="1400" dirty="0"/>
              <a:t>5</a:t>
            </a:r>
            <a:r>
              <a:rPr lang="en-US" altLang="zh-CN" sz="1400" i="1" dirty="0"/>
              <a:t>i </a:t>
            </a:r>
            <a:r>
              <a:rPr lang="zh-CN" altLang="en-US" sz="1400" dirty="0"/>
              <a:t>，将导致沉降槽宽度偏小。 </a:t>
            </a:r>
            <a:endParaRPr lang="en-US" altLang="zh-CN" sz="1400" dirty="0"/>
          </a:p>
          <a:p>
            <a:pPr>
              <a:lnSpc>
                <a:spcPct val="150000"/>
              </a:lnSpc>
            </a:pPr>
            <a:r>
              <a:rPr lang="zh-CN" altLang="en-US" sz="1400" b="1" dirty="0" smtClean="0"/>
              <a:t>监测范围：</a:t>
            </a:r>
            <a:endParaRPr lang="en-US" altLang="zh-CN" sz="1400" b="1" dirty="0" smtClean="0"/>
          </a:p>
          <a:p>
            <a:pPr>
              <a:lnSpc>
                <a:spcPct val="150000"/>
              </a:lnSpc>
            </a:pPr>
            <a:r>
              <a:rPr lang="zh-CN" altLang="en-US" sz="1400" dirty="0" smtClean="0"/>
              <a:t>矿山法</a:t>
            </a:r>
            <a:r>
              <a:rPr lang="zh-CN" altLang="en-US" sz="1400" dirty="0"/>
              <a:t>、盾构法区间工程联络通道施工时，工程本体的监测范围不应小于联络通道两侧隧道直径的</a:t>
            </a:r>
            <a:r>
              <a:rPr lang="en-US" altLang="zh-CN" sz="1400" dirty="0"/>
              <a:t>5</a:t>
            </a:r>
            <a:r>
              <a:rPr lang="zh-CN" altLang="en-US" sz="1400" dirty="0"/>
              <a:t>倍，且不小于</a:t>
            </a:r>
            <a:r>
              <a:rPr lang="en-US" altLang="zh-CN" sz="1400" dirty="0"/>
              <a:t>30m</a:t>
            </a:r>
            <a:r>
              <a:rPr lang="zh-CN" altLang="en-US" sz="1400" dirty="0"/>
              <a:t>，周边环境监测范围应以联络通道为中心，向地面竖向投影两侧不小于</a:t>
            </a:r>
            <a:r>
              <a:rPr lang="en-US" altLang="zh-CN" sz="1400" dirty="0"/>
              <a:t>2~3</a:t>
            </a:r>
            <a:r>
              <a:rPr lang="zh-CN" altLang="en-US" sz="1400" dirty="0"/>
              <a:t>倍隧道底板埋深，且不小于</a:t>
            </a:r>
            <a:r>
              <a:rPr lang="en-US" altLang="zh-CN" sz="1400" dirty="0"/>
              <a:t>30m</a:t>
            </a:r>
            <a:r>
              <a:rPr lang="zh-CN" altLang="en-US" sz="1400" dirty="0"/>
              <a:t>。</a:t>
            </a:r>
            <a:endParaRPr lang="en-US" altLang="zh-CN" dirty="0"/>
          </a:p>
        </p:txBody>
      </p:sp>
    </p:spTree>
    <p:extLst>
      <p:ext uri="{BB962C8B-B14F-4D97-AF65-F5344CB8AC3E}">
        <p14:creationId xmlns:p14="http://schemas.microsoft.com/office/powerpoint/2010/main" val="35056171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39552" y="908720"/>
            <a:ext cx="8275022" cy="1169551"/>
          </a:xfrm>
          <a:prstGeom prst="rect">
            <a:avLst/>
          </a:prstGeom>
        </p:spPr>
        <p:txBody>
          <a:bodyPr wrap="none">
            <a:spAutoFit/>
          </a:bodyPr>
          <a:lstStyle/>
          <a:p>
            <a:r>
              <a:rPr lang="zh-CN" altLang="en-US" sz="1400" dirty="0" smtClean="0"/>
              <a:t>（</a:t>
            </a:r>
            <a:r>
              <a:rPr lang="en-US" altLang="zh-CN" sz="1400" dirty="0" smtClean="0"/>
              <a:t>3</a:t>
            </a:r>
            <a:r>
              <a:rPr lang="zh-CN" altLang="en-US" sz="1400" dirty="0" smtClean="0"/>
              <a:t>）</a:t>
            </a:r>
            <a:r>
              <a:rPr lang="zh-CN" altLang="zh-CN" sz="1400" dirty="0" smtClean="0"/>
              <a:t>监测等级</a:t>
            </a:r>
            <a:r>
              <a:rPr lang="zh-CN" altLang="en-US" sz="1400" dirty="0" smtClean="0"/>
              <a:t>相对</a:t>
            </a:r>
            <a:r>
              <a:rPr lang="en-US" altLang="zh-CN" sz="1400" dirty="0"/>
              <a:t>《</a:t>
            </a:r>
            <a:r>
              <a:rPr lang="zh-CN" altLang="en-US" sz="1400" dirty="0"/>
              <a:t>城市轨道交通工程监测技术规范</a:t>
            </a:r>
            <a:r>
              <a:rPr lang="en-US" altLang="zh-CN" sz="1400" dirty="0"/>
              <a:t>》GB 50911 </a:t>
            </a:r>
            <a:r>
              <a:rPr lang="zh-CN" altLang="en-US" sz="1400" dirty="0" smtClean="0"/>
              <a:t>要求更高</a:t>
            </a:r>
            <a:endParaRPr lang="en-US" altLang="zh-CN" sz="1400" dirty="0" smtClean="0"/>
          </a:p>
          <a:p>
            <a:r>
              <a:rPr lang="zh-CN" altLang="en-US" sz="1400" b="1" dirty="0" smtClean="0"/>
              <a:t>本规程表</a:t>
            </a:r>
            <a:r>
              <a:rPr lang="en-US" altLang="zh-CN" sz="1400" b="1" dirty="0" smtClean="0"/>
              <a:t>3.3.8</a:t>
            </a:r>
            <a:r>
              <a:rPr lang="zh-CN" altLang="en-US" sz="1400" b="1" dirty="0" smtClean="0"/>
              <a:t>规定</a:t>
            </a:r>
            <a:r>
              <a:rPr lang="zh-CN" altLang="en-US" sz="1400" dirty="0" smtClean="0"/>
              <a:t>，工程</a:t>
            </a:r>
            <a:r>
              <a:rPr lang="zh-CN" altLang="en-US" sz="1400" dirty="0"/>
              <a:t>监测等级划分上增加了若遇工程周边环境对变形比较敏感，且有特殊要求时</a:t>
            </a:r>
            <a:r>
              <a:rPr lang="zh-CN" altLang="en-US" sz="1400" dirty="0" smtClean="0"/>
              <a:t>，</a:t>
            </a:r>
            <a:endParaRPr lang="en-US" altLang="zh-CN" sz="1400" dirty="0" smtClean="0"/>
          </a:p>
          <a:p>
            <a:r>
              <a:rPr lang="zh-CN" altLang="en-US" sz="1400" dirty="0" smtClean="0"/>
              <a:t>对各监测</a:t>
            </a:r>
            <a:r>
              <a:rPr lang="zh-CN" altLang="en-US" sz="1400" dirty="0"/>
              <a:t>等级的基坑</a:t>
            </a:r>
            <a:r>
              <a:rPr lang="zh-CN" altLang="en-US" sz="1400" dirty="0" smtClean="0"/>
              <a:t>，其</a:t>
            </a:r>
            <a:r>
              <a:rPr lang="zh-CN" altLang="en-US" sz="1400" dirty="0"/>
              <a:t>监测等级可提高一级，对一级基坑可提高为特级，特级为最高级</a:t>
            </a:r>
            <a:r>
              <a:rPr lang="zh-CN" altLang="en-US" sz="1400" dirty="0" smtClean="0"/>
              <a:t>。</a:t>
            </a:r>
            <a:endParaRPr lang="en-US" altLang="zh-CN" sz="1400" dirty="0" smtClean="0"/>
          </a:p>
          <a:p>
            <a:endParaRPr lang="en-US" altLang="zh-CN" sz="1400" dirty="0"/>
          </a:p>
          <a:p>
            <a:endParaRPr lang="zh-CN" altLang="en-US" sz="1400" dirty="0"/>
          </a:p>
        </p:txBody>
      </p:sp>
      <p:pic>
        <p:nvPicPr>
          <p:cNvPr id="2059"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2498" y="1700808"/>
            <a:ext cx="8452217" cy="40612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366368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2"/>
          <p:cNvSpPr txBox="1">
            <a:spLocks noChangeArrowheads="1"/>
          </p:cNvSpPr>
          <p:nvPr/>
        </p:nvSpPr>
        <p:spPr bwMode="auto">
          <a:xfrm>
            <a:off x="3616792" y="999629"/>
            <a:ext cx="1261914" cy="129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4288" tIns="32144" rIns="64288" bIns="32144">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lnSpc>
                <a:spcPts val="2039"/>
              </a:lnSpc>
            </a:pPr>
            <a:r>
              <a:rPr lang="zh-CN" altLang="en-US" sz="1700" dirty="0">
                <a:ea typeface="黑体" pitchFamily="49" charset="-122"/>
              </a:rPr>
              <a:t> </a:t>
            </a:r>
            <a:r>
              <a:rPr lang="zh-CN" altLang="en-US" sz="3200" b="1" cap="small" dirty="0">
                <a:solidFill>
                  <a:schemeClr val="tx2"/>
                </a:solidFill>
                <a:effectLst>
                  <a:outerShdw blurRad="38100" dist="38100" dir="2700000" algn="tl">
                    <a:srgbClr val="000000">
                      <a:alpha val="43137"/>
                    </a:srgbClr>
                  </a:outerShdw>
                </a:effectLst>
                <a:latin typeface="+mj-lt"/>
                <a:ea typeface="黑体" pitchFamily="49" charset="-122"/>
                <a:cs typeface="+mj-cs"/>
              </a:rPr>
              <a:t>提纲</a:t>
            </a:r>
            <a:endParaRPr lang="en-US" altLang="zh-CN" sz="3200" b="1" cap="small" dirty="0">
              <a:solidFill>
                <a:schemeClr val="tx2"/>
              </a:solidFill>
              <a:effectLst>
                <a:outerShdw blurRad="38100" dist="38100" dir="2700000" algn="tl">
                  <a:srgbClr val="000000">
                    <a:alpha val="43137"/>
                  </a:srgbClr>
                </a:outerShdw>
              </a:effectLst>
              <a:latin typeface="+mj-lt"/>
              <a:ea typeface="黑体" pitchFamily="49" charset="-122"/>
              <a:cs typeface="+mj-cs"/>
            </a:endParaRPr>
          </a:p>
          <a:p>
            <a:pPr eaLnBrk="1" hangingPunct="1">
              <a:lnSpc>
                <a:spcPts val="2039"/>
              </a:lnSpc>
            </a:pPr>
            <a:endParaRPr lang="en-US" altLang="zh-CN" sz="3200" dirty="0" smtClean="0">
              <a:solidFill>
                <a:srgbClr val="FF0000"/>
              </a:solidFill>
            </a:endParaRPr>
          </a:p>
          <a:p>
            <a:pPr eaLnBrk="1" hangingPunct="1">
              <a:lnSpc>
                <a:spcPts val="2039"/>
              </a:lnSpc>
            </a:pPr>
            <a:r>
              <a:rPr lang="en-US" altLang="zh-CN" dirty="0" smtClean="0"/>
              <a:t>  </a:t>
            </a:r>
            <a:endParaRPr lang="zh-CN" altLang="en-US" sz="2000" dirty="0">
              <a:latin typeface="华文楷体" pitchFamily="2" charset="-122"/>
              <a:ea typeface="华文楷体" pitchFamily="2" charset="-122"/>
            </a:endParaRPr>
          </a:p>
          <a:p>
            <a:pPr eaLnBrk="1" hangingPunct="1">
              <a:spcBef>
                <a:spcPct val="50000"/>
              </a:spcBef>
            </a:pPr>
            <a:endParaRPr lang="en-US" altLang="zh-CN" sz="2000" dirty="0">
              <a:latin typeface="华文楷体" pitchFamily="2" charset="-122"/>
              <a:ea typeface="华文楷体" pitchFamily="2" charset="-122"/>
            </a:endParaRPr>
          </a:p>
        </p:txBody>
      </p:sp>
      <p:sp>
        <p:nvSpPr>
          <p:cNvPr id="3" name="圆角矩形 2"/>
          <p:cNvSpPr/>
          <p:nvPr/>
        </p:nvSpPr>
        <p:spPr bwMode="auto">
          <a:xfrm>
            <a:off x="2864197" y="1670968"/>
            <a:ext cx="3783659" cy="405184"/>
          </a:xfrm>
          <a:prstGeom prst="roundRect">
            <a:avLst/>
          </a:prstGeom>
          <a:noFill/>
          <a:ln w="9525" cap="flat" cmpd="sng" algn="ctr">
            <a:solidFill>
              <a:srgbClr val="0000CC"/>
            </a:solidFill>
            <a:prstDash val="solid"/>
            <a:round/>
            <a:headEnd type="none" w="med" len="med"/>
            <a:tailEnd type="none" w="med" len="med"/>
          </a:ln>
          <a:effectLst/>
        </p:spPr>
        <p:txBody>
          <a:bodyPr lIns="64291" tIns="32146" rIns="64291" bIns="32146" anchor="ctr"/>
          <a:lstStyle/>
          <a:p>
            <a:pPr algn="l">
              <a:defRPr/>
            </a:pPr>
            <a:r>
              <a:rPr lang="zh-CN" altLang="en-US" sz="2000" b="1" dirty="0">
                <a:solidFill>
                  <a:srgbClr val="0000CC"/>
                </a:solidFill>
                <a:latin typeface="+mn-ea"/>
              </a:rPr>
              <a:t>一  规程编制说明</a:t>
            </a:r>
          </a:p>
        </p:txBody>
      </p:sp>
      <p:sp>
        <p:nvSpPr>
          <p:cNvPr id="4" name="圆角矩形 3"/>
          <p:cNvSpPr/>
          <p:nvPr/>
        </p:nvSpPr>
        <p:spPr bwMode="auto">
          <a:xfrm>
            <a:off x="2864198" y="2424410"/>
            <a:ext cx="3783658" cy="405185"/>
          </a:xfrm>
          <a:prstGeom prst="roundRect">
            <a:avLst/>
          </a:prstGeom>
          <a:noFill/>
          <a:ln w="9525" cap="flat" cmpd="sng" algn="ctr">
            <a:solidFill>
              <a:srgbClr val="0000CC"/>
            </a:solidFill>
            <a:prstDash val="solid"/>
            <a:round/>
            <a:headEnd type="none" w="med" len="med"/>
            <a:tailEnd type="none" w="med" len="med"/>
          </a:ln>
          <a:effectLst/>
        </p:spPr>
        <p:txBody>
          <a:bodyPr lIns="64291" tIns="32146" rIns="64291" bIns="32146" anchor="ctr"/>
          <a:lstStyle/>
          <a:p>
            <a:pPr algn="l">
              <a:defRPr/>
            </a:pPr>
            <a:r>
              <a:rPr lang="zh-CN" altLang="en-US" sz="2000" b="1" dirty="0">
                <a:solidFill>
                  <a:srgbClr val="0000CC"/>
                </a:solidFill>
                <a:latin typeface="+mn-ea"/>
              </a:rPr>
              <a:t>二  规程编制背景</a:t>
            </a:r>
          </a:p>
        </p:txBody>
      </p:sp>
      <p:sp>
        <p:nvSpPr>
          <p:cNvPr id="5" name="圆角矩形 4"/>
          <p:cNvSpPr/>
          <p:nvPr/>
        </p:nvSpPr>
        <p:spPr bwMode="auto">
          <a:xfrm>
            <a:off x="2857184" y="3177853"/>
            <a:ext cx="3833888" cy="405184"/>
          </a:xfrm>
          <a:prstGeom prst="roundRect">
            <a:avLst/>
          </a:prstGeom>
          <a:noFill/>
          <a:ln w="9525" cap="flat" cmpd="sng" algn="ctr">
            <a:solidFill>
              <a:srgbClr val="0000CC"/>
            </a:solidFill>
            <a:prstDash val="solid"/>
            <a:round/>
            <a:headEnd type="none" w="med" len="med"/>
            <a:tailEnd type="none" w="med" len="med"/>
          </a:ln>
          <a:effectLst/>
        </p:spPr>
        <p:txBody>
          <a:bodyPr lIns="64291" tIns="32146" rIns="64291" bIns="32146" anchor="ctr"/>
          <a:lstStyle/>
          <a:p>
            <a:pPr algn="l">
              <a:defRPr/>
            </a:pPr>
            <a:r>
              <a:rPr lang="zh-CN" altLang="en-US" sz="2000" b="1" dirty="0">
                <a:solidFill>
                  <a:srgbClr val="0000CC"/>
                </a:solidFill>
                <a:latin typeface="+mn-ea"/>
              </a:rPr>
              <a:t>三  </a:t>
            </a:r>
            <a:r>
              <a:rPr lang="zh-CN" altLang="en-US" sz="2000" b="1" dirty="0" smtClean="0">
                <a:solidFill>
                  <a:srgbClr val="0000CC"/>
                </a:solidFill>
                <a:latin typeface="+mn-ea"/>
              </a:rPr>
              <a:t>规程主编</a:t>
            </a:r>
            <a:r>
              <a:rPr lang="zh-CN" altLang="en-US" sz="2000" b="1" dirty="0">
                <a:solidFill>
                  <a:srgbClr val="0000CC"/>
                </a:solidFill>
                <a:latin typeface="+mn-ea"/>
              </a:rPr>
              <a:t>单位及参编单位</a:t>
            </a:r>
          </a:p>
        </p:txBody>
      </p:sp>
      <p:sp>
        <p:nvSpPr>
          <p:cNvPr id="6" name="圆角矩形 5"/>
          <p:cNvSpPr/>
          <p:nvPr/>
        </p:nvSpPr>
        <p:spPr bwMode="auto">
          <a:xfrm>
            <a:off x="2864198" y="3981525"/>
            <a:ext cx="3833888" cy="405184"/>
          </a:xfrm>
          <a:prstGeom prst="roundRect">
            <a:avLst/>
          </a:prstGeom>
          <a:noFill/>
          <a:ln w="9525" cap="flat" cmpd="sng" algn="ctr">
            <a:solidFill>
              <a:srgbClr val="0000CC"/>
            </a:solidFill>
            <a:prstDash val="solid"/>
            <a:round/>
            <a:headEnd type="none" w="med" len="med"/>
            <a:tailEnd type="none" w="med" len="med"/>
          </a:ln>
          <a:effectLst/>
        </p:spPr>
        <p:txBody>
          <a:bodyPr lIns="64291" tIns="32146" rIns="64291" bIns="32146" anchor="ctr"/>
          <a:lstStyle/>
          <a:p>
            <a:pPr algn="l">
              <a:defRPr/>
            </a:pPr>
            <a:r>
              <a:rPr lang="zh-CN" altLang="en-US" sz="2000" b="1" dirty="0">
                <a:solidFill>
                  <a:srgbClr val="0000CC"/>
                </a:solidFill>
                <a:latin typeface="+mn-ea"/>
              </a:rPr>
              <a:t>四  </a:t>
            </a:r>
            <a:r>
              <a:rPr lang="zh-CN" altLang="en-US" sz="2000" b="1" dirty="0" smtClean="0">
                <a:solidFill>
                  <a:srgbClr val="0000CC"/>
                </a:solidFill>
                <a:latin typeface="+mn-ea"/>
              </a:rPr>
              <a:t>规程主要内容</a:t>
            </a:r>
            <a:endParaRPr lang="zh-CN" altLang="en-US" sz="2000" b="1" dirty="0">
              <a:solidFill>
                <a:srgbClr val="0000CC"/>
              </a:solidFill>
              <a:latin typeface="+mn-ea"/>
            </a:endParaRPr>
          </a:p>
        </p:txBody>
      </p:sp>
      <p:sp>
        <p:nvSpPr>
          <p:cNvPr id="7" name="圆角矩形 6"/>
          <p:cNvSpPr/>
          <p:nvPr/>
        </p:nvSpPr>
        <p:spPr bwMode="auto">
          <a:xfrm>
            <a:off x="2864198" y="4778586"/>
            <a:ext cx="3833888" cy="405184"/>
          </a:xfrm>
          <a:prstGeom prst="roundRect">
            <a:avLst/>
          </a:prstGeom>
          <a:noFill/>
          <a:ln w="9525" cap="flat" cmpd="sng" algn="ctr">
            <a:solidFill>
              <a:srgbClr val="0000CC"/>
            </a:solidFill>
            <a:prstDash val="solid"/>
            <a:round/>
            <a:headEnd type="none" w="med" len="med"/>
            <a:tailEnd type="none" w="med" len="med"/>
          </a:ln>
          <a:effectLst/>
        </p:spPr>
        <p:txBody>
          <a:bodyPr lIns="64291" tIns="32146" rIns="64291" bIns="32146" anchor="ctr"/>
          <a:lstStyle/>
          <a:p>
            <a:pPr algn="l">
              <a:defRPr/>
            </a:pPr>
            <a:endParaRPr lang="zh-CN" altLang="en-US" sz="2000" b="1" dirty="0">
              <a:solidFill>
                <a:srgbClr val="0000CC"/>
              </a:solidFill>
              <a:latin typeface="+mn-ea"/>
            </a:endParaRPr>
          </a:p>
        </p:txBody>
      </p:sp>
      <p:sp>
        <p:nvSpPr>
          <p:cNvPr id="10" name="矩形 9"/>
          <p:cNvSpPr/>
          <p:nvPr/>
        </p:nvSpPr>
        <p:spPr>
          <a:xfrm>
            <a:off x="2864198" y="4800746"/>
            <a:ext cx="3413114" cy="400110"/>
          </a:xfrm>
          <a:prstGeom prst="rect">
            <a:avLst/>
          </a:prstGeom>
        </p:spPr>
        <p:txBody>
          <a:bodyPr wrap="none">
            <a:spAutoFit/>
          </a:bodyPr>
          <a:lstStyle/>
          <a:p>
            <a:pPr lvl="0">
              <a:defRPr/>
            </a:pPr>
            <a:r>
              <a:rPr lang="zh-CN" altLang="en-US" sz="2000" b="1" dirty="0" smtClean="0">
                <a:solidFill>
                  <a:srgbClr val="0000CC"/>
                </a:solidFill>
                <a:latin typeface="宋体"/>
              </a:rPr>
              <a:t>五  规程与国标异同及创新</a:t>
            </a:r>
            <a:endParaRPr lang="zh-CN" altLang="en-US" sz="2000" b="1" dirty="0">
              <a:solidFill>
                <a:srgbClr val="0000CC"/>
              </a:solidFill>
              <a:latin typeface="宋体"/>
            </a:endParaRPr>
          </a:p>
        </p:txBody>
      </p:sp>
      <p:sp>
        <p:nvSpPr>
          <p:cNvPr id="9" name="矩形 8"/>
          <p:cNvSpPr/>
          <p:nvPr/>
        </p:nvSpPr>
        <p:spPr>
          <a:xfrm>
            <a:off x="2864197" y="5522306"/>
            <a:ext cx="2767104" cy="400110"/>
          </a:xfrm>
          <a:prstGeom prst="rect">
            <a:avLst/>
          </a:prstGeom>
        </p:spPr>
        <p:txBody>
          <a:bodyPr wrap="none">
            <a:spAutoFit/>
          </a:bodyPr>
          <a:lstStyle/>
          <a:p>
            <a:pPr lvl="0">
              <a:defRPr/>
            </a:pPr>
            <a:r>
              <a:rPr lang="zh-CN" altLang="en-US" sz="2000" b="1" dirty="0" smtClean="0">
                <a:solidFill>
                  <a:srgbClr val="0000CC"/>
                </a:solidFill>
                <a:latin typeface="宋体"/>
              </a:rPr>
              <a:t>六  主要监督抽查内容</a:t>
            </a:r>
            <a:endParaRPr lang="zh-CN" altLang="en-US" sz="2000" b="1" dirty="0">
              <a:solidFill>
                <a:srgbClr val="0000CC"/>
              </a:solidFill>
              <a:latin typeface="宋体"/>
            </a:endParaRPr>
          </a:p>
        </p:txBody>
      </p:sp>
      <p:sp>
        <p:nvSpPr>
          <p:cNvPr id="11" name="圆角矩形 10"/>
          <p:cNvSpPr/>
          <p:nvPr/>
        </p:nvSpPr>
        <p:spPr bwMode="auto">
          <a:xfrm>
            <a:off x="2874769" y="5517232"/>
            <a:ext cx="3833888" cy="405184"/>
          </a:xfrm>
          <a:prstGeom prst="roundRect">
            <a:avLst/>
          </a:prstGeom>
          <a:noFill/>
          <a:ln w="9525" cap="flat" cmpd="sng" algn="ctr">
            <a:solidFill>
              <a:srgbClr val="0000CC"/>
            </a:solidFill>
            <a:prstDash val="solid"/>
            <a:round/>
            <a:headEnd type="none" w="med" len="med"/>
            <a:tailEnd type="none" w="med" len="med"/>
          </a:ln>
          <a:effectLst/>
        </p:spPr>
        <p:txBody>
          <a:bodyPr lIns="64291" tIns="32146" rIns="64291" bIns="32146" anchor="ctr"/>
          <a:lstStyle/>
          <a:p>
            <a:pPr algn="l">
              <a:defRPr/>
            </a:pPr>
            <a:endParaRPr lang="zh-CN" altLang="en-US" sz="2000" b="1" dirty="0">
              <a:solidFill>
                <a:srgbClr val="0000CC"/>
              </a:solidFill>
              <a:latin typeface="+mn-ea"/>
            </a:endParaRPr>
          </a:p>
        </p:txBody>
      </p:sp>
    </p:spTree>
    <p:extLst>
      <p:ext uri="{BB962C8B-B14F-4D97-AF65-F5344CB8AC3E}">
        <p14:creationId xmlns:p14="http://schemas.microsoft.com/office/powerpoint/2010/main" val="30558478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3"/>
                                        </p:tgtEl>
                                        <p:attrNameLst>
                                          <p:attrName>style.color</p:attrName>
                                        </p:attrNameLst>
                                      </p:cBhvr>
                                      <p:by>
                                        <p:hsl h="7200000" s="0" l="0"/>
                                      </p:by>
                                    </p:animClr>
                                    <p:animClr clrSpc="hsl" dir="cw">
                                      <p:cBhvr>
                                        <p:cTn id="7" dur="500" fill="hold"/>
                                        <p:tgtEl>
                                          <p:spTgt spid="3"/>
                                        </p:tgtEl>
                                        <p:attrNameLst>
                                          <p:attrName>fillcolor</p:attrName>
                                        </p:attrNameLst>
                                      </p:cBhvr>
                                      <p:by>
                                        <p:hsl h="7200000" s="0" l="0"/>
                                      </p:by>
                                    </p:animClr>
                                    <p:animClr clrSpc="hsl" dir="cw">
                                      <p:cBhvr>
                                        <p:cTn id="8" dur="500" fill="hold"/>
                                        <p:tgtEl>
                                          <p:spTgt spid="3"/>
                                        </p:tgtEl>
                                        <p:attrNameLst>
                                          <p:attrName>stroke.color</p:attrName>
                                        </p:attrNameLst>
                                      </p:cBhvr>
                                      <p:by>
                                        <p:hsl h="7200000" s="0" l="0"/>
                                      </p:by>
                                    </p:animClr>
                                    <p:set>
                                      <p:cBhvr>
                                        <p:cTn id="9" dur="500" fill="hold"/>
                                        <p:tgtEl>
                                          <p:spTgt spid="3"/>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1" presetClass="emph" presetSubtype="0" fill="hold" grpId="0" nodeType="clickEffect">
                                  <p:stCondLst>
                                    <p:cond delay="0"/>
                                  </p:stCondLst>
                                  <p:childTnLst>
                                    <p:animClr clrSpc="hsl" dir="cw">
                                      <p:cBhvr override="childStyle">
                                        <p:cTn id="13" dur="500" fill="hold"/>
                                        <p:tgtEl>
                                          <p:spTgt spid="4"/>
                                        </p:tgtEl>
                                        <p:attrNameLst>
                                          <p:attrName>style.color</p:attrName>
                                        </p:attrNameLst>
                                      </p:cBhvr>
                                      <p:by>
                                        <p:hsl h="7200000" s="0" l="0"/>
                                      </p:by>
                                    </p:animClr>
                                    <p:animClr clrSpc="hsl" dir="cw">
                                      <p:cBhvr>
                                        <p:cTn id="14" dur="500" fill="hold"/>
                                        <p:tgtEl>
                                          <p:spTgt spid="4"/>
                                        </p:tgtEl>
                                        <p:attrNameLst>
                                          <p:attrName>fillcolor</p:attrName>
                                        </p:attrNameLst>
                                      </p:cBhvr>
                                      <p:by>
                                        <p:hsl h="7200000" s="0" l="0"/>
                                      </p:by>
                                    </p:animClr>
                                    <p:animClr clrSpc="hsl" dir="cw">
                                      <p:cBhvr>
                                        <p:cTn id="15" dur="500" fill="hold"/>
                                        <p:tgtEl>
                                          <p:spTgt spid="4"/>
                                        </p:tgtEl>
                                        <p:attrNameLst>
                                          <p:attrName>stroke.color</p:attrName>
                                        </p:attrNameLst>
                                      </p:cBhvr>
                                      <p:by>
                                        <p:hsl h="7200000" s="0" l="0"/>
                                      </p:by>
                                    </p:animClr>
                                    <p:set>
                                      <p:cBhvr>
                                        <p:cTn id="16" dur="500" fill="hold"/>
                                        <p:tgtEl>
                                          <p:spTgt spid="4"/>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1" presetClass="emph" presetSubtype="0" fill="hold" grpId="0" nodeType="clickEffect">
                                  <p:stCondLst>
                                    <p:cond delay="0"/>
                                  </p:stCondLst>
                                  <p:childTnLst>
                                    <p:animClr clrSpc="hsl" dir="cw">
                                      <p:cBhvr override="childStyle">
                                        <p:cTn id="20" dur="500" fill="hold"/>
                                        <p:tgtEl>
                                          <p:spTgt spid="5"/>
                                        </p:tgtEl>
                                        <p:attrNameLst>
                                          <p:attrName>style.color</p:attrName>
                                        </p:attrNameLst>
                                      </p:cBhvr>
                                      <p:by>
                                        <p:hsl h="7200000" s="0" l="0"/>
                                      </p:by>
                                    </p:animClr>
                                    <p:animClr clrSpc="hsl" dir="cw">
                                      <p:cBhvr>
                                        <p:cTn id="21" dur="500" fill="hold"/>
                                        <p:tgtEl>
                                          <p:spTgt spid="5"/>
                                        </p:tgtEl>
                                        <p:attrNameLst>
                                          <p:attrName>fillcolor</p:attrName>
                                        </p:attrNameLst>
                                      </p:cBhvr>
                                      <p:by>
                                        <p:hsl h="7200000" s="0" l="0"/>
                                      </p:by>
                                    </p:animClr>
                                    <p:animClr clrSpc="hsl" dir="cw">
                                      <p:cBhvr>
                                        <p:cTn id="22" dur="500" fill="hold"/>
                                        <p:tgtEl>
                                          <p:spTgt spid="5"/>
                                        </p:tgtEl>
                                        <p:attrNameLst>
                                          <p:attrName>stroke.color</p:attrName>
                                        </p:attrNameLst>
                                      </p:cBhvr>
                                      <p:by>
                                        <p:hsl h="7200000" s="0" l="0"/>
                                      </p:by>
                                    </p:animClr>
                                    <p:set>
                                      <p:cBhvr>
                                        <p:cTn id="23" dur="500" fill="hold"/>
                                        <p:tgtEl>
                                          <p:spTgt spid="5"/>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1" presetClass="emph" presetSubtype="0" fill="hold" grpId="0" nodeType="clickEffect">
                                  <p:stCondLst>
                                    <p:cond delay="0"/>
                                  </p:stCondLst>
                                  <p:childTnLst>
                                    <p:animClr clrSpc="hsl" dir="cw">
                                      <p:cBhvr override="childStyle">
                                        <p:cTn id="27" dur="500" fill="hold"/>
                                        <p:tgtEl>
                                          <p:spTgt spid="6"/>
                                        </p:tgtEl>
                                        <p:attrNameLst>
                                          <p:attrName>style.color</p:attrName>
                                        </p:attrNameLst>
                                      </p:cBhvr>
                                      <p:by>
                                        <p:hsl h="7200000" s="0" l="0"/>
                                      </p:by>
                                    </p:animClr>
                                    <p:animClr clrSpc="hsl" dir="cw">
                                      <p:cBhvr>
                                        <p:cTn id="28" dur="500" fill="hold"/>
                                        <p:tgtEl>
                                          <p:spTgt spid="6"/>
                                        </p:tgtEl>
                                        <p:attrNameLst>
                                          <p:attrName>fillcolor</p:attrName>
                                        </p:attrNameLst>
                                      </p:cBhvr>
                                      <p:by>
                                        <p:hsl h="7200000" s="0" l="0"/>
                                      </p:by>
                                    </p:animClr>
                                    <p:animClr clrSpc="hsl" dir="cw">
                                      <p:cBhvr>
                                        <p:cTn id="29" dur="500" fill="hold"/>
                                        <p:tgtEl>
                                          <p:spTgt spid="6"/>
                                        </p:tgtEl>
                                        <p:attrNameLst>
                                          <p:attrName>stroke.color</p:attrName>
                                        </p:attrNameLst>
                                      </p:cBhvr>
                                      <p:by>
                                        <p:hsl h="7200000" s="0" l="0"/>
                                      </p:by>
                                    </p:animClr>
                                    <p:set>
                                      <p:cBhvr>
                                        <p:cTn id="30" dur="500" fill="hold"/>
                                        <p:tgtEl>
                                          <p:spTgt spid="6"/>
                                        </p:tgtEl>
                                        <p:attrNameLst>
                                          <p:attrName>fill.type</p:attrName>
                                        </p:attrNameLst>
                                      </p:cBhvr>
                                      <p:to>
                                        <p:strVal val="solid"/>
                                      </p:to>
                                    </p:set>
                                  </p:childTnLst>
                                </p:cTn>
                              </p:par>
                            </p:childTnLst>
                          </p:cTn>
                        </p:par>
                      </p:childTnLst>
                    </p:cTn>
                  </p:par>
                  <p:par>
                    <p:cTn id="31" fill="hold">
                      <p:stCondLst>
                        <p:cond delay="indefinite"/>
                      </p:stCondLst>
                      <p:childTnLst>
                        <p:par>
                          <p:cTn id="32" fill="hold">
                            <p:stCondLst>
                              <p:cond delay="0"/>
                            </p:stCondLst>
                            <p:childTnLst>
                              <p:par>
                                <p:cTn id="33" presetID="21" presetClass="emph" presetSubtype="0" fill="hold" grpId="0" nodeType="clickEffect">
                                  <p:stCondLst>
                                    <p:cond delay="0"/>
                                  </p:stCondLst>
                                  <p:childTnLst>
                                    <p:animClr clrSpc="hsl" dir="cw">
                                      <p:cBhvr override="childStyle">
                                        <p:cTn id="34" dur="500" fill="hold"/>
                                        <p:tgtEl>
                                          <p:spTgt spid="7"/>
                                        </p:tgtEl>
                                        <p:attrNameLst>
                                          <p:attrName>style.color</p:attrName>
                                        </p:attrNameLst>
                                      </p:cBhvr>
                                      <p:by>
                                        <p:hsl h="7200000" s="0" l="0"/>
                                      </p:by>
                                    </p:animClr>
                                    <p:animClr clrSpc="hsl" dir="cw">
                                      <p:cBhvr>
                                        <p:cTn id="35" dur="500" fill="hold"/>
                                        <p:tgtEl>
                                          <p:spTgt spid="7"/>
                                        </p:tgtEl>
                                        <p:attrNameLst>
                                          <p:attrName>fillcolor</p:attrName>
                                        </p:attrNameLst>
                                      </p:cBhvr>
                                      <p:by>
                                        <p:hsl h="7200000" s="0" l="0"/>
                                      </p:by>
                                    </p:animClr>
                                    <p:animClr clrSpc="hsl" dir="cw">
                                      <p:cBhvr>
                                        <p:cTn id="36" dur="500" fill="hold"/>
                                        <p:tgtEl>
                                          <p:spTgt spid="7"/>
                                        </p:tgtEl>
                                        <p:attrNameLst>
                                          <p:attrName>stroke.color</p:attrName>
                                        </p:attrNameLst>
                                      </p:cBhvr>
                                      <p:by>
                                        <p:hsl h="7200000" s="0" l="0"/>
                                      </p:by>
                                    </p:animClr>
                                    <p:set>
                                      <p:cBhvr>
                                        <p:cTn id="37" dur="500" fill="hold"/>
                                        <p:tgtEl>
                                          <p:spTgt spid="7"/>
                                        </p:tgtEl>
                                        <p:attrNameLst>
                                          <p:attrName>fill.type</p:attrName>
                                        </p:attrNameLst>
                                      </p:cBhvr>
                                      <p:to>
                                        <p:strVal val="solid"/>
                                      </p:to>
                                    </p:set>
                                  </p:childTnLst>
                                </p:cTn>
                              </p:par>
                              <p:par>
                                <p:cTn id="38" presetID="21" presetClass="emph" presetSubtype="0" fill="hold" grpId="0" nodeType="withEffect">
                                  <p:stCondLst>
                                    <p:cond delay="0"/>
                                  </p:stCondLst>
                                  <p:childTnLst>
                                    <p:animClr clrSpc="hsl" dir="cw">
                                      <p:cBhvr override="childStyle">
                                        <p:cTn id="39" dur="500" fill="hold"/>
                                        <p:tgtEl>
                                          <p:spTgt spid="10"/>
                                        </p:tgtEl>
                                        <p:attrNameLst>
                                          <p:attrName>style.color</p:attrName>
                                        </p:attrNameLst>
                                      </p:cBhvr>
                                      <p:by>
                                        <p:hsl h="7200000" s="0" l="0"/>
                                      </p:by>
                                    </p:animClr>
                                    <p:animClr clrSpc="hsl" dir="cw">
                                      <p:cBhvr>
                                        <p:cTn id="40" dur="500" fill="hold"/>
                                        <p:tgtEl>
                                          <p:spTgt spid="10"/>
                                        </p:tgtEl>
                                        <p:attrNameLst>
                                          <p:attrName>fillcolor</p:attrName>
                                        </p:attrNameLst>
                                      </p:cBhvr>
                                      <p:by>
                                        <p:hsl h="7200000" s="0" l="0"/>
                                      </p:by>
                                    </p:animClr>
                                    <p:animClr clrSpc="hsl" dir="cw">
                                      <p:cBhvr>
                                        <p:cTn id="41" dur="500" fill="hold"/>
                                        <p:tgtEl>
                                          <p:spTgt spid="10"/>
                                        </p:tgtEl>
                                        <p:attrNameLst>
                                          <p:attrName>stroke.color</p:attrName>
                                        </p:attrNameLst>
                                      </p:cBhvr>
                                      <p:by>
                                        <p:hsl h="7200000" s="0" l="0"/>
                                      </p:by>
                                    </p:animClr>
                                    <p:set>
                                      <p:cBhvr>
                                        <p:cTn id="42" dur="500" fill="hold"/>
                                        <p:tgtEl>
                                          <p:spTgt spid="10"/>
                                        </p:tgtEl>
                                        <p:attrNameLst>
                                          <p:attrName>fill.type</p:attrName>
                                        </p:attrNameLst>
                                      </p:cBhvr>
                                      <p:to>
                                        <p:strVal val="solid"/>
                                      </p:to>
                                    </p:set>
                                  </p:childTnLst>
                                </p:cTn>
                              </p:par>
                              <p:par>
                                <p:cTn id="43" presetID="21" presetClass="emph" presetSubtype="0" fill="hold" grpId="0" nodeType="withEffect">
                                  <p:stCondLst>
                                    <p:cond delay="0"/>
                                  </p:stCondLst>
                                  <p:childTnLst>
                                    <p:animClr clrSpc="hsl" dir="cw">
                                      <p:cBhvr override="childStyle">
                                        <p:cTn id="44" dur="500" fill="hold"/>
                                        <p:tgtEl>
                                          <p:spTgt spid="9"/>
                                        </p:tgtEl>
                                        <p:attrNameLst>
                                          <p:attrName>style.color</p:attrName>
                                        </p:attrNameLst>
                                      </p:cBhvr>
                                      <p:by>
                                        <p:hsl h="7200000" s="0" l="0"/>
                                      </p:by>
                                    </p:animClr>
                                    <p:animClr clrSpc="hsl" dir="cw">
                                      <p:cBhvr>
                                        <p:cTn id="45" dur="500" fill="hold"/>
                                        <p:tgtEl>
                                          <p:spTgt spid="9"/>
                                        </p:tgtEl>
                                        <p:attrNameLst>
                                          <p:attrName>fillcolor</p:attrName>
                                        </p:attrNameLst>
                                      </p:cBhvr>
                                      <p:by>
                                        <p:hsl h="7200000" s="0" l="0"/>
                                      </p:by>
                                    </p:animClr>
                                    <p:animClr clrSpc="hsl" dir="cw">
                                      <p:cBhvr>
                                        <p:cTn id="46" dur="500" fill="hold"/>
                                        <p:tgtEl>
                                          <p:spTgt spid="9"/>
                                        </p:tgtEl>
                                        <p:attrNameLst>
                                          <p:attrName>stroke.color</p:attrName>
                                        </p:attrNameLst>
                                      </p:cBhvr>
                                      <p:by>
                                        <p:hsl h="7200000" s="0" l="0"/>
                                      </p:by>
                                    </p:animClr>
                                    <p:set>
                                      <p:cBhvr>
                                        <p:cTn id="47" dur="500" fill="hold"/>
                                        <p:tgtEl>
                                          <p:spTgt spid="9"/>
                                        </p:tgtEl>
                                        <p:attrNameLst>
                                          <p:attrName>fill.type</p:attrName>
                                        </p:attrNameLst>
                                      </p:cBhvr>
                                      <p:to>
                                        <p:strVal val="solid"/>
                                      </p:to>
                                    </p:set>
                                  </p:childTnLst>
                                </p:cTn>
                              </p:par>
                            </p:childTnLst>
                          </p:cTn>
                        </p:par>
                      </p:childTnLst>
                    </p:cTn>
                  </p:par>
                  <p:par>
                    <p:cTn id="48" fill="hold">
                      <p:stCondLst>
                        <p:cond delay="indefinite"/>
                      </p:stCondLst>
                      <p:childTnLst>
                        <p:par>
                          <p:cTn id="49" fill="hold">
                            <p:stCondLst>
                              <p:cond delay="0"/>
                            </p:stCondLst>
                            <p:childTnLst>
                              <p:par>
                                <p:cTn id="50" presetID="21" presetClass="emph" presetSubtype="0" fill="hold" grpId="0" nodeType="clickEffect">
                                  <p:stCondLst>
                                    <p:cond delay="0"/>
                                  </p:stCondLst>
                                  <p:childTnLst>
                                    <p:animClr clrSpc="hsl" dir="cw">
                                      <p:cBhvr override="childStyle">
                                        <p:cTn id="51" dur="500" fill="hold"/>
                                        <p:tgtEl>
                                          <p:spTgt spid="11"/>
                                        </p:tgtEl>
                                        <p:attrNameLst>
                                          <p:attrName>style.color</p:attrName>
                                        </p:attrNameLst>
                                      </p:cBhvr>
                                      <p:by>
                                        <p:hsl h="7200000" s="0" l="0"/>
                                      </p:by>
                                    </p:animClr>
                                    <p:animClr clrSpc="hsl" dir="cw">
                                      <p:cBhvr>
                                        <p:cTn id="52" dur="500" fill="hold"/>
                                        <p:tgtEl>
                                          <p:spTgt spid="11"/>
                                        </p:tgtEl>
                                        <p:attrNameLst>
                                          <p:attrName>fillcolor</p:attrName>
                                        </p:attrNameLst>
                                      </p:cBhvr>
                                      <p:by>
                                        <p:hsl h="7200000" s="0" l="0"/>
                                      </p:by>
                                    </p:animClr>
                                    <p:animClr clrSpc="hsl" dir="cw">
                                      <p:cBhvr>
                                        <p:cTn id="53" dur="500" fill="hold"/>
                                        <p:tgtEl>
                                          <p:spTgt spid="11"/>
                                        </p:tgtEl>
                                        <p:attrNameLst>
                                          <p:attrName>stroke.color</p:attrName>
                                        </p:attrNameLst>
                                      </p:cBhvr>
                                      <p:by>
                                        <p:hsl h="7200000" s="0" l="0"/>
                                      </p:by>
                                    </p:animClr>
                                    <p:set>
                                      <p:cBhvr>
                                        <p:cTn id="54" dur="500" fill="hold"/>
                                        <p:tgtEl>
                                          <p:spTgt spid="1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10" grpId="0"/>
      <p:bldP spid="9" grpId="0"/>
      <p:bldP spid="1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矩形 4"/>
          <p:cNvSpPr>
            <a:spLocks noChangeArrowheads="1"/>
          </p:cNvSpPr>
          <p:nvPr/>
        </p:nvSpPr>
        <p:spPr bwMode="auto">
          <a:xfrm>
            <a:off x="782596" y="1270274"/>
            <a:ext cx="4520654" cy="311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4291" tIns="32146" rIns="64291" bIns="32146">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r>
              <a:rPr lang="zh-CN" altLang="en-US" sz="1600" b="1" dirty="0"/>
              <a:t>如：明（盖）挖法监测频率（</a:t>
            </a:r>
            <a:r>
              <a:rPr lang="zh-CN" altLang="en-US" sz="1600" b="1" dirty="0">
                <a:solidFill>
                  <a:srgbClr val="FF0000"/>
                </a:solidFill>
              </a:rPr>
              <a:t>国标</a:t>
            </a:r>
            <a:r>
              <a:rPr lang="zh-CN" altLang="en-US" sz="1600" b="1" dirty="0"/>
              <a:t>）</a:t>
            </a:r>
            <a:endParaRPr lang="zh-CN" altLang="en-US" sz="1600" dirty="0"/>
          </a:p>
        </p:txBody>
      </p:sp>
      <p:sp>
        <p:nvSpPr>
          <p:cNvPr id="22531" name="矩形 4"/>
          <p:cNvSpPr>
            <a:spLocks noChangeArrowheads="1"/>
          </p:cNvSpPr>
          <p:nvPr/>
        </p:nvSpPr>
        <p:spPr bwMode="auto">
          <a:xfrm>
            <a:off x="782596" y="4156267"/>
            <a:ext cx="4520654" cy="311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4291" tIns="32146" rIns="64291" bIns="32146">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r>
              <a:rPr lang="zh-CN" altLang="en-US" sz="1600" b="1" dirty="0"/>
              <a:t>如：明（盖）挖法监测频率（</a:t>
            </a:r>
            <a:r>
              <a:rPr lang="zh-CN" altLang="en-US" sz="1600" b="1" dirty="0">
                <a:solidFill>
                  <a:srgbClr val="FF0000"/>
                </a:solidFill>
              </a:rPr>
              <a:t>本规程</a:t>
            </a:r>
            <a:r>
              <a:rPr lang="zh-CN" altLang="en-US" sz="1600" b="1" dirty="0"/>
              <a:t>）</a:t>
            </a:r>
            <a:endParaRPr lang="zh-CN" altLang="en-US" sz="1600" dirty="0"/>
          </a:p>
        </p:txBody>
      </p:sp>
      <p:graphicFrame>
        <p:nvGraphicFramePr>
          <p:cNvPr id="4" name="表格 3"/>
          <p:cNvGraphicFramePr>
            <a:graphicFrameLocks noGrp="1"/>
          </p:cNvGraphicFramePr>
          <p:nvPr>
            <p:extLst>
              <p:ext uri="{D42A27DB-BD31-4B8C-83A1-F6EECF244321}">
                <p14:modId xmlns:p14="http://schemas.microsoft.com/office/powerpoint/2010/main" val="1643654802"/>
              </p:ext>
            </p:extLst>
          </p:nvPr>
        </p:nvGraphicFramePr>
        <p:xfrm>
          <a:off x="786607" y="4570561"/>
          <a:ext cx="6981900" cy="1894209"/>
        </p:xfrm>
        <a:graphic>
          <a:graphicData uri="http://schemas.openxmlformats.org/drawingml/2006/table">
            <a:tbl>
              <a:tblPr/>
              <a:tblGrid>
                <a:gridCol w="1710565"/>
                <a:gridCol w="1311202"/>
                <a:gridCol w="1434082"/>
                <a:gridCol w="1474577"/>
                <a:gridCol w="1051474"/>
              </a:tblGrid>
              <a:tr h="293092">
                <a:tc rowSpan="2">
                  <a:txBody>
                    <a:bodyPr/>
                    <a:lstStyle/>
                    <a:p>
                      <a:pPr algn="ctr" fontAlgn="ctr">
                        <a:spcAft>
                          <a:spcPts val="0"/>
                        </a:spcAft>
                      </a:pPr>
                      <a:r>
                        <a:rPr lang="zh-CN" sz="1400" kern="100" dirty="0">
                          <a:solidFill>
                            <a:srgbClr val="000000"/>
                          </a:solidFill>
                          <a:latin typeface="Times New Roman"/>
                          <a:ea typeface="宋体"/>
                          <a:cs typeface="Times New Roman"/>
                        </a:rPr>
                        <a:t>基坑开挖深度</a:t>
                      </a:r>
                      <a:endParaRPr lang="zh-CN" sz="1400" kern="100" dirty="0">
                        <a:latin typeface="Times New Roman"/>
                        <a:ea typeface="宋体"/>
                        <a:cs typeface="Times New Roman"/>
                      </a:endParaRPr>
                    </a:p>
                    <a:p>
                      <a:pPr algn="ctr" fontAlgn="ctr">
                        <a:spcAft>
                          <a:spcPts val="0"/>
                        </a:spcAft>
                      </a:pPr>
                      <a:r>
                        <a:rPr lang="zh-CN" sz="1400" kern="100" dirty="0">
                          <a:solidFill>
                            <a:srgbClr val="000000"/>
                          </a:solidFill>
                          <a:latin typeface="Times New Roman"/>
                          <a:ea typeface="宋体"/>
                          <a:cs typeface="Times New Roman"/>
                        </a:rPr>
                        <a:t>（</a:t>
                      </a:r>
                      <a:r>
                        <a:rPr lang="en-US" sz="1400" kern="100" dirty="0">
                          <a:solidFill>
                            <a:srgbClr val="000000"/>
                          </a:solidFill>
                          <a:latin typeface="Times New Roman"/>
                          <a:ea typeface="宋体"/>
                          <a:cs typeface="Times New Roman"/>
                        </a:rPr>
                        <a:t>m</a:t>
                      </a:r>
                      <a:r>
                        <a:rPr lang="zh-CN" sz="1400" kern="100" dirty="0">
                          <a:solidFill>
                            <a:srgbClr val="000000"/>
                          </a:solidFill>
                          <a:latin typeface="Times New Roman"/>
                          <a:ea typeface="宋体"/>
                          <a:cs typeface="Times New Roman"/>
                        </a:rPr>
                        <a:t>）</a:t>
                      </a:r>
                      <a:endParaRPr lang="zh-CN" sz="1400" kern="100" dirty="0">
                        <a:latin typeface="Times New Roman"/>
                        <a:ea typeface="宋体"/>
                        <a:cs typeface="Times New Roman"/>
                      </a:endParaRPr>
                    </a:p>
                  </a:txBody>
                  <a:tcPr marL="48220" marR="4822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fontAlgn="ctr">
                        <a:spcAft>
                          <a:spcPts val="0"/>
                        </a:spcAft>
                      </a:pPr>
                      <a:r>
                        <a:rPr lang="zh-CN" sz="1400" kern="100">
                          <a:solidFill>
                            <a:srgbClr val="000000"/>
                          </a:solidFill>
                          <a:latin typeface="Times New Roman"/>
                          <a:ea typeface="宋体"/>
                          <a:cs typeface="Times New Roman"/>
                        </a:rPr>
                        <a:t>基坑设计深度（</a:t>
                      </a:r>
                      <a:r>
                        <a:rPr lang="en-US" sz="1400" kern="100">
                          <a:solidFill>
                            <a:srgbClr val="000000"/>
                          </a:solidFill>
                          <a:latin typeface="Times New Roman"/>
                          <a:ea typeface="宋体"/>
                          <a:cs typeface="Times New Roman"/>
                        </a:rPr>
                        <a:t>m</a:t>
                      </a:r>
                      <a:r>
                        <a:rPr lang="zh-CN" sz="1400" kern="100">
                          <a:solidFill>
                            <a:srgbClr val="000000"/>
                          </a:solidFill>
                          <a:latin typeface="Times New Roman"/>
                          <a:ea typeface="宋体"/>
                          <a:cs typeface="Times New Roman"/>
                        </a:rPr>
                        <a:t>）</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93092">
                <a:tc vMerge="1">
                  <a:txBody>
                    <a:bodyPr/>
                    <a:lstStyle/>
                    <a:p>
                      <a:endParaRPr lang="zh-CN" altLang="en-US"/>
                    </a:p>
                  </a:txBody>
                  <a:tcPr/>
                </a:tc>
                <a:tc>
                  <a:txBody>
                    <a:bodyPr/>
                    <a:lstStyle/>
                    <a:p>
                      <a:pPr algn="ctr" fontAlgn="ctr">
                        <a:spcAft>
                          <a:spcPts val="0"/>
                        </a:spcAft>
                      </a:pPr>
                      <a:r>
                        <a:rPr lang="en-US" sz="1400" i="1" kern="100" dirty="0">
                          <a:solidFill>
                            <a:srgbClr val="000000"/>
                          </a:solidFill>
                          <a:latin typeface="Times New Roman"/>
                          <a:ea typeface="宋体"/>
                          <a:cs typeface="Times New Roman"/>
                        </a:rPr>
                        <a:t>H</a:t>
                      </a:r>
                      <a:r>
                        <a:rPr lang="zh-CN" sz="1400" kern="100" dirty="0">
                          <a:solidFill>
                            <a:srgbClr val="000000"/>
                          </a:solidFill>
                          <a:latin typeface="Times New Roman"/>
                          <a:ea typeface="宋体"/>
                          <a:cs typeface="Times New Roman"/>
                        </a:rPr>
                        <a:t>≤</a:t>
                      </a:r>
                      <a:r>
                        <a:rPr lang="en-US" sz="1400" kern="100" dirty="0">
                          <a:solidFill>
                            <a:srgbClr val="000000"/>
                          </a:solidFill>
                          <a:latin typeface="Times New Roman"/>
                          <a:ea typeface="宋体"/>
                          <a:cs typeface="Times New Roman"/>
                        </a:rPr>
                        <a:t>5</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400" kern="100">
                          <a:solidFill>
                            <a:srgbClr val="000000"/>
                          </a:solidFill>
                          <a:latin typeface="Times New Roman"/>
                          <a:ea typeface="宋体"/>
                          <a:cs typeface="Times New Roman"/>
                        </a:rPr>
                        <a:t>5</a:t>
                      </a:r>
                      <a:r>
                        <a:rPr lang="zh-CN" sz="1400" kern="100">
                          <a:latin typeface="Times New Roman"/>
                          <a:ea typeface="宋体"/>
                          <a:cs typeface="Times New Roman"/>
                        </a:rPr>
                        <a:t>＜</a:t>
                      </a:r>
                      <a:r>
                        <a:rPr lang="en-US" sz="1400" i="1" kern="100">
                          <a:solidFill>
                            <a:srgbClr val="000000"/>
                          </a:solidFill>
                          <a:latin typeface="Times New Roman"/>
                          <a:ea typeface="宋体"/>
                          <a:cs typeface="Times New Roman"/>
                        </a:rPr>
                        <a:t>H</a:t>
                      </a:r>
                      <a:r>
                        <a:rPr lang="zh-CN" sz="1400" kern="100">
                          <a:latin typeface="Times New Roman"/>
                          <a:ea typeface="宋体"/>
                          <a:cs typeface="Times New Roman"/>
                        </a:rPr>
                        <a:t>≤</a:t>
                      </a:r>
                      <a:r>
                        <a:rPr lang="en-US" sz="1400" kern="100">
                          <a:solidFill>
                            <a:srgbClr val="000000"/>
                          </a:solidFill>
                          <a:latin typeface="Times New Roman"/>
                          <a:ea typeface="宋体"/>
                          <a:cs typeface="Times New Roman"/>
                        </a:rPr>
                        <a:t>10</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400" kern="100">
                          <a:solidFill>
                            <a:srgbClr val="000000"/>
                          </a:solidFill>
                          <a:latin typeface="Times New Roman"/>
                          <a:ea typeface="宋体"/>
                          <a:cs typeface="Times New Roman"/>
                        </a:rPr>
                        <a:t>10</a:t>
                      </a:r>
                      <a:r>
                        <a:rPr lang="zh-CN" sz="1400" kern="100">
                          <a:latin typeface="Times New Roman"/>
                          <a:ea typeface="宋体"/>
                          <a:cs typeface="Times New Roman"/>
                        </a:rPr>
                        <a:t>＜</a:t>
                      </a:r>
                      <a:r>
                        <a:rPr lang="en-US" sz="1400" i="1" kern="100">
                          <a:solidFill>
                            <a:srgbClr val="000000"/>
                          </a:solidFill>
                          <a:latin typeface="Times New Roman"/>
                          <a:ea typeface="宋体"/>
                          <a:cs typeface="Times New Roman"/>
                        </a:rPr>
                        <a:t>H</a:t>
                      </a:r>
                      <a:r>
                        <a:rPr lang="zh-CN" sz="1400" kern="100">
                          <a:latin typeface="Times New Roman"/>
                          <a:ea typeface="宋体"/>
                          <a:cs typeface="Times New Roman"/>
                        </a:rPr>
                        <a:t>≤</a:t>
                      </a:r>
                      <a:r>
                        <a:rPr lang="en-US" sz="1400" kern="100">
                          <a:solidFill>
                            <a:srgbClr val="000000"/>
                          </a:solidFill>
                          <a:latin typeface="Times New Roman"/>
                          <a:ea typeface="宋体"/>
                          <a:cs typeface="Times New Roman"/>
                        </a:rPr>
                        <a:t>20</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400" i="1" kern="100">
                          <a:solidFill>
                            <a:srgbClr val="000000"/>
                          </a:solidFill>
                          <a:latin typeface="Times New Roman"/>
                          <a:ea typeface="宋体"/>
                          <a:cs typeface="Times New Roman"/>
                        </a:rPr>
                        <a:t>H</a:t>
                      </a:r>
                      <a:r>
                        <a:rPr lang="zh-CN" sz="1400" kern="100">
                          <a:solidFill>
                            <a:srgbClr val="000000"/>
                          </a:solidFill>
                          <a:latin typeface="Times New Roman"/>
                          <a:ea typeface="宋体"/>
                          <a:cs typeface="Times New Roman"/>
                        </a:rPr>
                        <a:t>＞</a:t>
                      </a:r>
                      <a:r>
                        <a:rPr lang="en-US" sz="1400" kern="100">
                          <a:solidFill>
                            <a:srgbClr val="000000"/>
                          </a:solidFill>
                          <a:latin typeface="Times New Roman"/>
                          <a:ea typeface="宋体"/>
                          <a:cs typeface="Times New Roman"/>
                        </a:rPr>
                        <a:t>20</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3092">
                <a:tc>
                  <a:txBody>
                    <a:bodyPr/>
                    <a:lstStyle/>
                    <a:p>
                      <a:pPr algn="ctr" fontAlgn="ctr">
                        <a:spcAft>
                          <a:spcPts val="0"/>
                        </a:spcAft>
                      </a:pPr>
                      <a:r>
                        <a:rPr lang="en-US" sz="1400" i="1" kern="100" dirty="0">
                          <a:solidFill>
                            <a:srgbClr val="000000"/>
                          </a:solidFill>
                          <a:latin typeface="Times New Roman"/>
                          <a:ea typeface="宋体"/>
                          <a:cs typeface="Times New Roman"/>
                        </a:rPr>
                        <a:t>H</a:t>
                      </a:r>
                      <a:r>
                        <a:rPr lang="zh-CN" sz="1400" kern="100" dirty="0">
                          <a:solidFill>
                            <a:srgbClr val="000000"/>
                          </a:solidFill>
                          <a:latin typeface="Times New Roman"/>
                          <a:ea typeface="宋体"/>
                          <a:cs typeface="Times New Roman"/>
                        </a:rPr>
                        <a:t>≤</a:t>
                      </a:r>
                      <a:r>
                        <a:rPr lang="en-US" sz="1400" kern="100" dirty="0">
                          <a:solidFill>
                            <a:srgbClr val="000000"/>
                          </a:solidFill>
                          <a:latin typeface="Times New Roman"/>
                          <a:ea typeface="宋体"/>
                          <a:cs typeface="Times New Roman"/>
                        </a:rPr>
                        <a:t>5 </a:t>
                      </a:r>
                      <a:endParaRPr lang="zh-CN" sz="1400" kern="100" dirty="0">
                        <a:latin typeface="Times New Roman"/>
                        <a:ea typeface="宋体"/>
                        <a:cs typeface="Times New Roman"/>
                      </a:endParaRPr>
                    </a:p>
                  </a:txBody>
                  <a:tcPr marL="48220" marR="4822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400" kern="100">
                          <a:solidFill>
                            <a:srgbClr val="000000"/>
                          </a:solidFill>
                          <a:latin typeface="Times New Roman"/>
                          <a:ea typeface="宋体"/>
                          <a:cs typeface="Times New Roman"/>
                        </a:rPr>
                        <a:t>1</a:t>
                      </a:r>
                      <a:r>
                        <a:rPr lang="zh-CN" sz="1400" kern="100">
                          <a:solidFill>
                            <a:srgbClr val="000000"/>
                          </a:solidFill>
                          <a:latin typeface="Times New Roman"/>
                          <a:ea typeface="宋体"/>
                          <a:cs typeface="Times New Roman"/>
                        </a:rPr>
                        <a:t>次</a:t>
                      </a:r>
                      <a:r>
                        <a:rPr lang="en-US" sz="1400" kern="100">
                          <a:solidFill>
                            <a:srgbClr val="000000"/>
                          </a:solidFill>
                          <a:latin typeface="Times New Roman"/>
                          <a:ea typeface="宋体"/>
                          <a:cs typeface="Times New Roman"/>
                        </a:rPr>
                        <a:t>/</a:t>
                      </a:r>
                      <a:r>
                        <a:rPr lang="zh-CN" sz="1400" kern="100">
                          <a:solidFill>
                            <a:srgbClr val="000000"/>
                          </a:solidFill>
                          <a:latin typeface="Times New Roman"/>
                          <a:ea typeface="宋体"/>
                          <a:cs typeface="Times New Roman"/>
                        </a:rPr>
                        <a:t>天</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400" kern="100">
                          <a:solidFill>
                            <a:srgbClr val="000000"/>
                          </a:solidFill>
                          <a:latin typeface="Times New Roman"/>
                          <a:ea typeface="宋体"/>
                          <a:cs typeface="Times New Roman"/>
                        </a:rPr>
                        <a:t>1</a:t>
                      </a:r>
                      <a:r>
                        <a:rPr lang="zh-CN" sz="1400" kern="100">
                          <a:solidFill>
                            <a:srgbClr val="000000"/>
                          </a:solidFill>
                          <a:latin typeface="Times New Roman"/>
                          <a:ea typeface="宋体"/>
                          <a:cs typeface="Times New Roman"/>
                        </a:rPr>
                        <a:t>次</a:t>
                      </a:r>
                      <a:r>
                        <a:rPr lang="en-US" sz="1400" kern="100">
                          <a:solidFill>
                            <a:srgbClr val="000000"/>
                          </a:solidFill>
                          <a:latin typeface="Times New Roman"/>
                          <a:ea typeface="宋体"/>
                          <a:cs typeface="Times New Roman"/>
                        </a:rPr>
                        <a:t>/</a:t>
                      </a:r>
                      <a:r>
                        <a:rPr lang="zh-CN" sz="1400" kern="100">
                          <a:solidFill>
                            <a:srgbClr val="000000"/>
                          </a:solidFill>
                          <a:latin typeface="Times New Roman"/>
                          <a:ea typeface="宋体"/>
                          <a:cs typeface="Times New Roman"/>
                        </a:rPr>
                        <a:t>天</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400" kern="100">
                          <a:solidFill>
                            <a:srgbClr val="000000"/>
                          </a:solidFill>
                          <a:latin typeface="Times New Roman"/>
                          <a:ea typeface="宋体"/>
                          <a:cs typeface="Times New Roman"/>
                        </a:rPr>
                        <a:t>1</a:t>
                      </a:r>
                      <a:r>
                        <a:rPr lang="zh-CN" sz="1400" kern="100">
                          <a:solidFill>
                            <a:srgbClr val="000000"/>
                          </a:solidFill>
                          <a:latin typeface="Times New Roman"/>
                          <a:ea typeface="宋体"/>
                          <a:cs typeface="Times New Roman"/>
                        </a:rPr>
                        <a:t>次</a:t>
                      </a:r>
                      <a:r>
                        <a:rPr lang="en-US" sz="1400" kern="100">
                          <a:solidFill>
                            <a:srgbClr val="000000"/>
                          </a:solidFill>
                          <a:latin typeface="Times New Roman"/>
                          <a:ea typeface="宋体"/>
                          <a:cs typeface="Times New Roman"/>
                        </a:rPr>
                        <a:t>/</a:t>
                      </a:r>
                      <a:r>
                        <a:rPr lang="zh-CN" sz="1400" kern="100">
                          <a:solidFill>
                            <a:srgbClr val="000000"/>
                          </a:solidFill>
                          <a:latin typeface="Times New Roman"/>
                          <a:ea typeface="宋体"/>
                          <a:cs typeface="Times New Roman"/>
                        </a:rPr>
                        <a:t>天</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400" kern="100">
                          <a:solidFill>
                            <a:srgbClr val="000000"/>
                          </a:solidFill>
                          <a:latin typeface="Times New Roman"/>
                          <a:ea typeface="宋体"/>
                          <a:cs typeface="Times New Roman"/>
                        </a:rPr>
                        <a:t>1</a:t>
                      </a:r>
                      <a:r>
                        <a:rPr lang="zh-CN" sz="1400" kern="100">
                          <a:solidFill>
                            <a:srgbClr val="000000"/>
                          </a:solidFill>
                          <a:latin typeface="Times New Roman"/>
                          <a:ea typeface="宋体"/>
                          <a:cs typeface="Times New Roman"/>
                        </a:rPr>
                        <a:t>次</a:t>
                      </a:r>
                      <a:r>
                        <a:rPr lang="en-US" sz="1400" kern="100">
                          <a:solidFill>
                            <a:srgbClr val="000000"/>
                          </a:solidFill>
                          <a:latin typeface="Times New Roman"/>
                          <a:ea typeface="宋体"/>
                          <a:cs typeface="Times New Roman"/>
                        </a:rPr>
                        <a:t>/2</a:t>
                      </a:r>
                      <a:r>
                        <a:rPr lang="zh-CN" sz="1400" kern="100">
                          <a:solidFill>
                            <a:srgbClr val="000000"/>
                          </a:solidFill>
                          <a:latin typeface="Times New Roman"/>
                          <a:ea typeface="宋体"/>
                          <a:cs typeface="Times New Roman"/>
                        </a:rPr>
                        <a:t>天</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3092">
                <a:tc>
                  <a:txBody>
                    <a:bodyPr/>
                    <a:lstStyle/>
                    <a:p>
                      <a:pPr algn="ctr" fontAlgn="ctr">
                        <a:spcAft>
                          <a:spcPts val="0"/>
                        </a:spcAft>
                      </a:pPr>
                      <a:r>
                        <a:rPr lang="en-US" sz="1400" kern="100" dirty="0">
                          <a:solidFill>
                            <a:srgbClr val="000000"/>
                          </a:solidFill>
                          <a:latin typeface="Times New Roman"/>
                          <a:ea typeface="宋体"/>
                          <a:cs typeface="Times New Roman"/>
                        </a:rPr>
                        <a:t>5</a:t>
                      </a:r>
                      <a:r>
                        <a:rPr lang="zh-CN" sz="1400" kern="100" dirty="0">
                          <a:latin typeface="Times New Roman"/>
                          <a:ea typeface="宋体"/>
                          <a:cs typeface="Times New Roman"/>
                        </a:rPr>
                        <a:t>＜</a:t>
                      </a:r>
                      <a:r>
                        <a:rPr lang="en-US" sz="1400" i="1" kern="100" dirty="0">
                          <a:solidFill>
                            <a:srgbClr val="000000"/>
                          </a:solidFill>
                          <a:latin typeface="Times New Roman"/>
                          <a:ea typeface="宋体"/>
                          <a:cs typeface="Times New Roman"/>
                        </a:rPr>
                        <a:t>H</a:t>
                      </a:r>
                      <a:r>
                        <a:rPr lang="zh-CN" sz="1400" kern="100" dirty="0">
                          <a:latin typeface="Times New Roman"/>
                          <a:ea typeface="宋体"/>
                          <a:cs typeface="Times New Roman"/>
                        </a:rPr>
                        <a:t>≤</a:t>
                      </a:r>
                      <a:r>
                        <a:rPr lang="en-US" sz="1400" kern="100" dirty="0">
                          <a:solidFill>
                            <a:srgbClr val="000000"/>
                          </a:solidFill>
                          <a:latin typeface="Times New Roman"/>
                          <a:ea typeface="宋体"/>
                          <a:cs typeface="Times New Roman"/>
                        </a:rPr>
                        <a:t>15</a:t>
                      </a:r>
                      <a:endParaRPr lang="zh-CN" sz="1400" kern="100" dirty="0">
                        <a:latin typeface="Times New Roman"/>
                        <a:ea typeface="宋体"/>
                        <a:cs typeface="Times New Roman"/>
                      </a:endParaRPr>
                    </a:p>
                  </a:txBody>
                  <a:tcPr marL="48220" marR="4822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400" kern="100" dirty="0">
                          <a:solidFill>
                            <a:srgbClr val="000000"/>
                          </a:solidFill>
                          <a:latin typeface="Times New Roman"/>
                          <a:ea typeface="宋体"/>
                          <a:cs typeface="Times New Roman"/>
                        </a:rPr>
                        <a:t>—</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400" kern="100" dirty="0">
                          <a:solidFill>
                            <a:srgbClr val="000000"/>
                          </a:solidFill>
                          <a:latin typeface="Times New Roman"/>
                          <a:ea typeface="宋体"/>
                          <a:cs typeface="Times New Roman"/>
                        </a:rPr>
                        <a:t>1</a:t>
                      </a:r>
                      <a:r>
                        <a:rPr lang="zh-CN" sz="1400" kern="100" dirty="0">
                          <a:solidFill>
                            <a:srgbClr val="000000"/>
                          </a:solidFill>
                          <a:latin typeface="Times New Roman"/>
                          <a:ea typeface="宋体"/>
                          <a:cs typeface="Times New Roman"/>
                        </a:rPr>
                        <a:t>次</a:t>
                      </a:r>
                      <a:r>
                        <a:rPr lang="en-US" sz="1400" kern="100" dirty="0">
                          <a:solidFill>
                            <a:srgbClr val="000000"/>
                          </a:solidFill>
                          <a:latin typeface="Times New Roman"/>
                          <a:ea typeface="宋体"/>
                          <a:cs typeface="Times New Roman"/>
                        </a:rPr>
                        <a:t>/</a:t>
                      </a:r>
                      <a:r>
                        <a:rPr lang="zh-CN" sz="1400" kern="100" dirty="0">
                          <a:solidFill>
                            <a:srgbClr val="000000"/>
                          </a:solidFill>
                          <a:latin typeface="Times New Roman"/>
                          <a:ea typeface="宋体"/>
                          <a:cs typeface="Times New Roman"/>
                        </a:rPr>
                        <a:t>天</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400" kern="100">
                          <a:solidFill>
                            <a:srgbClr val="000000"/>
                          </a:solidFill>
                          <a:latin typeface="Times New Roman"/>
                          <a:ea typeface="宋体"/>
                          <a:cs typeface="Times New Roman"/>
                        </a:rPr>
                        <a:t>1</a:t>
                      </a:r>
                      <a:r>
                        <a:rPr lang="zh-CN" sz="1400" kern="100">
                          <a:solidFill>
                            <a:srgbClr val="000000"/>
                          </a:solidFill>
                          <a:latin typeface="Times New Roman"/>
                          <a:ea typeface="宋体"/>
                          <a:cs typeface="Times New Roman"/>
                        </a:rPr>
                        <a:t>次</a:t>
                      </a:r>
                      <a:r>
                        <a:rPr lang="en-US" sz="1400" kern="100">
                          <a:solidFill>
                            <a:srgbClr val="000000"/>
                          </a:solidFill>
                          <a:latin typeface="Times New Roman"/>
                          <a:ea typeface="宋体"/>
                          <a:cs typeface="Times New Roman"/>
                        </a:rPr>
                        <a:t>/</a:t>
                      </a:r>
                      <a:r>
                        <a:rPr lang="zh-CN" sz="1400" kern="100">
                          <a:solidFill>
                            <a:srgbClr val="000000"/>
                          </a:solidFill>
                          <a:latin typeface="Times New Roman"/>
                          <a:ea typeface="宋体"/>
                          <a:cs typeface="Times New Roman"/>
                        </a:rPr>
                        <a:t>天</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400" kern="100">
                          <a:solidFill>
                            <a:srgbClr val="000000"/>
                          </a:solidFill>
                          <a:latin typeface="Times New Roman"/>
                          <a:ea typeface="宋体"/>
                          <a:cs typeface="Times New Roman"/>
                        </a:rPr>
                        <a:t>1</a:t>
                      </a:r>
                      <a:r>
                        <a:rPr lang="zh-CN" sz="1400" kern="100">
                          <a:solidFill>
                            <a:srgbClr val="000000"/>
                          </a:solidFill>
                          <a:latin typeface="Times New Roman"/>
                          <a:ea typeface="宋体"/>
                          <a:cs typeface="Times New Roman"/>
                        </a:rPr>
                        <a:t>次</a:t>
                      </a:r>
                      <a:r>
                        <a:rPr lang="en-US" sz="1400" kern="100">
                          <a:solidFill>
                            <a:srgbClr val="000000"/>
                          </a:solidFill>
                          <a:latin typeface="Times New Roman"/>
                          <a:ea typeface="宋体"/>
                          <a:cs typeface="Times New Roman"/>
                        </a:rPr>
                        <a:t>/</a:t>
                      </a:r>
                      <a:r>
                        <a:rPr lang="zh-CN" sz="1400" kern="100">
                          <a:solidFill>
                            <a:srgbClr val="000000"/>
                          </a:solidFill>
                          <a:latin typeface="Times New Roman"/>
                          <a:ea typeface="宋体"/>
                          <a:cs typeface="Times New Roman"/>
                        </a:rPr>
                        <a:t>天</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749">
                <a:tc>
                  <a:txBody>
                    <a:bodyPr/>
                    <a:lstStyle/>
                    <a:p>
                      <a:pPr algn="ctr" fontAlgn="ctr">
                        <a:spcAft>
                          <a:spcPts val="0"/>
                        </a:spcAft>
                      </a:pPr>
                      <a:r>
                        <a:rPr lang="en-US" sz="1400" kern="100">
                          <a:solidFill>
                            <a:srgbClr val="000000"/>
                          </a:solidFill>
                          <a:latin typeface="Times New Roman"/>
                          <a:ea typeface="宋体"/>
                          <a:cs typeface="Times New Roman"/>
                        </a:rPr>
                        <a:t>15</a:t>
                      </a:r>
                      <a:r>
                        <a:rPr lang="zh-CN" sz="1400" kern="100">
                          <a:latin typeface="Times New Roman"/>
                          <a:ea typeface="宋体"/>
                          <a:cs typeface="Times New Roman"/>
                        </a:rPr>
                        <a:t>＜</a:t>
                      </a:r>
                      <a:r>
                        <a:rPr lang="en-US" sz="1400" i="1" kern="100">
                          <a:solidFill>
                            <a:srgbClr val="000000"/>
                          </a:solidFill>
                          <a:latin typeface="Times New Roman"/>
                          <a:ea typeface="宋体"/>
                          <a:cs typeface="Times New Roman"/>
                        </a:rPr>
                        <a:t>H</a:t>
                      </a:r>
                      <a:r>
                        <a:rPr lang="zh-CN" sz="1400" kern="100">
                          <a:latin typeface="Times New Roman"/>
                          <a:ea typeface="宋体"/>
                          <a:cs typeface="Times New Roman"/>
                        </a:rPr>
                        <a:t>≤</a:t>
                      </a:r>
                      <a:r>
                        <a:rPr lang="en-US" sz="1400" kern="100">
                          <a:solidFill>
                            <a:srgbClr val="000000"/>
                          </a:solidFill>
                          <a:latin typeface="Times New Roman"/>
                          <a:ea typeface="宋体"/>
                          <a:cs typeface="Times New Roman"/>
                        </a:rPr>
                        <a:t>20</a:t>
                      </a:r>
                      <a:endParaRPr lang="zh-CN" sz="1400" kern="100">
                        <a:latin typeface="Times New Roman"/>
                        <a:ea typeface="宋体"/>
                        <a:cs typeface="Times New Roman"/>
                      </a:endParaRPr>
                    </a:p>
                  </a:txBody>
                  <a:tcPr marL="48220" marR="4822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400" kern="100">
                          <a:solidFill>
                            <a:srgbClr val="000000"/>
                          </a:solidFill>
                          <a:latin typeface="Times New Roman"/>
                          <a:ea typeface="宋体"/>
                          <a:cs typeface="Times New Roman"/>
                        </a:rPr>
                        <a:t>—</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400" kern="100" dirty="0">
                          <a:solidFill>
                            <a:srgbClr val="000000"/>
                          </a:solidFill>
                          <a:latin typeface="Times New Roman"/>
                          <a:ea typeface="宋体"/>
                          <a:cs typeface="Times New Roman"/>
                        </a:rPr>
                        <a:t>—</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zh-CN" sz="1400" kern="100" dirty="0">
                          <a:solidFill>
                            <a:srgbClr val="000000"/>
                          </a:solidFill>
                          <a:latin typeface="Times New Roman"/>
                          <a:ea typeface="宋体"/>
                          <a:cs typeface="Times New Roman"/>
                        </a:rPr>
                        <a:t>（</a:t>
                      </a:r>
                      <a:r>
                        <a:rPr lang="en-US" sz="1400" kern="100" dirty="0">
                          <a:solidFill>
                            <a:srgbClr val="000000"/>
                          </a:solidFill>
                          <a:latin typeface="Times New Roman"/>
                          <a:ea typeface="宋体"/>
                          <a:cs typeface="Times New Roman"/>
                        </a:rPr>
                        <a:t>1~2</a:t>
                      </a:r>
                      <a:r>
                        <a:rPr lang="zh-CN" sz="1400" kern="100" dirty="0">
                          <a:solidFill>
                            <a:srgbClr val="000000"/>
                          </a:solidFill>
                          <a:latin typeface="Times New Roman"/>
                          <a:ea typeface="宋体"/>
                          <a:cs typeface="Times New Roman"/>
                        </a:rPr>
                        <a:t>次）</a:t>
                      </a:r>
                      <a:r>
                        <a:rPr lang="en-US" sz="1400" kern="100" dirty="0">
                          <a:solidFill>
                            <a:srgbClr val="000000"/>
                          </a:solidFill>
                          <a:latin typeface="Times New Roman"/>
                          <a:ea typeface="宋体"/>
                          <a:cs typeface="Times New Roman"/>
                        </a:rPr>
                        <a:t>/</a:t>
                      </a:r>
                      <a:r>
                        <a:rPr lang="zh-CN" sz="1400" kern="100" dirty="0">
                          <a:solidFill>
                            <a:srgbClr val="000000"/>
                          </a:solidFill>
                          <a:latin typeface="Times New Roman"/>
                          <a:ea typeface="宋体"/>
                          <a:cs typeface="Times New Roman"/>
                        </a:rPr>
                        <a:t>天</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zh-CN" sz="1400" kern="100" dirty="0">
                          <a:solidFill>
                            <a:srgbClr val="000000"/>
                          </a:solidFill>
                          <a:latin typeface="Times New Roman"/>
                          <a:ea typeface="宋体"/>
                          <a:cs typeface="Times New Roman"/>
                        </a:rPr>
                        <a:t>（</a:t>
                      </a:r>
                      <a:r>
                        <a:rPr lang="en-US" sz="1400" kern="100" dirty="0">
                          <a:solidFill>
                            <a:srgbClr val="000000"/>
                          </a:solidFill>
                          <a:latin typeface="Times New Roman"/>
                          <a:ea typeface="宋体"/>
                          <a:cs typeface="Times New Roman"/>
                        </a:rPr>
                        <a:t>1~2</a:t>
                      </a:r>
                      <a:r>
                        <a:rPr lang="zh-CN" sz="1400" kern="100" dirty="0">
                          <a:solidFill>
                            <a:srgbClr val="000000"/>
                          </a:solidFill>
                          <a:latin typeface="Times New Roman"/>
                          <a:ea typeface="宋体"/>
                          <a:cs typeface="Times New Roman"/>
                        </a:rPr>
                        <a:t>次）</a:t>
                      </a:r>
                      <a:r>
                        <a:rPr lang="en-US" sz="1400" kern="100" dirty="0">
                          <a:solidFill>
                            <a:srgbClr val="000000"/>
                          </a:solidFill>
                          <a:latin typeface="Times New Roman"/>
                          <a:ea typeface="宋体"/>
                          <a:cs typeface="Times New Roman"/>
                        </a:rPr>
                        <a:t>/</a:t>
                      </a:r>
                      <a:r>
                        <a:rPr lang="zh-CN" sz="1400" kern="100" dirty="0">
                          <a:solidFill>
                            <a:srgbClr val="000000"/>
                          </a:solidFill>
                          <a:latin typeface="Times New Roman"/>
                          <a:ea typeface="宋体"/>
                          <a:cs typeface="Times New Roman"/>
                        </a:rPr>
                        <a:t>天</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3092">
                <a:tc>
                  <a:txBody>
                    <a:bodyPr/>
                    <a:lstStyle/>
                    <a:p>
                      <a:pPr algn="ctr" fontAlgn="ctr">
                        <a:spcAft>
                          <a:spcPts val="0"/>
                        </a:spcAft>
                      </a:pPr>
                      <a:r>
                        <a:rPr lang="en-US" sz="1400" i="1" kern="100">
                          <a:solidFill>
                            <a:srgbClr val="000000"/>
                          </a:solidFill>
                          <a:latin typeface="Times New Roman"/>
                          <a:ea typeface="宋体"/>
                          <a:cs typeface="Times New Roman"/>
                        </a:rPr>
                        <a:t>H</a:t>
                      </a:r>
                      <a:r>
                        <a:rPr lang="zh-CN" sz="1400" kern="100">
                          <a:solidFill>
                            <a:srgbClr val="000000"/>
                          </a:solidFill>
                          <a:latin typeface="Times New Roman"/>
                          <a:ea typeface="宋体"/>
                          <a:cs typeface="Times New Roman"/>
                        </a:rPr>
                        <a:t>＞</a:t>
                      </a:r>
                      <a:r>
                        <a:rPr lang="en-US" sz="1400" kern="100">
                          <a:solidFill>
                            <a:srgbClr val="000000"/>
                          </a:solidFill>
                          <a:latin typeface="Times New Roman"/>
                          <a:ea typeface="宋体"/>
                          <a:cs typeface="Times New Roman"/>
                        </a:rPr>
                        <a:t>20</a:t>
                      </a:r>
                      <a:endParaRPr lang="zh-CN" sz="1400" kern="100">
                        <a:latin typeface="Times New Roman"/>
                        <a:ea typeface="宋体"/>
                        <a:cs typeface="Times New Roman"/>
                      </a:endParaRPr>
                    </a:p>
                  </a:txBody>
                  <a:tcPr marL="48220" marR="4822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400" kern="100">
                          <a:solidFill>
                            <a:srgbClr val="000000"/>
                          </a:solidFill>
                          <a:latin typeface="Times New Roman"/>
                          <a:ea typeface="宋体"/>
                          <a:cs typeface="Times New Roman"/>
                        </a:rPr>
                        <a:t>—</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400" kern="100">
                          <a:solidFill>
                            <a:srgbClr val="000000"/>
                          </a:solidFill>
                          <a:latin typeface="Times New Roman"/>
                          <a:ea typeface="宋体"/>
                          <a:cs typeface="Times New Roman"/>
                        </a:rPr>
                        <a:t>—</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400" kern="100">
                          <a:solidFill>
                            <a:srgbClr val="000000"/>
                          </a:solidFill>
                          <a:latin typeface="Times New Roman"/>
                          <a:ea typeface="宋体"/>
                          <a:cs typeface="Times New Roman"/>
                        </a:rPr>
                        <a:t>—</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400" kern="100" dirty="0">
                          <a:solidFill>
                            <a:srgbClr val="000000"/>
                          </a:solidFill>
                          <a:latin typeface="Times New Roman"/>
                          <a:ea typeface="宋体"/>
                          <a:cs typeface="Times New Roman"/>
                        </a:rPr>
                        <a:t>2</a:t>
                      </a:r>
                      <a:r>
                        <a:rPr lang="zh-CN" sz="1400" kern="100" dirty="0">
                          <a:solidFill>
                            <a:srgbClr val="000000"/>
                          </a:solidFill>
                          <a:latin typeface="Times New Roman"/>
                          <a:ea typeface="宋体"/>
                          <a:cs typeface="Times New Roman"/>
                        </a:rPr>
                        <a:t>次</a:t>
                      </a:r>
                      <a:r>
                        <a:rPr lang="en-US" sz="1400" kern="100" dirty="0">
                          <a:solidFill>
                            <a:srgbClr val="000000"/>
                          </a:solidFill>
                          <a:latin typeface="Times New Roman"/>
                          <a:ea typeface="宋体"/>
                          <a:cs typeface="Times New Roman"/>
                        </a:rPr>
                        <a:t>/</a:t>
                      </a:r>
                      <a:r>
                        <a:rPr lang="zh-CN" sz="1400" kern="100" dirty="0">
                          <a:solidFill>
                            <a:srgbClr val="000000"/>
                          </a:solidFill>
                          <a:latin typeface="Times New Roman"/>
                          <a:ea typeface="宋体"/>
                          <a:cs typeface="Times New Roman"/>
                        </a:rPr>
                        <a:t>天</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22572" name="Rectangle 1"/>
          <p:cNvSpPr>
            <a:spLocks noChangeArrowheads="1"/>
          </p:cNvSpPr>
          <p:nvPr/>
        </p:nvSpPr>
        <p:spPr bwMode="auto">
          <a:xfrm>
            <a:off x="769358" y="6536435"/>
            <a:ext cx="5671687" cy="234197"/>
          </a:xfrm>
          <a:prstGeom prst="rect">
            <a:avLst/>
          </a:prstGeom>
          <a:noFill/>
          <a:ln>
            <a:noFill/>
          </a:ln>
          <a:effectLst>
            <a:prstShdw prst="shdw12">
              <a:srgbClr val="868686">
                <a:alpha val="50000"/>
              </a:srgb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square" lIns="64291" tIns="32146" rIns="64291" bIns="32146" anchor="ct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algn="l"/>
            <a:r>
              <a:rPr lang="zh-CN" altLang="en-US" sz="1100" b="1" dirty="0"/>
              <a:t>注： </a:t>
            </a:r>
            <a:r>
              <a:rPr lang="en-US" altLang="zh-CN" sz="1100" b="1" dirty="0"/>
              <a:t>H—</a:t>
            </a:r>
            <a:r>
              <a:rPr lang="zh-CN" altLang="en-US" sz="1100" b="1" dirty="0"/>
              <a:t>基坑开挖深度（</a:t>
            </a:r>
            <a:r>
              <a:rPr lang="en-US" altLang="zh-CN" sz="1100" b="1" dirty="0"/>
              <a:t>m</a:t>
            </a:r>
            <a:r>
              <a:rPr lang="zh-CN" altLang="en-US" sz="1100" b="1" dirty="0" smtClean="0"/>
              <a:t>）</a:t>
            </a:r>
            <a:endParaRPr lang="zh-CN" altLang="en-US" sz="1100" b="1" dirty="0"/>
          </a:p>
        </p:txBody>
      </p:sp>
      <p:graphicFrame>
        <p:nvGraphicFramePr>
          <p:cNvPr id="6" name="表格 5"/>
          <p:cNvGraphicFramePr>
            <a:graphicFrameLocks noGrp="1"/>
          </p:cNvGraphicFramePr>
          <p:nvPr>
            <p:extLst>
              <p:ext uri="{D42A27DB-BD31-4B8C-83A1-F6EECF244321}">
                <p14:modId xmlns:p14="http://schemas.microsoft.com/office/powerpoint/2010/main" val="2707573675"/>
              </p:ext>
            </p:extLst>
          </p:nvPr>
        </p:nvGraphicFramePr>
        <p:xfrm>
          <a:off x="782596" y="1710370"/>
          <a:ext cx="6881441" cy="2445897"/>
        </p:xfrm>
        <a:graphic>
          <a:graphicData uri="http://schemas.openxmlformats.org/drawingml/2006/table">
            <a:tbl>
              <a:tblPr/>
              <a:tblGrid>
                <a:gridCol w="997809"/>
                <a:gridCol w="997809"/>
                <a:gridCol w="997809"/>
                <a:gridCol w="955145"/>
                <a:gridCol w="1132685"/>
                <a:gridCol w="1135438"/>
                <a:gridCol w="664746"/>
              </a:tblGrid>
              <a:tr h="292345">
                <a:tc rowSpan="2" gridSpan="2">
                  <a:txBody>
                    <a:bodyPr/>
                    <a:lstStyle/>
                    <a:p>
                      <a:pPr algn="ctr" fontAlgn="ctr">
                        <a:spcAft>
                          <a:spcPts val="0"/>
                        </a:spcAft>
                      </a:pPr>
                      <a:r>
                        <a:rPr lang="zh-CN" sz="1400" kern="100" dirty="0">
                          <a:solidFill>
                            <a:srgbClr val="000000"/>
                          </a:solidFill>
                          <a:latin typeface="Times New Roman"/>
                          <a:ea typeface="宋体"/>
                          <a:cs typeface="Times New Roman"/>
                        </a:rPr>
                        <a:t>施工工况</a:t>
                      </a:r>
                      <a:endParaRPr lang="zh-CN" sz="1400" kern="100" dirty="0">
                        <a:latin typeface="Times New Roman"/>
                        <a:ea typeface="宋体"/>
                        <a:cs typeface="Times New Roman"/>
                      </a:endParaRPr>
                    </a:p>
                  </a:txBody>
                  <a:tcPr marL="48220" marR="4822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zh-CN" altLang="en-US"/>
                    </a:p>
                  </a:txBody>
                  <a:tcPr/>
                </a:tc>
                <a:tc gridSpan="5">
                  <a:txBody>
                    <a:bodyPr/>
                    <a:lstStyle/>
                    <a:p>
                      <a:pPr algn="ctr" fontAlgn="ctr">
                        <a:spcAft>
                          <a:spcPts val="0"/>
                        </a:spcAft>
                      </a:pPr>
                      <a:r>
                        <a:rPr lang="zh-CN" sz="1400" kern="100">
                          <a:solidFill>
                            <a:srgbClr val="000000"/>
                          </a:solidFill>
                          <a:latin typeface="Times New Roman"/>
                          <a:ea typeface="宋体"/>
                          <a:cs typeface="Times New Roman"/>
                        </a:rPr>
                        <a:t>基坑设计深度（</a:t>
                      </a:r>
                      <a:r>
                        <a:rPr lang="en-US" sz="1400" kern="100">
                          <a:solidFill>
                            <a:srgbClr val="000000"/>
                          </a:solidFill>
                          <a:latin typeface="Times New Roman"/>
                          <a:ea typeface="宋体"/>
                          <a:cs typeface="Times New Roman"/>
                        </a:rPr>
                        <a:t>m</a:t>
                      </a:r>
                      <a:r>
                        <a:rPr lang="zh-CN" sz="1400" kern="100">
                          <a:solidFill>
                            <a:srgbClr val="000000"/>
                          </a:solidFill>
                          <a:latin typeface="Times New Roman"/>
                          <a:ea typeface="宋体"/>
                          <a:cs typeface="Times New Roman"/>
                        </a:rPr>
                        <a:t>）</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02113">
                <a:tc gridSpan="2" vMerge="1">
                  <a:txBody>
                    <a:bodyPr/>
                    <a:lstStyle/>
                    <a:p>
                      <a:endParaRPr lang="zh-CN" altLang="en-US"/>
                    </a:p>
                  </a:txBody>
                  <a:tcPr/>
                </a:tc>
                <a:tc hMerge="1" vMerge="1">
                  <a:txBody>
                    <a:bodyPr/>
                    <a:lstStyle/>
                    <a:p>
                      <a:endParaRPr lang="zh-CN" altLang="en-US"/>
                    </a:p>
                  </a:txBody>
                  <a:tcPr/>
                </a:tc>
                <a:tc>
                  <a:txBody>
                    <a:bodyPr/>
                    <a:lstStyle/>
                    <a:p>
                      <a:pPr algn="ctr" fontAlgn="ctr">
                        <a:spcAft>
                          <a:spcPts val="0"/>
                        </a:spcAft>
                      </a:pPr>
                      <a:r>
                        <a:rPr lang="en-US" sz="1400" kern="100">
                          <a:solidFill>
                            <a:srgbClr val="000000"/>
                          </a:solidFill>
                          <a:latin typeface="宋体"/>
                          <a:ea typeface="宋体"/>
                          <a:cs typeface="Times New Roman"/>
                        </a:rPr>
                        <a:t>≤</a:t>
                      </a:r>
                      <a:r>
                        <a:rPr lang="en-US" sz="1400" kern="100">
                          <a:solidFill>
                            <a:srgbClr val="000000"/>
                          </a:solidFill>
                          <a:latin typeface="Times New Roman"/>
                          <a:ea typeface="宋体"/>
                          <a:cs typeface="Times New Roman"/>
                        </a:rPr>
                        <a:t>5</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400" kern="100">
                          <a:solidFill>
                            <a:srgbClr val="000000"/>
                          </a:solidFill>
                          <a:latin typeface="Times New Roman"/>
                          <a:ea typeface="宋体"/>
                          <a:cs typeface="Times New Roman"/>
                        </a:rPr>
                        <a:t>5~10</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400" kern="100">
                          <a:solidFill>
                            <a:srgbClr val="000000"/>
                          </a:solidFill>
                          <a:latin typeface="Times New Roman"/>
                          <a:ea typeface="宋体"/>
                          <a:cs typeface="Times New Roman"/>
                        </a:rPr>
                        <a:t>10~15</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400" kern="100">
                          <a:solidFill>
                            <a:srgbClr val="000000"/>
                          </a:solidFill>
                          <a:latin typeface="Times New Roman"/>
                          <a:ea typeface="宋体"/>
                          <a:cs typeface="Times New Roman"/>
                        </a:rPr>
                        <a:t>15~20</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zh-CN" sz="1400" kern="100">
                          <a:solidFill>
                            <a:srgbClr val="000000"/>
                          </a:solidFill>
                          <a:latin typeface="Times New Roman"/>
                          <a:ea typeface="宋体"/>
                          <a:cs typeface="Times New Roman"/>
                        </a:rPr>
                        <a:t>＞</a:t>
                      </a:r>
                      <a:r>
                        <a:rPr lang="en-US" sz="1400" kern="100">
                          <a:solidFill>
                            <a:srgbClr val="000000"/>
                          </a:solidFill>
                          <a:latin typeface="Times New Roman"/>
                          <a:ea typeface="宋体"/>
                          <a:cs typeface="Times New Roman"/>
                        </a:rPr>
                        <a:t>20</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113">
                <a:tc rowSpan="5">
                  <a:txBody>
                    <a:bodyPr/>
                    <a:lstStyle/>
                    <a:p>
                      <a:pPr algn="ctr" fontAlgn="ctr">
                        <a:spcAft>
                          <a:spcPts val="0"/>
                        </a:spcAft>
                      </a:pPr>
                      <a:r>
                        <a:rPr lang="zh-CN" sz="1400" kern="100" dirty="0">
                          <a:solidFill>
                            <a:srgbClr val="000000"/>
                          </a:solidFill>
                          <a:latin typeface="Times New Roman"/>
                          <a:ea typeface="宋体"/>
                          <a:cs typeface="Times New Roman"/>
                        </a:rPr>
                        <a:t>基坑</a:t>
                      </a:r>
                      <a:endParaRPr lang="zh-CN" sz="1400" kern="100" dirty="0">
                        <a:latin typeface="Times New Roman"/>
                        <a:ea typeface="宋体"/>
                        <a:cs typeface="Times New Roman"/>
                      </a:endParaRPr>
                    </a:p>
                    <a:p>
                      <a:pPr algn="ctr" fontAlgn="ctr">
                        <a:spcAft>
                          <a:spcPts val="0"/>
                        </a:spcAft>
                      </a:pPr>
                      <a:r>
                        <a:rPr lang="zh-CN" sz="1400" kern="100" dirty="0">
                          <a:solidFill>
                            <a:srgbClr val="000000"/>
                          </a:solidFill>
                          <a:latin typeface="Times New Roman"/>
                          <a:ea typeface="宋体"/>
                          <a:cs typeface="Times New Roman"/>
                        </a:rPr>
                        <a:t>开挖</a:t>
                      </a:r>
                      <a:endParaRPr lang="zh-CN" sz="1400" kern="100" dirty="0">
                        <a:latin typeface="Times New Roman"/>
                        <a:ea typeface="宋体"/>
                        <a:cs typeface="Times New Roman"/>
                      </a:endParaRPr>
                    </a:p>
                    <a:p>
                      <a:pPr algn="ctr" fontAlgn="ctr">
                        <a:spcAft>
                          <a:spcPts val="0"/>
                        </a:spcAft>
                      </a:pPr>
                      <a:r>
                        <a:rPr lang="zh-CN" sz="1400" kern="100" dirty="0">
                          <a:solidFill>
                            <a:srgbClr val="000000"/>
                          </a:solidFill>
                          <a:latin typeface="Times New Roman"/>
                          <a:ea typeface="宋体"/>
                          <a:cs typeface="Times New Roman"/>
                        </a:rPr>
                        <a:t>深度</a:t>
                      </a:r>
                      <a:endParaRPr lang="zh-CN" sz="1400" kern="100" dirty="0">
                        <a:latin typeface="Times New Roman"/>
                        <a:ea typeface="宋体"/>
                        <a:cs typeface="Times New Roman"/>
                      </a:endParaRPr>
                    </a:p>
                    <a:p>
                      <a:pPr algn="ctr" fontAlgn="ctr">
                        <a:spcAft>
                          <a:spcPts val="0"/>
                        </a:spcAft>
                      </a:pPr>
                      <a:r>
                        <a:rPr lang="zh-CN" sz="1400" kern="100" dirty="0">
                          <a:solidFill>
                            <a:srgbClr val="000000"/>
                          </a:solidFill>
                          <a:latin typeface="Times New Roman"/>
                          <a:ea typeface="宋体"/>
                          <a:cs typeface="Times New Roman"/>
                        </a:rPr>
                        <a:t>（</a:t>
                      </a:r>
                      <a:r>
                        <a:rPr lang="en-US" sz="1400" kern="100" dirty="0">
                          <a:solidFill>
                            <a:srgbClr val="000000"/>
                          </a:solidFill>
                          <a:latin typeface="Times New Roman"/>
                          <a:ea typeface="宋体"/>
                          <a:cs typeface="Times New Roman"/>
                        </a:rPr>
                        <a:t>m</a:t>
                      </a:r>
                      <a:r>
                        <a:rPr lang="zh-CN" sz="1400" kern="100" dirty="0">
                          <a:solidFill>
                            <a:srgbClr val="000000"/>
                          </a:solidFill>
                          <a:latin typeface="Times New Roman"/>
                          <a:ea typeface="宋体"/>
                          <a:cs typeface="Times New Roman"/>
                        </a:rPr>
                        <a:t>）</a:t>
                      </a:r>
                      <a:endParaRPr lang="zh-CN" sz="1400" kern="100" dirty="0">
                        <a:latin typeface="Times New Roman"/>
                        <a:ea typeface="宋体"/>
                        <a:cs typeface="Times New Roman"/>
                      </a:endParaRPr>
                    </a:p>
                  </a:txBody>
                  <a:tcPr marL="48220" marR="4822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400" kern="100">
                          <a:solidFill>
                            <a:srgbClr val="000000"/>
                          </a:solidFill>
                          <a:latin typeface="宋体"/>
                          <a:ea typeface="宋体"/>
                          <a:cs typeface="Times New Roman"/>
                        </a:rPr>
                        <a:t>≤</a:t>
                      </a:r>
                      <a:r>
                        <a:rPr lang="en-US" sz="1400" kern="100">
                          <a:solidFill>
                            <a:srgbClr val="000000"/>
                          </a:solidFill>
                          <a:latin typeface="Times New Roman"/>
                          <a:ea typeface="宋体"/>
                          <a:cs typeface="Times New Roman"/>
                        </a:rPr>
                        <a:t>5 </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400" kern="100" dirty="0">
                          <a:solidFill>
                            <a:srgbClr val="000000"/>
                          </a:solidFill>
                          <a:latin typeface="Times New Roman"/>
                          <a:ea typeface="宋体"/>
                          <a:cs typeface="Times New Roman"/>
                        </a:rPr>
                        <a:t>1</a:t>
                      </a:r>
                      <a:r>
                        <a:rPr lang="zh-CN" sz="1400" kern="100" dirty="0">
                          <a:solidFill>
                            <a:srgbClr val="000000"/>
                          </a:solidFill>
                          <a:latin typeface="Times New Roman"/>
                          <a:ea typeface="宋体"/>
                          <a:cs typeface="Times New Roman"/>
                        </a:rPr>
                        <a:t>次</a:t>
                      </a:r>
                      <a:r>
                        <a:rPr lang="en-US" sz="1400" kern="100" dirty="0">
                          <a:solidFill>
                            <a:srgbClr val="000000"/>
                          </a:solidFill>
                          <a:latin typeface="Times New Roman"/>
                          <a:ea typeface="宋体"/>
                          <a:cs typeface="Times New Roman"/>
                        </a:rPr>
                        <a:t>/1d</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400" kern="100" dirty="0">
                          <a:solidFill>
                            <a:srgbClr val="000000"/>
                          </a:solidFill>
                          <a:latin typeface="Times New Roman"/>
                          <a:ea typeface="宋体"/>
                          <a:cs typeface="Times New Roman"/>
                        </a:rPr>
                        <a:t>1</a:t>
                      </a:r>
                      <a:r>
                        <a:rPr lang="zh-CN" sz="1400" kern="100" dirty="0">
                          <a:solidFill>
                            <a:srgbClr val="000000"/>
                          </a:solidFill>
                          <a:latin typeface="Times New Roman"/>
                          <a:ea typeface="宋体"/>
                          <a:cs typeface="Times New Roman"/>
                        </a:rPr>
                        <a:t>次</a:t>
                      </a:r>
                      <a:r>
                        <a:rPr lang="en-US" sz="1400" kern="100" dirty="0">
                          <a:solidFill>
                            <a:srgbClr val="000000"/>
                          </a:solidFill>
                          <a:latin typeface="Times New Roman"/>
                          <a:ea typeface="宋体"/>
                          <a:cs typeface="Times New Roman"/>
                        </a:rPr>
                        <a:t>/2d</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400" kern="100">
                          <a:solidFill>
                            <a:srgbClr val="000000"/>
                          </a:solidFill>
                          <a:latin typeface="Times New Roman"/>
                          <a:ea typeface="宋体"/>
                          <a:cs typeface="Times New Roman"/>
                        </a:rPr>
                        <a:t>1</a:t>
                      </a:r>
                      <a:r>
                        <a:rPr lang="zh-CN" sz="1400" kern="100">
                          <a:solidFill>
                            <a:srgbClr val="000000"/>
                          </a:solidFill>
                          <a:latin typeface="Times New Roman"/>
                          <a:ea typeface="宋体"/>
                          <a:cs typeface="Times New Roman"/>
                        </a:rPr>
                        <a:t>次</a:t>
                      </a:r>
                      <a:r>
                        <a:rPr lang="en-US" sz="1400" kern="100">
                          <a:solidFill>
                            <a:srgbClr val="000000"/>
                          </a:solidFill>
                          <a:latin typeface="Times New Roman"/>
                          <a:ea typeface="宋体"/>
                          <a:cs typeface="Times New Roman"/>
                        </a:rPr>
                        <a:t>/3d</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400" kern="100">
                          <a:solidFill>
                            <a:srgbClr val="000000"/>
                          </a:solidFill>
                          <a:latin typeface="Times New Roman"/>
                          <a:ea typeface="宋体"/>
                          <a:cs typeface="Times New Roman"/>
                        </a:rPr>
                        <a:t>1</a:t>
                      </a:r>
                      <a:r>
                        <a:rPr lang="zh-CN" sz="1400" kern="100">
                          <a:solidFill>
                            <a:srgbClr val="000000"/>
                          </a:solidFill>
                          <a:latin typeface="Times New Roman"/>
                          <a:ea typeface="宋体"/>
                          <a:cs typeface="Times New Roman"/>
                        </a:rPr>
                        <a:t>次</a:t>
                      </a:r>
                      <a:r>
                        <a:rPr lang="en-US" sz="1400" kern="100">
                          <a:solidFill>
                            <a:srgbClr val="000000"/>
                          </a:solidFill>
                          <a:latin typeface="Times New Roman"/>
                          <a:ea typeface="宋体"/>
                          <a:cs typeface="Times New Roman"/>
                        </a:rPr>
                        <a:t>/3d</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400" kern="100">
                          <a:solidFill>
                            <a:srgbClr val="000000"/>
                          </a:solidFill>
                          <a:latin typeface="Times New Roman"/>
                          <a:ea typeface="宋体"/>
                          <a:cs typeface="Times New Roman"/>
                        </a:rPr>
                        <a:t>1</a:t>
                      </a:r>
                      <a:r>
                        <a:rPr lang="zh-CN" sz="1400" kern="100">
                          <a:solidFill>
                            <a:srgbClr val="000000"/>
                          </a:solidFill>
                          <a:latin typeface="Times New Roman"/>
                          <a:ea typeface="宋体"/>
                          <a:cs typeface="Times New Roman"/>
                        </a:rPr>
                        <a:t>次</a:t>
                      </a:r>
                      <a:r>
                        <a:rPr lang="en-US" sz="1400" kern="100">
                          <a:solidFill>
                            <a:srgbClr val="000000"/>
                          </a:solidFill>
                          <a:latin typeface="Times New Roman"/>
                          <a:ea typeface="宋体"/>
                          <a:cs typeface="Times New Roman"/>
                        </a:rPr>
                        <a:t>/3d</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113">
                <a:tc vMerge="1">
                  <a:txBody>
                    <a:bodyPr/>
                    <a:lstStyle/>
                    <a:p>
                      <a:endParaRPr lang="zh-CN" altLang="en-US"/>
                    </a:p>
                  </a:txBody>
                  <a:tcPr/>
                </a:tc>
                <a:tc>
                  <a:txBody>
                    <a:bodyPr/>
                    <a:lstStyle/>
                    <a:p>
                      <a:pPr algn="ctr" fontAlgn="ctr">
                        <a:spcAft>
                          <a:spcPts val="0"/>
                        </a:spcAft>
                      </a:pPr>
                      <a:r>
                        <a:rPr lang="en-US" sz="1400" kern="100">
                          <a:solidFill>
                            <a:srgbClr val="000000"/>
                          </a:solidFill>
                          <a:latin typeface="Times New Roman"/>
                          <a:ea typeface="宋体"/>
                          <a:cs typeface="Times New Roman"/>
                        </a:rPr>
                        <a:t>5~10</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zh-CN" sz="1400" kern="100">
                          <a:solidFill>
                            <a:srgbClr val="000000"/>
                          </a:solidFill>
                          <a:latin typeface="Times New Roman"/>
                          <a:ea typeface="宋体"/>
                          <a:cs typeface="Times New Roman"/>
                        </a:rPr>
                        <a:t>—</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400" kern="100" dirty="0">
                          <a:solidFill>
                            <a:srgbClr val="000000"/>
                          </a:solidFill>
                          <a:latin typeface="Times New Roman"/>
                          <a:ea typeface="宋体"/>
                          <a:cs typeface="Times New Roman"/>
                        </a:rPr>
                        <a:t>1</a:t>
                      </a:r>
                      <a:r>
                        <a:rPr lang="zh-CN" sz="1400" kern="100" dirty="0">
                          <a:solidFill>
                            <a:srgbClr val="000000"/>
                          </a:solidFill>
                          <a:latin typeface="Times New Roman"/>
                          <a:ea typeface="宋体"/>
                          <a:cs typeface="Times New Roman"/>
                        </a:rPr>
                        <a:t>次</a:t>
                      </a:r>
                      <a:r>
                        <a:rPr lang="en-US" sz="1400" kern="100" dirty="0">
                          <a:solidFill>
                            <a:srgbClr val="000000"/>
                          </a:solidFill>
                          <a:latin typeface="Times New Roman"/>
                          <a:ea typeface="宋体"/>
                          <a:cs typeface="Times New Roman"/>
                        </a:rPr>
                        <a:t>/1d</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400" kern="100" dirty="0">
                          <a:solidFill>
                            <a:srgbClr val="000000"/>
                          </a:solidFill>
                          <a:latin typeface="Times New Roman"/>
                          <a:ea typeface="宋体"/>
                          <a:cs typeface="Times New Roman"/>
                        </a:rPr>
                        <a:t>1</a:t>
                      </a:r>
                      <a:r>
                        <a:rPr lang="zh-CN" sz="1400" kern="100" dirty="0">
                          <a:solidFill>
                            <a:srgbClr val="000000"/>
                          </a:solidFill>
                          <a:latin typeface="Times New Roman"/>
                          <a:ea typeface="宋体"/>
                          <a:cs typeface="Times New Roman"/>
                        </a:rPr>
                        <a:t>次</a:t>
                      </a:r>
                      <a:r>
                        <a:rPr lang="en-US" sz="1400" kern="100" dirty="0">
                          <a:solidFill>
                            <a:srgbClr val="000000"/>
                          </a:solidFill>
                          <a:latin typeface="Times New Roman"/>
                          <a:ea typeface="宋体"/>
                          <a:cs typeface="Times New Roman"/>
                        </a:rPr>
                        <a:t>/2d</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400" kern="100">
                          <a:solidFill>
                            <a:srgbClr val="000000"/>
                          </a:solidFill>
                          <a:latin typeface="Times New Roman"/>
                          <a:ea typeface="宋体"/>
                          <a:cs typeface="Times New Roman"/>
                        </a:rPr>
                        <a:t>1</a:t>
                      </a:r>
                      <a:r>
                        <a:rPr lang="zh-CN" sz="1400" kern="100">
                          <a:solidFill>
                            <a:srgbClr val="000000"/>
                          </a:solidFill>
                          <a:latin typeface="Times New Roman"/>
                          <a:ea typeface="宋体"/>
                          <a:cs typeface="Times New Roman"/>
                        </a:rPr>
                        <a:t>次</a:t>
                      </a:r>
                      <a:r>
                        <a:rPr lang="en-US" sz="1400" kern="100">
                          <a:solidFill>
                            <a:srgbClr val="000000"/>
                          </a:solidFill>
                          <a:latin typeface="Times New Roman"/>
                          <a:ea typeface="宋体"/>
                          <a:cs typeface="Times New Roman"/>
                        </a:rPr>
                        <a:t>/2d</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400" kern="100">
                          <a:solidFill>
                            <a:srgbClr val="000000"/>
                          </a:solidFill>
                          <a:latin typeface="Times New Roman"/>
                          <a:ea typeface="宋体"/>
                          <a:cs typeface="Times New Roman"/>
                        </a:rPr>
                        <a:t>1</a:t>
                      </a:r>
                      <a:r>
                        <a:rPr lang="zh-CN" sz="1400" kern="100">
                          <a:solidFill>
                            <a:srgbClr val="000000"/>
                          </a:solidFill>
                          <a:latin typeface="Times New Roman"/>
                          <a:ea typeface="宋体"/>
                          <a:cs typeface="Times New Roman"/>
                        </a:rPr>
                        <a:t>次</a:t>
                      </a:r>
                      <a:r>
                        <a:rPr lang="en-US" sz="1400" kern="100">
                          <a:solidFill>
                            <a:srgbClr val="000000"/>
                          </a:solidFill>
                          <a:latin typeface="Times New Roman"/>
                          <a:ea typeface="宋体"/>
                          <a:cs typeface="Times New Roman"/>
                        </a:rPr>
                        <a:t>/2d</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113">
                <a:tc vMerge="1">
                  <a:txBody>
                    <a:bodyPr/>
                    <a:lstStyle/>
                    <a:p>
                      <a:endParaRPr lang="zh-CN" altLang="en-US"/>
                    </a:p>
                  </a:txBody>
                  <a:tcPr/>
                </a:tc>
                <a:tc>
                  <a:txBody>
                    <a:bodyPr/>
                    <a:lstStyle/>
                    <a:p>
                      <a:pPr algn="ctr" fontAlgn="ctr">
                        <a:spcAft>
                          <a:spcPts val="0"/>
                        </a:spcAft>
                      </a:pPr>
                      <a:r>
                        <a:rPr lang="en-US" sz="1400" kern="100">
                          <a:solidFill>
                            <a:srgbClr val="000000"/>
                          </a:solidFill>
                          <a:latin typeface="Times New Roman"/>
                          <a:ea typeface="宋体"/>
                          <a:cs typeface="Times New Roman"/>
                        </a:rPr>
                        <a:t>10~15</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zh-CN" sz="1400" kern="100">
                          <a:solidFill>
                            <a:srgbClr val="000000"/>
                          </a:solidFill>
                          <a:latin typeface="Times New Roman"/>
                          <a:ea typeface="宋体"/>
                          <a:cs typeface="Times New Roman"/>
                        </a:rPr>
                        <a:t>—</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zh-CN" sz="1400" kern="100">
                          <a:solidFill>
                            <a:srgbClr val="000000"/>
                          </a:solidFill>
                          <a:latin typeface="Times New Roman"/>
                          <a:ea typeface="宋体"/>
                          <a:cs typeface="Times New Roman"/>
                        </a:rPr>
                        <a:t>—</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400" kern="100" dirty="0">
                          <a:solidFill>
                            <a:srgbClr val="000000"/>
                          </a:solidFill>
                          <a:latin typeface="Times New Roman"/>
                          <a:ea typeface="宋体"/>
                          <a:cs typeface="Times New Roman"/>
                        </a:rPr>
                        <a:t>1</a:t>
                      </a:r>
                      <a:r>
                        <a:rPr lang="zh-CN" sz="1400" kern="100" dirty="0">
                          <a:solidFill>
                            <a:srgbClr val="000000"/>
                          </a:solidFill>
                          <a:latin typeface="Times New Roman"/>
                          <a:ea typeface="宋体"/>
                          <a:cs typeface="Times New Roman"/>
                        </a:rPr>
                        <a:t>次</a:t>
                      </a:r>
                      <a:r>
                        <a:rPr lang="en-US" sz="1400" kern="100" dirty="0">
                          <a:solidFill>
                            <a:srgbClr val="000000"/>
                          </a:solidFill>
                          <a:latin typeface="Times New Roman"/>
                          <a:ea typeface="宋体"/>
                          <a:cs typeface="Times New Roman"/>
                        </a:rPr>
                        <a:t>/1d</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400" kern="100">
                          <a:solidFill>
                            <a:srgbClr val="000000"/>
                          </a:solidFill>
                          <a:latin typeface="Times New Roman"/>
                          <a:ea typeface="宋体"/>
                          <a:cs typeface="Times New Roman"/>
                        </a:rPr>
                        <a:t>1</a:t>
                      </a:r>
                      <a:r>
                        <a:rPr lang="zh-CN" sz="1400" kern="100">
                          <a:solidFill>
                            <a:srgbClr val="000000"/>
                          </a:solidFill>
                          <a:latin typeface="Times New Roman"/>
                          <a:ea typeface="宋体"/>
                          <a:cs typeface="Times New Roman"/>
                        </a:rPr>
                        <a:t>次</a:t>
                      </a:r>
                      <a:r>
                        <a:rPr lang="en-US" sz="1400" kern="100">
                          <a:solidFill>
                            <a:srgbClr val="000000"/>
                          </a:solidFill>
                          <a:latin typeface="Times New Roman"/>
                          <a:ea typeface="宋体"/>
                          <a:cs typeface="Times New Roman"/>
                        </a:rPr>
                        <a:t>/1d</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400" kern="100">
                          <a:solidFill>
                            <a:srgbClr val="000000"/>
                          </a:solidFill>
                          <a:latin typeface="Times New Roman"/>
                          <a:ea typeface="宋体"/>
                          <a:cs typeface="Times New Roman"/>
                        </a:rPr>
                        <a:t>1</a:t>
                      </a:r>
                      <a:r>
                        <a:rPr lang="zh-CN" sz="1400" kern="100">
                          <a:solidFill>
                            <a:srgbClr val="000000"/>
                          </a:solidFill>
                          <a:latin typeface="Times New Roman"/>
                          <a:ea typeface="宋体"/>
                          <a:cs typeface="Times New Roman"/>
                        </a:rPr>
                        <a:t>次</a:t>
                      </a:r>
                      <a:r>
                        <a:rPr lang="en-US" sz="1400" kern="100">
                          <a:solidFill>
                            <a:srgbClr val="000000"/>
                          </a:solidFill>
                          <a:latin typeface="Times New Roman"/>
                          <a:ea typeface="宋体"/>
                          <a:cs typeface="Times New Roman"/>
                        </a:rPr>
                        <a:t>/2d</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2987">
                <a:tc vMerge="1">
                  <a:txBody>
                    <a:bodyPr/>
                    <a:lstStyle/>
                    <a:p>
                      <a:endParaRPr lang="zh-CN" altLang="en-US"/>
                    </a:p>
                  </a:txBody>
                  <a:tcPr/>
                </a:tc>
                <a:tc>
                  <a:txBody>
                    <a:bodyPr/>
                    <a:lstStyle/>
                    <a:p>
                      <a:pPr algn="ctr" fontAlgn="ctr">
                        <a:spcAft>
                          <a:spcPts val="0"/>
                        </a:spcAft>
                      </a:pPr>
                      <a:r>
                        <a:rPr lang="en-US" sz="1400" kern="100" dirty="0">
                          <a:solidFill>
                            <a:srgbClr val="000000"/>
                          </a:solidFill>
                          <a:latin typeface="Times New Roman"/>
                          <a:ea typeface="宋体"/>
                          <a:cs typeface="Times New Roman"/>
                        </a:rPr>
                        <a:t>15~20</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zh-CN" sz="1400" kern="100">
                          <a:solidFill>
                            <a:srgbClr val="000000"/>
                          </a:solidFill>
                          <a:latin typeface="Times New Roman"/>
                          <a:ea typeface="宋体"/>
                          <a:cs typeface="Times New Roman"/>
                        </a:rPr>
                        <a:t>—</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zh-CN" sz="1400" kern="100">
                          <a:solidFill>
                            <a:srgbClr val="000000"/>
                          </a:solidFill>
                          <a:latin typeface="Times New Roman"/>
                          <a:ea typeface="宋体"/>
                          <a:cs typeface="Times New Roman"/>
                        </a:rPr>
                        <a:t>—</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zh-CN" sz="1400" kern="100" dirty="0">
                          <a:solidFill>
                            <a:srgbClr val="000000"/>
                          </a:solidFill>
                          <a:latin typeface="Times New Roman"/>
                          <a:ea typeface="宋体"/>
                          <a:cs typeface="Times New Roman"/>
                        </a:rPr>
                        <a:t>—</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zh-CN" sz="1400" kern="100" dirty="0">
                          <a:solidFill>
                            <a:srgbClr val="000000"/>
                          </a:solidFill>
                          <a:latin typeface="Times New Roman"/>
                          <a:ea typeface="宋体"/>
                          <a:cs typeface="Times New Roman"/>
                        </a:rPr>
                        <a:t>（</a:t>
                      </a:r>
                      <a:r>
                        <a:rPr lang="en-US" sz="1400" kern="100" dirty="0">
                          <a:solidFill>
                            <a:srgbClr val="000000"/>
                          </a:solidFill>
                          <a:latin typeface="Times New Roman"/>
                          <a:ea typeface="宋体"/>
                          <a:cs typeface="Times New Roman"/>
                        </a:rPr>
                        <a:t>1</a:t>
                      </a:r>
                      <a:r>
                        <a:rPr lang="zh-CN" sz="1400" kern="100" dirty="0">
                          <a:solidFill>
                            <a:srgbClr val="000000"/>
                          </a:solidFill>
                          <a:latin typeface="Times New Roman"/>
                          <a:ea typeface="宋体"/>
                          <a:cs typeface="Times New Roman"/>
                        </a:rPr>
                        <a:t>次</a:t>
                      </a:r>
                      <a:r>
                        <a:rPr lang="en-US" sz="1400" kern="100" dirty="0">
                          <a:solidFill>
                            <a:srgbClr val="000000"/>
                          </a:solidFill>
                          <a:latin typeface="Times New Roman"/>
                          <a:ea typeface="宋体"/>
                          <a:cs typeface="Times New Roman"/>
                        </a:rPr>
                        <a:t>~2</a:t>
                      </a:r>
                      <a:r>
                        <a:rPr lang="zh-CN" sz="1400" kern="100" dirty="0">
                          <a:solidFill>
                            <a:srgbClr val="000000"/>
                          </a:solidFill>
                          <a:latin typeface="Times New Roman"/>
                          <a:ea typeface="宋体"/>
                          <a:cs typeface="Times New Roman"/>
                        </a:rPr>
                        <a:t>次）</a:t>
                      </a:r>
                      <a:r>
                        <a:rPr lang="en-US" sz="1400" kern="100" dirty="0">
                          <a:solidFill>
                            <a:srgbClr val="000000"/>
                          </a:solidFill>
                          <a:latin typeface="Times New Roman"/>
                          <a:ea typeface="宋体"/>
                          <a:cs typeface="Times New Roman"/>
                        </a:rPr>
                        <a:t>/1d</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zh-CN" sz="1400" kern="100">
                          <a:solidFill>
                            <a:srgbClr val="000000"/>
                          </a:solidFill>
                          <a:latin typeface="Times New Roman"/>
                          <a:ea typeface="宋体"/>
                          <a:cs typeface="Times New Roman"/>
                        </a:rPr>
                        <a:t>（</a:t>
                      </a:r>
                      <a:r>
                        <a:rPr lang="en-US" sz="1400" kern="100">
                          <a:solidFill>
                            <a:srgbClr val="000000"/>
                          </a:solidFill>
                          <a:latin typeface="Times New Roman"/>
                          <a:ea typeface="宋体"/>
                          <a:cs typeface="Times New Roman"/>
                        </a:rPr>
                        <a:t>1</a:t>
                      </a:r>
                      <a:r>
                        <a:rPr lang="zh-CN" sz="1400" kern="100">
                          <a:solidFill>
                            <a:srgbClr val="000000"/>
                          </a:solidFill>
                          <a:latin typeface="Times New Roman"/>
                          <a:ea typeface="宋体"/>
                          <a:cs typeface="Times New Roman"/>
                        </a:rPr>
                        <a:t>次</a:t>
                      </a:r>
                      <a:r>
                        <a:rPr lang="en-US" sz="1400" kern="100">
                          <a:solidFill>
                            <a:srgbClr val="000000"/>
                          </a:solidFill>
                          <a:latin typeface="Times New Roman"/>
                          <a:ea typeface="宋体"/>
                          <a:cs typeface="Times New Roman"/>
                        </a:rPr>
                        <a:t>~2</a:t>
                      </a:r>
                      <a:r>
                        <a:rPr lang="zh-CN" sz="1400" kern="100">
                          <a:solidFill>
                            <a:srgbClr val="000000"/>
                          </a:solidFill>
                          <a:latin typeface="Times New Roman"/>
                          <a:ea typeface="宋体"/>
                          <a:cs typeface="Times New Roman"/>
                        </a:rPr>
                        <a:t>次）</a:t>
                      </a:r>
                      <a:r>
                        <a:rPr lang="en-US" sz="1400" kern="100">
                          <a:solidFill>
                            <a:srgbClr val="000000"/>
                          </a:solidFill>
                          <a:latin typeface="Times New Roman"/>
                          <a:ea typeface="宋体"/>
                          <a:cs typeface="Times New Roman"/>
                        </a:rPr>
                        <a:t>/1d</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113">
                <a:tc vMerge="1">
                  <a:txBody>
                    <a:bodyPr/>
                    <a:lstStyle/>
                    <a:p>
                      <a:endParaRPr lang="zh-CN" altLang="en-US"/>
                    </a:p>
                  </a:txBody>
                  <a:tcPr/>
                </a:tc>
                <a:tc>
                  <a:txBody>
                    <a:bodyPr/>
                    <a:lstStyle/>
                    <a:p>
                      <a:pPr algn="ctr" fontAlgn="ctr">
                        <a:spcAft>
                          <a:spcPts val="0"/>
                        </a:spcAft>
                      </a:pPr>
                      <a:r>
                        <a:rPr lang="zh-CN" sz="1400" kern="100">
                          <a:solidFill>
                            <a:srgbClr val="000000"/>
                          </a:solidFill>
                          <a:latin typeface="Times New Roman"/>
                          <a:ea typeface="宋体"/>
                          <a:cs typeface="Times New Roman"/>
                        </a:rPr>
                        <a:t>＞</a:t>
                      </a:r>
                      <a:r>
                        <a:rPr lang="en-US" sz="1400" kern="100">
                          <a:solidFill>
                            <a:srgbClr val="000000"/>
                          </a:solidFill>
                          <a:latin typeface="Times New Roman"/>
                          <a:ea typeface="宋体"/>
                          <a:cs typeface="Times New Roman"/>
                        </a:rPr>
                        <a:t>20</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Aft>
                          <a:spcPts val="0"/>
                        </a:spcAft>
                      </a:pPr>
                      <a:r>
                        <a:rPr lang="zh-CN" sz="1400" kern="100">
                          <a:solidFill>
                            <a:srgbClr val="000000"/>
                          </a:solidFill>
                          <a:latin typeface="Times New Roman"/>
                          <a:ea typeface="宋体"/>
                          <a:cs typeface="Times New Roman"/>
                        </a:rPr>
                        <a:t>—</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Aft>
                          <a:spcPts val="0"/>
                        </a:spcAft>
                      </a:pPr>
                      <a:r>
                        <a:rPr lang="zh-CN" sz="1400" kern="100">
                          <a:solidFill>
                            <a:srgbClr val="000000"/>
                          </a:solidFill>
                          <a:latin typeface="Times New Roman"/>
                          <a:ea typeface="宋体"/>
                          <a:cs typeface="Times New Roman"/>
                        </a:rPr>
                        <a:t>—</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Aft>
                          <a:spcPts val="0"/>
                        </a:spcAft>
                      </a:pPr>
                      <a:r>
                        <a:rPr lang="zh-CN" sz="1400" kern="100">
                          <a:solidFill>
                            <a:srgbClr val="000000"/>
                          </a:solidFill>
                          <a:latin typeface="Times New Roman"/>
                          <a:ea typeface="宋体"/>
                          <a:cs typeface="Times New Roman"/>
                        </a:rPr>
                        <a:t>—</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Aft>
                          <a:spcPts val="0"/>
                        </a:spcAft>
                      </a:pPr>
                      <a:r>
                        <a:rPr lang="zh-CN" sz="1400" kern="100" dirty="0">
                          <a:solidFill>
                            <a:srgbClr val="000000"/>
                          </a:solidFill>
                          <a:latin typeface="Times New Roman"/>
                          <a:ea typeface="宋体"/>
                          <a:cs typeface="Times New Roman"/>
                        </a:rPr>
                        <a:t>—</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400" kern="100" dirty="0">
                          <a:solidFill>
                            <a:srgbClr val="000000"/>
                          </a:solidFill>
                          <a:latin typeface="Times New Roman"/>
                          <a:ea typeface="宋体"/>
                          <a:cs typeface="Times New Roman"/>
                        </a:rPr>
                        <a:t>2</a:t>
                      </a:r>
                      <a:r>
                        <a:rPr lang="zh-CN" sz="1400" kern="100" dirty="0">
                          <a:solidFill>
                            <a:srgbClr val="000000"/>
                          </a:solidFill>
                          <a:latin typeface="Times New Roman"/>
                          <a:ea typeface="宋体"/>
                          <a:cs typeface="Times New Roman"/>
                        </a:rPr>
                        <a:t>次</a:t>
                      </a:r>
                      <a:r>
                        <a:rPr lang="en-US" sz="1400" kern="100" dirty="0">
                          <a:solidFill>
                            <a:srgbClr val="000000"/>
                          </a:solidFill>
                          <a:latin typeface="Times New Roman"/>
                          <a:ea typeface="宋体"/>
                          <a:cs typeface="Times New Roman"/>
                        </a:rPr>
                        <a:t>/1d</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2" name="矩形 1"/>
          <p:cNvSpPr/>
          <p:nvPr/>
        </p:nvSpPr>
        <p:spPr>
          <a:xfrm>
            <a:off x="611560" y="747054"/>
            <a:ext cx="7865966" cy="523220"/>
          </a:xfrm>
          <a:prstGeom prst="rect">
            <a:avLst/>
          </a:prstGeom>
        </p:spPr>
        <p:txBody>
          <a:bodyPr wrap="square">
            <a:spAutoFit/>
          </a:bodyPr>
          <a:lstStyle/>
          <a:p>
            <a:r>
              <a:rPr lang="zh-CN" altLang="en-US" sz="1400" dirty="0"/>
              <a:t>（</a:t>
            </a:r>
            <a:r>
              <a:rPr lang="en-US" altLang="zh-CN" sz="1400" dirty="0"/>
              <a:t>4</a:t>
            </a:r>
            <a:r>
              <a:rPr lang="zh-CN" altLang="en-US" sz="1400" dirty="0"/>
              <a:t>）几大施工工法：明（盖）挖法、盾构法及矿山法，其监测点的布设更具体、更详细，监测频率更明确</a:t>
            </a:r>
          </a:p>
        </p:txBody>
      </p:sp>
    </p:spTree>
    <p:extLst>
      <p:ext uri="{BB962C8B-B14F-4D97-AF65-F5344CB8AC3E}">
        <p14:creationId xmlns:p14="http://schemas.microsoft.com/office/powerpoint/2010/main" val="20655736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矩形 4"/>
          <p:cNvSpPr>
            <a:spLocks noChangeArrowheads="1"/>
          </p:cNvSpPr>
          <p:nvPr/>
        </p:nvSpPr>
        <p:spPr bwMode="auto">
          <a:xfrm>
            <a:off x="402953" y="214313"/>
            <a:ext cx="4219277" cy="372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4291" tIns="32146" rIns="64291" bIns="32146">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r>
              <a:rPr lang="zh-CN" altLang="en-US" sz="2000" b="1"/>
              <a:t>如：盾构法隧道监测频率（</a:t>
            </a:r>
            <a:r>
              <a:rPr lang="zh-CN" altLang="en-US" sz="2000" b="1">
                <a:solidFill>
                  <a:srgbClr val="FF0000"/>
                </a:solidFill>
              </a:rPr>
              <a:t>国标</a:t>
            </a:r>
            <a:r>
              <a:rPr lang="zh-CN" altLang="en-US" sz="2000" b="1"/>
              <a:t>）</a:t>
            </a:r>
            <a:endParaRPr lang="zh-CN" altLang="en-US" sz="2000"/>
          </a:p>
        </p:txBody>
      </p:sp>
      <p:graphicFrame>
        <p:nvGraphicFramePr>
          <p:cNvPr id="3" name="表格 2"/>
          <p:cNvGraphicFramePr>
            <a:graphicFrameLocks noGrp="1"/>
          </p:cNvGraphicFramePr>
          <p:nvPr/>
        </p:nvGraphicFramePr>
        <p:xfrm>
          <a:off x="754559" y="716608"/>
          <a:ext cx="7383736" cy="2167754"/>
        </p:xfrm>
        <a:graphic>
          <a:graphicData uri="http://schemas.openxmlformats.org/drawingml/2006/table">
            <a:tbl>
              <a:tblPr/>
              <a:tblGrid>
                <a:gridCol w="1832842"/>
                <a:gridCol w="1884140"/>
                <a:gridCol w="2260328"/>
                <a:gridCol w="1406426"/>
              </a:tblGrid>
              <a:tr h="428625">
                <a:tc>
                  <a:txBody>
                    <a:bodyPr/>
                    <a:lstStyle/>
                    <a:p>
                      <a:pPr algn="ctr">
                        <a:spcAft>
                          <a:spcPts val="0"/>
                        </a:spcAft>
                      </a:pPr>
                      <a:r>
                        <a:rPr lang="zh-CN" sz="1400" kern="0" dirty="0">
                          <a:solidFill>
                            <a:srgbClr val="000000"/>
                          </a:solidFill>
                          <a:latin typeface="Times New Roman"/>
                          <a:ea typeface="宋体"/>
                          <a:cs typeface="Times New Roman"/>
                        </a:rPr>
                        <a:t>监测</a:t>
                      </a:r>
                      <a:endParaRPr lang="zh-CN" sz="1400" kern="100" dirty="0">
                        <a:latin typeface="Times New Roman"/>
                        <a:ea typeface="宋体"/>
                        <a:cs typeface="Times New Roman"/>
                      </a:endParaRPr>
                    </a:p>
                    <a:p>
                      <a:pPr algn="ctr">
                        <a:spcAft>
                          <a:spcPts val="0"/>
                        </a:spcAft>
                      </a:pPr>
                      <a:r>
                        <a:rPr lang="zh-CN" sz="1400" kern="0" dirty="0">
                          <a:solidFill>
                            <a:srgbClr val="000000"/>
                          </a:solidFill>
                          <a:latin typeface="Times New Roman"/>
                          <a:ea typeface="宋体"/>
                          <a:cs typeface="Times New Roman"/>
                        </a:rPr>
                        <a:t>部位</a:t>
                      </a:r>
                      <a:endParaRPr lang="zh-CN" sz="1400" kern="100" dirty="0">
                        <a:latin typeface="Times New Roman"/>
                        <a:ea typeface="宋体"/>
                        <a:cs typeface="Times New Roman"/>
                      </a:endParaRPr>
                    </a:p>
                  </a:txBody>
                  <a:tcPr marL="31667" marR="3166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0">
                          <a:solidFill>
                            <a:srgbClr val="000000"/>
                          </a:solidFill>
                          <a:latin typeface="Times New Roman"/>
                          <a:ea typeface="宋体"/>
                          <a:cs typeface="Times New Roman"/>
                        </a:rPr>
                        <a:t>监测对象</a:t>
                      </a:r>
                      <a:endParaRPr lang="zh-CN" sz="1400" kern="100">
                        <a:latin typeface="Times New Roman"/>
                        <a:ea typeface="宋体"/>
                        <a:cs typeface="Times New Roman"/>
                      </a:endParaRPr>
                    </a:p>
                  </a:txBody>
                  <a:tcPr marL="31667" marR="316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solidFill>
                            <a:srgbClr val="000000"/>
                          </a:solidFill>
                          <a:latin typeface="Times New Roman"/>
                          <a:ea typeface="宋体"/>
                          <a:cs typeface="Times New Roman"/>
                        </a:rPr>
                        <a:t>开挖面至监测点或监测断面的距离</a:t>
                      </a:r>
                      <a:endParaRPr lang="zh-CN" sz="1400" kern="100">
                        <a:latin typeface="Times New Roman"/>
                        <a:ea typeface="宋体"/>
                        <a:cs typeface="Times New Roman"/>
                      </a:endParaRPr>
                    </a:p>
                  </a:txBody>
                  <a:tcPr marL="31667" marR="316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0">
                          <a:solidFill>
                            <a:srgbClr val="000000"/>
                          </a:solidFill>
                          <a:latin typeface="Times New Roman"/>
                          <a:ea typeface="宋体"/>
                          <a:cs typeface="Times New Roman"/>
                        </a:rPr>
                        <a:t>监测频率</a:t>
                      </a:r>
                      <a:endParaRPr lang="zh-CN" sz="1400" kern="100">
                        <a:latin typeface="Times New Roman"/>
                        <a:ea typeface="宋体"/>
                        <a:cs typeface="Times New Roman"/>
                      </a:endParaRPr>
                    </a:p>
                  </a:txBody>
                  <a:tcPr marL="31667" marR="3166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635">
                <a:tc rowSpan="3">
                  <a:txBody>
                    <a:bodyPr/>
                    <a:lstStyle/>
                    <a:p>
                      <a:pPr algn="ctr">
                        <a:spcAft>
                          <a:spcPts val="0"/>
                        </a:spcAft>
                      </a:pPr>
                      <a:r>
                        <a:rPr lang="zh-CN" sz="1400" kern="0" dirty="0">
                          <a:solidFill>
                            <a:srgbClr val="000000"/>
                          </a:solidFill>
                          <a:latin typeface="Times New Roman"/>
                          <a:ea typeface="宋体"/>
                          <a:cs typeface="Times New Roman"/>
                        </a:rPr>
                        <a:t>开挖面前方</a:t>
                      </a:r>
                      <a:endParaRPr lang="zh-CN" sz="1400" kern="100" dirty="0">
                        <a:latin typeface="Times New Roman"/>
                        <a:ea typeface="宋体"/>
                        <a:cs typeface="Times New Roman"/>
                      </a:endParaRPr>
                    </a:p>
                  </a:txBody>
                  <a:tcPr marL="31667" marR="3166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spcAft>
                          <a:spcPts val="0"/>
                        </a:spcAft>
                      </a:pPr>
                      <a:r>
                        <a:rPr lang="zh-CN" sz="1400" kern="0">
                          <a:solidFill>
                            <a:srgbClr val="000000"/>
                          </a:solidFill>
                          <a:latin typeface="Times New Roman"/>
                          <a:ea typeface="宋体"/>
                          <a:cs typeface="Times New Roman"/>
                        </a:rPr>
                        <a:t>周围岩土体和周边环境</a:t>
                      </a:r>
                      <a:endParaRPr lang="zh-CN" sz="1400" kern="100">
                        <a:latin typeface="Times New Roman"/>
                        <a:ea typeface="宋体"/>
                        <a:cs typeface="Times New Roman"/>
                      </a:endParaRPr>
                    </a:p>
                  </a:txBody>
                  <a:tcPr marL="31667" marR="316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solidFill>
                            <a:srgbClr val="000000"/>
                          </a:solidFill>
                          <a:latin typeface="Times New Roman"/>
                          <a:ea typeface="宋体"/>
                          <a:cs typeface="Times New Roman"/>
                        </a:rPr>
                        <a:t>5D&lt;L</a:t>
                      </a:r>
                      <a:r>
                        <a:rPr lang="en-US" sz="1400" kern="100">
                          <a:solidFill>
                            <a:srgbClr val="000000"/>
                          </a:solidFill>
                          <a:latin typeface="宋体"/>
                          <a:ea typeface="宋体"/>
                          <a:cs typeface="Times New Roman"/>
                        </a:rPr>
                        <a:t>≤</a:t>
                      </a:r>
                      <a:r>
                        <a:rPr lang="en-US" sz="1400" kern="100">
                          <a:solidFill>
                            <a:srgbClr val="000000"/>
                          </a:solidFill>
                          <a:latin typeface="Times New Roman"/>
                          <a:ea typeface="宋体"/>
                          <a:cs typeface="Times New Roman"/>
                        </a:rPr>
                        <a:t>8 D</a:t>
                      </a:r>
                      <a:endParaRPr lang="zh-CN" sz="1400" kern="100">
                        <a:latin typeface="Times New Roman"/>
                        <a:ea typeface="宋体"/>
                        <a:cs typeface="Times New Roman"/>
                      </a:endParaRPr>
                    </a:p>
                  </a:txBody>
                  <a:tcPr marL="31667" marR="316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0">
                          <a:solidFill>
                            <a:srgbClr val="000000"/>
                          </a:solidFill>
                          <a:latin typeface="Times New Roman"/>
                          <a:ea typeface="宋体"/>
                          <a:cs typeface="Times New Roman"/>
                        </a:rPr>
                        <a:t>1</a:t>
                      </a:r>
                      <a:r>
                        <a:rPr lang="zh-CN" sz="1400" kern="0">
                          <a:solidFill>
                            <a:srgbClr val="000000"/>
                          </a:solidFill>
                          <a:latin typeface="Times New Roman"/>
                          <a:ea typeface="宋体"/>
                          <a:cs typeface="Times New Roman"/>
                        </a:rPr>
                        <a:t>次</a:t>
                      </a:r>
                      <a:r>
                        <a:rPr lang="en-US" sz="1400" kern="0">
                          <a:solidFill>
                            <a:srgbClr val="000000"/>
                          </a:solidFill>
                          <a:latin typeface="Times New Roman"/>
                          <a:ea typeface="宋体"/>
                          <a:cs typeface="Times New Roman"/>
                        </a:rPr>
                        <a:t>/</a:t>
                      </a:r>
                      <a:r>
                        <a:rPr lang="zh-CN" sz="1400" kern="0">
                          <a:solidFill>
                            <a:srgbClr val="000000"/>
                          </a:solidFill>
                          <a:latin typeface="Times New Roman"/>
                          <a:ea typeface="宋体"/>
                          <a:cs typeface="Times New Roman"/>
                        </a:rPr>
                        <a:t>（</a:t>
                      </a:r>
                      <a:r>
                        <a:rPr lang="en-US" sz="1400" kern="0">
                          <a:solidFill>
                            <a:srgbClr val="000000"/>
                          </a:solidFill>
                          <a:latin typeface="Times New Roman"/>
                          <a:ea typeface="宋体"/>
                          <a:cs typeface="Times New Roman"/>
                        </a:rPr>
                        <a:t>3d~5d</a:t>
                      </a:r>
                      <a:r>
                        <a:rPr lang="zh-CN" sz="1400" kern="0">
                          <a:solidFill>
                            <a:srgbClr val="000000"/>
                          </a:solidFill>
                          <a:latin typeface="Times New Roman"/>
                          <a:ea typeface="宋体"/>
                          <a:cs typeface="Times New Roman"/>
                        </a:rPr>
                        <a:t>）</a:t>
                      </a:r>
                      <a:endParaRPr lang="zh-CN" sz="1400" kern="100">
                        <a:latin typeface="Times New Roman"/>
                        <a:ea typeface="宋体"/>
                        <a:cs typeface="Times New Roman"/>
                      </a:endParaRPr>
                    </a:p>
                  </a:txBody>
                  <a:tcPr marL="31667" marR="3166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313">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en-US" sz="1400" kern="100">
                          <a:solidFill>
                            <a:srgbClr val="000000"/>
                          </a:solidFill>
                          <a:latin typeface="Times New Roman"/>
                          <a:ea typeface="宋体"/>
                          <a:cs typeface="Times New Roman"/>
                        </a:rPr>
                        <a:t>3D&lt;L</a:t>
                      </a:r>
                      <a:r>
                        <a:rPr lang="en-US" sz="1400" kern="100">
                          <a:solidFill>
                            <a:srgbClr val="000000"/>
                          </a:solidFill>
                          <a:latin typeface="宋体"/>
                          <a:ea typeface="宋体"/>
                          <a:cs typeface="Times New Roman"/>
                        </a:rPr>
                        <a:t>≤</a:t>
                      </a:r>
                      <a:r>
                        <a:rPr lang="en-US" sz="1400" kern="100">
                          <a:solidFill>
                            <a:srgbClr val="000000"/>
                          </a:solidFill>
                          <a:latin typeface="Times New Roman"/>
                          <a:ea typeface="宋体"/>
                          <a:cs typeface="Times New Roman"/>
                        </a:rPr>
                        <a:t>5 D</a:t>
                      </a:r>
                      <a:endParaRPr lang="zh-CN" sz="1400" kern="100">
                        <a:latin typeface="Times New Roman"/>
                        <a:ea typeface="宋体"/>
                        <a:cs typeface="Times New Roman"/>
                      </a:endParaRPr>
                    </a:p>
                  </a:txBody>
                  <a:tcPr marL="31667" marR="316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0">
                          <a:solidFill>
                            <a:srgbClr val="000000"/>
                          </a:solidFill>
                          <a:latin typeface="Times New Roman"/>
                          <a:ea typeface="宋体"/>
                          <a:cs typeface="Times New Roman"/>
                        </a:rPr>
                        <a:t>1</a:t>
                      </a:r>
                      <a:r>
                        <a:rPr lang="zh-CN" sz="1400" kern="0">
                          <a:solidFill>
                            <a:srgbClr val="000000"/>
                          </a:solidFill>
                          <a:latin typeface="Times New Roman"/>
                          <a:ea typeface="宋体"/>
                          <a:cs typeface="Times New Roman"/>
                        </a:rPr>
                        <a:t>次</a:t>
                      </a:r>
                      <a:r>
                        <a:rPr lang="en-US" sz="1400" kern="0">
                          <a:solidFill>
                            <a:srgbClr val="000000"/>
                          </a:solidFill>
                          <a:latin typeface="Times New Roman"/>
                          <a:ea typeface="宋体"/>
                          <a:cs typeface="Times New Roman"/>
                        </a:rPr>
                        <a:t>/2d</a:t>
                      </a:r>
                      <a:endParaRPr lang="zh-CN" sz="1400" kern="100">
                        <a:latin typeface="Times New Roman"/>
                        <a:ea typeface="宋体"/>
                        <a:cs typeface="Times New Roman"/>
                      </a:endParaRPr>
                    </a:p>
                  </a:txBody>
                  <a:tcPr marL="31667" marR="3166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313">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en-US" sz="1400" kern="100">
                          <a:solidFill>
                            <a:srgbClr val="000000"/>
                          </a:solidFill>
                          <a:latin typeface="Times New Roman"/>
                          <a:ea typeface="宋体"/>
                          <a:cs typeface="Times New Roman"/>
                        </a:rPr>
                        <a:t>L</a:t>
                      </a:r>
                      <a:r>
                        <a:rPr lang="en-US" sz="1400" kern="100">
                          <a:solidFill>
                            <a:srgbClr val="000000"/>
                          </a:solidFill>
                          <a:latin typeface="宋体"/>
                          <a:ea typeface="宋体"/>
                          <a:cs typeface="Times New Roman"/>
                        </a:rPr>
                        <a:t>≤</a:t>
                      </a:r>
                      <a:r>
                        <a:rPr lang="en-US" sz="1400" kern="100">
                          <a:solidFill>
                            <a:srgbClr val="000000"/>
                          </a:solidFill>
                          <a:latin typeface="Times New Roman"/>
                          <a:ea typeface="宋体"/>
                          <a:cs typeface="Times New Roman"/>
                        </a:rPr>
                        <a:t>3D</a:t>
                      </a:r>
                      <a:endParaRPr lang="zh-CN" sz="1400" kern="100">
                        <a:latin typeface="Times New Roman"/>
                        <a:ea typeface="宋体"/>
                        <a:cs typeface="Times New Roman"/>
                      </a:endParaRPr>
                    </a:p>
                  </a:txBody>
                  <a:tcPr marL="31667" marR="316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0">
                          <a:solidFill>
                            <a:srgbClr val="000000"/>
                          </a:solidFill>
                          <a:latin typeface="Times New Roman"/>
                          <a:ea typeface="宋体"/>
                          <a:cs typeface="Times New Roman"/>
                        </a:rPr>
                        <a:t>1</a:t>
                      </a:r>
                      <a:r>
                        <a:rPr lang="zh-CN" sz="1400" kern="0">
                          <a:solidFill>
                            <a:srgbClr val="000000"/>
                          </a:solidFill>
                          <a:latin typeface="Times New Roman"/>
                          <a:ea typeface="宋体"/>
                          <a:cs typeface="Times New Roman"/>
                        </a:rPr>
                        <a:t>次</a:t>
                      </a:r>
                      <a:r>
                        <a:rPr lang="en-US" sz="1400" kern="0">
                          <a:solidFill>
                            <a:srgbClr val="000000"/>
                          </a:solidFill>
                          <a:latin typeface="Times New Roman"/>
                          <a:ea typeface="宋体"/>
                          <a:cs typeface="Times New Roman"/>
                        </a:rPr>
                        <a:t>/1d</a:t>
                      </a:r>
                      <a:endParaRPr lang="zh-CN" sz="1400" kern="100">
                        <a:latin typeface="Times New Roman"/>
                        <a:ea typeface="宋体"/>
                        <a:cs typeface="Times New Roman"/>
                      </a:endParaRPr>
                    </a:p>
                  </a:txBody>
                  <a:tcPr marL="31667" marR="3166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635">
                <a:tc rowSpan="3">
                  <a:txBody>
                    <a:bodyPr/>
                    <a:lstStyle/>
                    <a:p>
                      <a:pPr algn="ctr">
                        <a:spcAft>
                          <a:spcPts val="0"/>
                        </a:spcAft>
                      </a:pPr>
                      <a:r>
                        <a:rPr lang="zh-CN" sz="1400" kern="0" dirty="0">
                          <a:solidFill>
                            <a:srgbClr val="000000"/>
                          </a:solidFill>
                          <a:latin typeface="Times New Roman"/>
                          <a:ea typeface="宋体"/>
                          <a:cs typeface="Times New Roman"/>
                        </a:rPr>
                        <a:t>开挖面后方</a:t>
                      </a:r>
                      <a:endParaRPr lang="zh-CN" sz="1400" kern="100" dirty="0">
                        <a:latin typeface="Times New Roman"/>
                        <a:ea typeface="宋体"/>
                        <a:cs typeface="Times New Roman"/>
                      </a:endParaRPr>
                    </a:p>
                  </a:txBody>
                  <a:tcPr marL="31667" marR="3166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3">
                  <a:txBody>
                    <a:bodyPr/>
                    <a:lstStyle/>
                    <a:p>
                      <a:pPr algn="ctr">
                        <a:spcAft>
                          <a:spcPts val="0"/>
                        </a:spcAft>
                      </a:pPr>
                      <a:r>
                        <a:rPr lang="zh-CN" sz="1400" kern="0" dirty="0">
                          <a:solidFill>
                            <a:srgbClr val="000000"/>
                          </a:solidFill>
                          <a:latin typeface="Times New Roman"/>
                          <a:ea typeface="宋体"/>
                          <a:cs typeface="Times New Roman"/>
                        </a:rPr>
                        <a:t>管片结构、周围岩土体和周边环境</a:t>
                      </a:r>
                      <a:endParaRPr lang="zh-CN" sz="1400" kern="100" dirty="0">
                        <a:latin typeface="Times New Roman"/>
                        <a:ea typeface="宋体"/>
                        <a:cs typeface="Times New Roman"/>
                      </a:endParaRPr>
                    </a:p>
                  </a:txBody>
                  <a:tcPr marL="31667" marR="316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solidFill>
                            <a:srgbClr val="000000"/>
                          </a:solidFill>
                          <a:latin typeface="Times New Roman"/>
                          <a:ea typeface="宋体"/>
                          <a:cs typeface="Times New Roman"/>
                        </a:rPr>
                        <a:t>L</a:t>
                      </a:r>
                      <a:r>
                        <a:rPr lang="en-US" sz="1400" kern="100">
                          <a:solidFill>
                            <a:srgbClr val="000000"/>
                          </a:solidFill>
                          <a:latin typeface="宋体"/>
                          <a:ea typeface="宋体"/>
                          <a:cs typeface="Times New Roman"/>
                        </a:rPr>
                        <a:t>≤</a:t>
                      </a:r>
                      <a:r>
                        <a:rPr lang="en-US" sz="1400" kern="100">
                          <a:solidFill>
                            <a:srgbClr val="000000"/>
                          </a:solidFill>
                          <a:latin typeface="Times New Roman"/>
                          <a:ea typeface="宋体"/>
                          <a:cs typeface="Times New Roman"/>
                        </a:rPr>
                        <a:t>3D</a:t>
                      </a:r>
                      <a:endParaRPr lang="zh-CN" sz="1400" kern="100">
                        <a:latin typeface="Times New Roman"/>
                        <a:ea typeface="宋体"/>
                        <a:cs typeface="Times New Roman"/>
                      </a:endParaRPr>
                    </a:p>
                  </a:txBody>
                  <a:tcPr marL="31667" marR="316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0">
                          <a:solidFill>
                            <a:srgbClr val="000000"/>
                          </a:solidFill>
                          <a:latin typeface="Times New Roman"/>
                          <a:ea typeface="宋体"/>
                          <a:cs typeface="Times New Roman"/>
                        </a:rPr>
                        <a:t>（</a:t>
                      </a:r>
                      <a:r>
                        <a:rPr lang="en-US" sz="1400" kern="0">
                          <a:solidFill>
                            <a:srgbClr val="000000"/>
                          </a:solidFill>
                          <a:latin typeface="Times New Roman"/>
                          <a:ea typeface="宋体"/>
                          <a:cs typeface="Times New Roman"/>
                        </a:rPr>
                        <a:t>1</a:t>
                      </a:r>
                      <a:r>
                        <a:rPr lang="zh-CN" sz="1400" kern="0">
                          <a:solidFill>
                            <a:srgbClr val="000000"/>
                          </a:solidFill>
                          <a:latin typeface="Times New Roman"/>
                          <a:ea typeface="宋体"/>
                          <a:cs typeface="Times New Roman"/>
                        </a:rPr>
                        <a:t>次</a:t>
                      </a:r>
                      <a:r>
                        <a:rPr lang="en-US" sz="1400" kern="0">
                          <a:solidFill>
                            <a:srgbClr val="000000"/>
                          </a:solidFill>
                          <a:latin typeface="Times New Roman"/>
                          <a:ea typeface="宋体"/>
                          <a:cs typeface="Times New Roman"/>
                        </a:rPr>
                        <a:t>~2</a:t>
                      </a:r>
                      <a:r>
                        <a:rPr lang="zh-CN" sz="1400" kern="0">
                          <a:solidFill>
                            <a:srgbClr val="000000"/>
                          </a:solidFill>
                          <a:latin typeface="Times New Roman"/>
                          <a:ea typeface="宋体"/>
                          <a:cs typeface="Times New Roman"/>
                        </a:rPr>
                        <a:t>次）</a:t>
                      </a:r>
                      <a:r>
                        <a:rPr lang="en-US" sz="1400" kern="0">
                          <a:solidFill>
                            <a:srgbClr val="000000"/>
                          </a:solidFill>
                          <a:latin typeface="Times New Roman"/>
                          <a:ea typeface="宋体"/>
                          <a:cs typeface="Times New Roman"/>
                        </a:rPr>
                        <a:t>/1d</a:t>
                      </a:r>
                      <a:endParaRPr lang="zh-CN" sz="1400" kern="100">
                        <a:latin typeface="Times New Roman"/>
                        <a:ea typeface="宋体"/>
                        <a:cs typeface="Times New Roman"/>
                      </a:endParaRPr>
                    </a:p>
                  </a:txBody>
                  <a:tcPr marL="31667" marR="3166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1598">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en-US" sz="1400" kern="100" dirty="0">
                          <a:solidFill>
                            <a:srgbClr val="000000"/>
                          </a:solidFill>
                          <a:latin typeface="Times New Roman"/>
                          <a:ea typeface="宋体"/>
                          <a:cs typeface="Times New Roman"/>
                        </a:rPr>
                        <a:t>3D&lt;L</a:t>
                      </a:r>
                      <a:r>
                        <a:rPr lang="en-US" sz="1400" kern="100" dirty="0">
                          <a:solidFill>
                            <a:srgbClr val="000000"/>
                          </a:solidFill>
                          <a:latin typeface="宋体"/>
                          <a:ea typeface="宋体"/>
                          <a:cs typeface="Times New Roman"/>
                        </a:rPr>
                        <a:t>≤</a:t>
                      </a:r>
                      <a:r>
                        <a:rPr lang="en-US" sz="1400" kern="100" dirty="0">
                          <a:solidFill>
                            <a:srgbClr val="000000"/>
                          </a:solidFill>
                          <a:latin typeface="Times New Roman"/>
                          <a:ea typeface="宋体"/>
                          <a:cs typeface="Times New Roman"/>
                        </a:rPr>
                        <a:t>8 D</a:t>
                      </a:r>
                      <a:endParaRPr lang="zh-CN" sz="1400" kern="100" dirty="0">
                        <a:latin typeface="Times New Roman"/>
                        <a:ea typeface="宋体"/>
                        <a:cs typeface="Times New Roman"/>
                      </a:endParaRPr>
                    </a:p>
                  </a:txBody>
                  <a:tcPr marL="31667" marR="316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0">
                          <a:solidFill>
                            <a:srgbClr val="000000"/>
                          </a:solidFill>
                          <a:latin typeface="Times New Roman"/>
                          <a:ea typeface="宋体"/>
                          <a:cs typeface="Times New Roman"/>
                        </a:rPr>
                        <a:t>1</a:t>
                      </a:r>
                      <a:r>
                        <a:rPr lang="zh-CN" sz="1400" kern="0">
                          <a:solidFill>
                            <a:srgbClr val="000000"/>
                          </a:solidFill>
                          <a:latin typeface="Times New Roman"/>
                          <a:ea typeface="宋体"/>
                          <a:cs typeface="Times New Roman"/>
                        </a:rPr>
                        <a:t>次</a:t>
                      </a:r>
                      <a:r>
                        <a:rPr lang="en-US" sz="1400" kern="0">
                          <a:solidFill>
                            <a:srgbClr val="000000"/>
                          </a:solidFill>
                          <a:latin typeface="Times New Roman"/>
                          <a:ea typeface="宋体"/>
                          <a:cs typeface="Times New Roman"/>
                        </a:rPr>
                        <a:t>/</a:t>
                      </a:r>
                      <a:r>
                        <a:rPr lang="zh-CN" sz="1400" kern="0">
                          <a:solidFill>
                            <a:srgbClr val="000000"/>
                          </a:solidFill>
                          <a:latin typeface="Times New Roman"/>
                          <a:ea typeface="宋体"/>
                          <a:cs typeface="Times New Roman"/>
                        </a:rPr>
                        <a:t>（</a:t>
                      </a:r>
                      <a:r>
                        <a:rPr lang="en-US" sz="1400" kern="0">
                          <a:solidFill>
                            <a:srgbClr val="000000"/>
                          </a:solidFill>
                          <a:latin typeface="Times New Roman"/>
                          <a:ea typeface="宋体"/>
                          <a:cs typeface="Times New Roman"/>
                        </a:rPr>
                        <a:t>1d~2 d</a:t>
                      </a:r>
                      <a:r>
                        <a:rPr lang="zh-CN" sz="1400" kern="0">
                          <a:solidFill>
                            <a:srgbClr val="000000"/>
                          </a:solidFill>
                          <a:latin typeface="Times New Roman"/>
                          <a:ea typeface="宋体"/>
                          <a:cs typeface="Times New Roman"/>
                        </a:rPr>
                        <a:t>）</a:t>
                      </a:r>
                      <a:endParaRPr lang="zh-CN" sz="1400" kern="100">
                        <a:latin typeface="Times New Roman"/>
                        <a:ea typeface="宋体"/>
                        <a:cs typeface="Times New Roman"/>
                      </a:endParaRPr>
                    </a:p>
                  </a:txBody>
                  <a:tcPr marL="31667" marR="3166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635">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en-US" sz="1400" kern="100" dirty="0">
                          <a:solidFill>
                            <a:srgbClr val="000000"/>
                          </a:solidFill>
                          <a:latin typeface="Times New Roman"/>
                          <a:ea typeface="宋体"/>
                          <a:cs typeface="Times New Roman"/>
                        </a:rPr>
                        <a:t>L&gt;8D</a:t>
                      </a:r>
                      <a:endParaRPr lang="zh-CN" sz="1400" kern="100" dirty="0">
                        <a:latin typeface="Times New Roman"/>
                        <a:ea typeface="宋体"/>
                        <a:cs typeface="Times New Roman"/>
                      </a:endParaRPr>
                    </a:p>
                  </a:txBody>
                  <a:tcPr marL="31667" marR="316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400" kern="0" dirty="0">
                          <a:solidFill>
                            <a:srgbClr val="000000"/>
                          </a:solidFill>
                          <a:latin typeface="Times New Roman"/>
                          <a:ea typeface="宋体"/>
                          <a:cs typeface="Times New Roman"/>
                        </a:rPr>
                        <a:t>1</a:t>
                      </a:r>
                      <a:r>
                        <a:rPr lang="zh-CN" sz="1400" kern="0" dirty="0">
                          <a:solidFill>
                            <a:srgbClr val="000000"/>
                          </a:solidFill>
                          <a:latin typeface="Times New Roman"/>
                          <a:ea typeface="宋体"/>
                          <a:cs typeface="Times New Roman"/>
                        </a:rPr>
                        <a:t>次</a:t>
                      </a:r>
                      <a:r>
                        <a:rPr lang="en-US" sz="1400" kern="0" dirty="0">
                          <a:solidFill>
                            <a:srgbClr val="000000"/>
                          </a:solidFill>
                          <a:latin typeface="Times New Roman"/>
                          <a:ea typeface="宋体"/>
                          <a:cs typeface="Times New Roman"/>
                        </a:rPr>
                        <a:t>/</a:t>
                      </a:r>
                      <a:r>
                        <a:rPr lang="zh-CN" sz="1400" kern="0" dirty="0">
                          <a:solidFill>
                            <a:srgbClr val="000000"/>
                          </a:solidFill>
                          <a:latin typeface="Times New Roman"/>
                          <a:ea typeface="宋体"/>
                          <a:cs typeface="Times New Roman"/>
                        </a:rPr>
                        <a:t>（</a:t>
                      </a:r>
                      <a:r>
                        <a:rPr lang="en-US" sz="1400" kern="0" dirty="0">
                          <a:solidFill>
                            <a:srgbClr val="000000"/>
                          </a:solidFill>
                          <a:latin typeface="Times New Roman"/>
                          <a:ea typeface="宋体"/>
                          <a:cs typeface="Times New Roman"/>
                        </a:rPr>
                        <a:t>3d~7d</a:t>
                      </a:r>
                      <a:r>
                        <a:rPr lang="zh-CN" sz="1400" kern="0" dirty="0">
                          <a:solidFill>
                            <a:srgbClr val="000000"/>
                          </a:solidFill>
                          <a:latin typeface="Times New Roman"/>
                          <a:ea typeface="宋体"/>
                          <a:cs typeface="Times New Roman"/>
                        </a:rPr>
                        <a:t>）</a:t>
                      </a:r>
                      <a:endParaRPr lang="zh-CN" sz="1400" kern="100" dirty="0">
                        <a:latin typeface="Times New Roman"/>
                        <a:ea typeface="宋体"/>
                        <a:cs typeface="Times New Roman"/>
                      </a:endParaRPr>
                    </a:p>
                  </a:txBody>
                  <a:tcPr marL="31667" marR="3166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23589" name="矩形 4"/>
          <p:cNvSpPr>
            <a:spLocks noChangeArrowheads="1"/>
          </p:cNvSpPr>
          <p:nvPr/>
        </p:nvSpPr>
        <p:spPr bwMode="auto">
          <a:xfrm>
            <a:off x="453182" y="3027164"/>
            <a:ext cx="4319736" cy="372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4291" tIns="32146" rIns="64291" bIns="32146">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r>
              <a:rPr lang="zh-CN" altLang="en-US" sz="2000" b="1"/>
              <a:t>如：盾构法隧道监测频率（</a:t>
            </a:r>
            <a:r>
              <a:rPr lang="zh-CN" altLang="en-US" sz="2000" b="1">
                <a:solidFill>
                  <a:srgbClr val="FF0000"/>
                </a:solidFill>
              </a:rPr>
              <a:t>本规程</a:t>
            </a:r>
            <a:r>
              <a:rPr lang="zh-CN" altLang="en-US" sz="2000" b="1"/>
              <a:t>）</a:t>
            </a:r>
            <a:endParaRPr lang="zh-CN" altLang="en-US" sz="2000"/>
          </a:p>
        </p:txBody>
      </p:sp>
      <p:graphicFrame>
        <p:nvGraphicFramePr>
          <p:cNvPr id="5" name="表格 4"/>
          <p:cNvGraphicFramePr>
            <a:graphicFrameLocks noGrp="1"/>
          </p:cNvGraphicFramePr>
          <p:nvPr/>
        </p:nvGraphicFramePr>
        <p:xfrm>
          <a:off x="704329" y="3479230"/>
          <a:ext cx="7333507" cy="2346276"/>
        </p:xfrm>
        <a:graphic>
          <a:graphicData uri="http://schemas.openxmlformats.org/drawingml/2006/table">
            <a:tbl>
              <a:tblPr/>
              <a:tblGrid>
                <a:gridCol w="1790068"/>
                <a:gridCol w="1926914"/>
                <a:gridCol w="2260328"/>
                <a:gridCol w="1356197"/>
              </a:tblGrid>
              <a:tr h="428700">
                <a:tc>
                  <a:txBody>
                    <a:bodyPr/>
                    <a:lstStyle/>
                    <a:p>
                      <a:pPr algn="ctr">
                        <a:spcAft>
                          <a:spcPts val="0"/>
                        </a:spcAft>
                      </a:pPr>
                      <a:r>
                        <a:rPr lang="zh-CN" sz="1400" kern="0" dirty="0">
                          <a:solidFill>
                            <a:srgbClr val="000000"/>
                          </a:solidFill>
                          <a:latin typeface="Times New Roman"/>
                          <a:ea typeface="宋体"/>
                          <a:cs typeface="Times New Roman"/>
                        </a:rPr>
                        <a:t>监测</a:t>
                      </a:r>
                      <a:endParaRPr lang="zh-CN" sz="1400" kern="100" dirty="0">
                        <a:latin typeface="Times New Roman"/>
                        <a:ea typeface="宋体"/>
                        <a:cs typeface="Times New Roman"/>
                      </a:endParaRPr>
                    </a:p>
                    <a:p>
                      <a:pPr algn="ctr">
                        <a:spcAft>
                          <a:spcPts val="0"/>
                        </a:spcAft>
                      </a:pPr>
                      <a:r>
                        <a:rPr lang="zh-CN" sz="1400" kern="0" dirty="0">
                          <a:solidFill>
                            <a:srgbClr val="000000"/>
                          </a:solidFill>
                          <a:latin typeface="Times New Roman"/>
                          <a:ea typeface="宋体"/>
                          <a:cs typeface="Times New Roman"/>
                        </a:rPr>
                        <a:t>部位</a:t>
                      </a:r>
                      <a:endParaRPr lang="zh-CN" sz="1400" kern="100" dirty="0">
                        <a:latin typeface="Times New Roman"/>
                        <a:ea typeface="宋体"/>
                        <a:cs typeface="Times New Roman"/>
                      </a:endParaRPr>
                    </a:p>
                  </a:txBody>
                  <a:tcPr marL="40505" marR="4050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0">
                          <a:solidFill>
                            <a:srgbClr val="000000"/>
                          </a:solidFill>
                          <a:latin typeface="Times New Roman"/>
                          <a:ea typeface="宋体"/>
                          <a:cs typeface="Times New Roman"/>
                        </a:rPr>
                        <a:t>监测对象</a:t>
                      </a:r>
                      <a:endParaRPr lang="zh-CN" sz="1400" kern="100">
                        <a:latin typeface="Times New Roman"/>
                        <a:ea typeface="宋体"/>
                        <a:cs typeface="Times New Roman"/>
                      </a:endParaRPr>
                    </a:p>
                  </a:txBody>
                  <a:tcPr marL="40505" marR="405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solidFill>
                            <a:srgbClr val="000000"/>
                          </a:solidFill>
                          <a:latin typeface="Times New Roman"/>
                          <a:ea typeface="宋体"/>
                          <a:cs typeface="Times New Roman"/>
                        </a:rPr>
                        <a:t>掘进面至监测点或监测断面的距离</a:t>
                      </a:r>
                      <a:endParaRPr lang="zh-CN" sz="1400" kern="100">
                        <a:latin typeface="Times New Roman"/>
                        <a:ea typeface="宋体"/>
                        <a:cs typeface="Times New Roman"/>
                      </a:endParaRPr>
                    </a:p>
                  </a:txBody>
                  <a:tcPr marL="40505" marR="405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0">
                          <a:solidFill>
                            <a:srgbClr val="000000"/>
                          </a:solidFill>
                          <a:latin typeface="Times New Roman"/>
                          <a:ea typeface="宋体"/>
                          <a:cs typeface="Times New Roman"/>
                        </a:rPr>
                        <a:t>监测频率</a:t>
                      </a:r>
                      <a:endParaRPr lang="zh-CN" sz="1400" kern="100">
                        <a:latin typeface="Times New Roman"/>
                        <a:ea typeface="宋体"/>
                        <a:cs typeface="Times New Roman"/>
                      </a:endParaRPr>
                    </a:p>
                  </a:txBody>
                  <a:tcPr marL="40505" marR="4050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2254">
                <a:tc rowSpan="3">
                  <a:txBody>
                    <a:bodyPr/>
                    <a:lstStyle/>
                    <a:p>
                      <a:pPr algn="ctr">
                        <a:spcAft>
                          <a:spcPts val="0"/>
                        </a:spcAft>
                      </a:pPr>
                      <a:r>
                        <a:rPr lang="zh-CN" sz="1400" kern="0" dirty="0">
                          <a:solidFill>
                            <a:srgbClr val="000000"/>
                          </a:solidFill>
                          <a:latin typeface="Times New Roman"/>
                          <a:ea typeface="宋体"/>
                          <a:cs typeface="Times New Roman"/>
                        </a:rPr>
                        <a:t>掘进面前方</a:t>
                      </a:r>
                      <a:endParaRPr lang="zh-CN" sz="1400" kern="100" dirty="0">
                        <a:latin typeface="Times New Roman"/>
                        <a:ea typeface="宋体"/>
                        <a:cs typeface="Times New Roman"/>
                      </a:endParaRPr>
                    </a:p>
                  </a:txBody>
                  <a:tcPr marL="40505" marR="4050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spcAft>
                          <a:spcPts val="0"/>
                        </a:spcAft>
                      </a:pPr>
                      <a:r>
                        <a:rPr lang="zh-CN" sz="1400" kern="0" dirty="0">
                          <a:solidFill>
                            <a:srgbClr val="000000"/>
                          </a:solidFill>
                          <a:latin typeface="Times New Roman"/>
                          <a:ea typeface="宋体"/>
                          <a:cs typeface="Times New Roman"/>
                        </a:rPr>
                        <a:t>周围岩土体和周边环境</a:t>
                      </a:r>
                      <a:endParaRPr lang="zh-CN" sz="1400" kern="100" dirty="0">
                        <a:latin typeface="Times New Roman"/>
                        <a:ea typeface="宋体"/>
                        <a:cs typeface="Times New Roman"/>
                      </a:endParaRPr>
                    </a:p>
                  </a:txBody>
                  <a:tcPr marL="40505" marR="405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a:solidFill>
                            <a:srgbClr val="000000"/>
                          </a:solidFill>
                          <a:latin typeface="Times New Roman"/>
                          <a:ea typeface="宋体"/>
                          <a:cs typeface="Times New Roman"/>
                        </a:rPr>
                        <a:t>8</a:t>
                      </a:r>
                      <a:r>
                        <a:rPr lang="en-US" sz="1400" i="1" kern="100" dirty="0">
                          <a:solidFill>
                            <a:srgbClr val="000000"/>
                          </a:solidFill>
                          <a:latin typeface="Times New Roman"/>
                          <a:ea typeface="宋体"/>
                          <a:cs typeface="Times New Roman"/>
                        </a:rPr>
                        <a:t>D</a:t>
                      </a:r>
                      <a:r>
                        <a:rPr lang="en-US" sz="1400" kern="100" dirty="0">
                          <a:solidFill>
                            <a:srgbClr val="000000"/>
                          </a:solidFill>
                          <a:latin typeface="Times New Roman"/>
                          <a:ea typeface="宋体"/>
                          <a:cs typeface="Times New Roman"/>
                        </a:rPr>
                        <a:t>&lt;</a:t>
                      </a:r>
                      <a:r>
                        <a:rPr lang="en-US" sz="1400" i="1" kern="100" dirty="0">
                          <a:solidFill>
                            <a:srgbClr val="000000"/>
                          </a:solidFill>
                          <a:latin typeface="Times New Roman"/>
                          <a:ea typeface="宋体"/>
                          <a:cs typeface="Times New Roman"/>
                        </a:rPr>
                        <a:t>L</a:t>
                      </a:r>
                      <a:r>
                        <a:rPr lang="zh-CN" sz="1400" kern="100" dirty="0">
                          <a:solidFill>
                            <a:srgbClr val="000000"/>
                          </a:solidFill>
                          <a:latin typeface="Times New Roman"/>
                          <a:ea typeface="宋体"/>
                          <a:cs typeface="Times New Roman"/>
                        </a:rPr>
                        <a:t>≤</a:t>
                      </a:r>
                      <a:r>
                        <a:rPr lang="en-US" sz="1400" kern="100" dirty="0">
                          <a:solidFill>
                            <a:srgbClr val="000000"/>
                          </a:solidFill>
                          <a:latin typeface="Times New Roman"/>
                          <a:ea typeface="宋体"/>
                          <a:cs typeface="Times New Roman"/>
                        </a:rPr>
                        <a:t>10</a:t>
                      </a:r>
                      <a:r>
                        <a:rPr lang="en-US" sz="1400" i="1" kern="100" dirty="0">
                          <a:solidFill>
                            <a:srgbClr val="000000"/>
                          </a:solidFill>
                          <a:latin typeface="Times New Roman"/>
                          <a:ea typeface="宋体"/>
                          <a:cs typeface="Times New Roman"/>
                        </a:rPr>
                        <a:t> D</a:t>
                      </a:r>
                      <a:endParaRPr lang="zh-CN" sz="1400" kern="100" dirty="0">
                        <a:latin typeface="Times New Roman"/>
                        <a:ea typeface="宋体"/>
                        <a:cs typeface="Times New Roman"/>
                      </a:endParaRPr>
                    </a:p>
                  </a:txBody>
                  <a:tcPr marL="40505" marR="405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a:solidFill>
                            <a:srgbClr val="000000"/>
                          </a:solidFill>
                          <a:latin typeface="Times New Roman"/>
                          <a:ea typeface="宋体"/>
                          <a:cs typeface="Times New Roman"/>
                        </a:rPr>
                        <a:t>1</a:t>
                      </a:r>
                      <a:r>
                        <a:rPr lang="zh-CN" sz="1400" kern="0" dirty="0">
                          <a:solidFill>
                            <a:srgbClr val="000000"/>
                          </a:solidFill>
                          <a:latin typeface="Times New Roman"/>
                          <a:ea typeface="宋体"/>
                          <a:cs typeface="Times New Roman"/>
                        </a:rPr>
                        <a:t>次</a:t>
                      </a:r>
                      <a:r>
                        <a:rPr lang="en-US" sz="1400" kern="0" dirty="0">
                          <a:solidFill>
                            <a:srgbClr val="000000"/>
                          </a:solidFill>
                          <a:latin typeface="Times New Roman"/>
                          <a:ea typeface="宋体"/>
                          <a:cs typeface="Times New Roman"/>
                        </a:rPr>
                        <a:t>/</a:t>
                      </a:r>
                      <a:r>
                        <a:rPr lang="zh-CN" sz="1400" kern="0" dirty="0">
                          <a:solidFill>
                            <a:srgbClr val="000000"/>
                          </a:solidFill>
                          <a:latin typeface="Times New Roman"/>
                          <a:ea typeface="宋体"/>
                          <a:cs typeface="Times New Roman"/>
                        </a:rPr>
                        <a:t>（</a:t>
                      </a:r>
                      <a:r>
                        <a:rPr lang="en-US" sz="1400" kern="100" dirty="0">
                          <a:solidFill>
                            <a:srgbClr val="000000"/>
                          </a:solidFill>
                          <a:latin typeface="Times New Roman"/>
                          <a:ea typeface="宋体"/>
                          <a:cs typeface="Times New Roman"/>
                        </a:rPr>
                        <a:t>3~5</a:t>
                      </a:r>
                      <a:r>
                        <a:rPr lang="zh-CN" sz="1400" kern="100" dirty="0">
                          <a:solidFill>
                            <a:srgbClr val="000000"/>
                          </a:solidFill>
                          <a:latin typeface="Times New Roman"/>
                          <a:ea typeface="宋体"/>
                          <a:cs typeface="Times New Roman"/>
                        </a:rPr>
                        <a:t>天</a:t>
                      </a:r>
                      <a:r>
                        <a:rPr lang="zh-CN" sz="1400" kern="0" dirty="0">
                          <a:solidFill>
                            <a:srgbClr val="000000"/>
                          </a:solidFill>
                          <a:latin typeface="Times New Roman"/>
                          <a:ea typeface="宋体"/>
                          <a:cs typeface="Times New Roman"/>
                        </a:rPr>
                        <a:t>）</a:t>
                      </a:r>
                      <a:endParaRPr lang="zh-CN" sz="1400" kern="100" dirty="0">
                        <a:latin typeface="Times New Roman"/>
                        <a:ea typeface="宋体"/>
                        <a:cs typeface="Times New Roman"/>
                      </a:endParaRPr>
                    </a:p>
                  </a:txBody>
                  <a:tcPr marL="40505" marR="4050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142">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en-US" sz="1400" kern="100">
                          <a:solidFill>
                            <a:srgbClr val="000000"/>
                          </a:solidFill>
                          <a:latin typeface="Times New Roman"/>
                          <a:ea typeface="宋体"/>
                          <a:cs typeface="Times New Roman"/>
                        </a:rPr>
                        <a:t>5</a:t>
                      </a:r>
                      <a:r>
                        <a:rPr lang="en-US" sz="1400" i="1" kern="100">
                          <a:solidFill>
                            <a:srgbClr val="000000"/>
                          </a:solidFill>
                          <a:latin typeface="Times New Roman"/>
                          <a:ea typeface="宋体"/>
                          <a:cs typeface="Times New Roman"/>
                        </a:rPr>
                        <a:t>D</a:t>
                      </a:r>
                      <a:r>
                        <a:rPr lang="en-US" sz="1400" kern="100">
                          <a:solidFill>
                            <a:srgbClr val="000000"/>
                          </a:solidFill>
                          <a:latin typeface="Times New Roman"/>
                          <a:ea typeface="宋体"/>
                          <a:cs typeface="Times New Roman"/>
                        </a:rPr>
                        <a:t>&lt;</a:t>
                      </a:r>
                      <a:r>
                        <a:rPr lang="en-US" sz="1400" i="1" kern="100">
                          <a:solidFill>
                            <a:srgbClr val="000000"/>
                          </a:solidFill>
                          <a:latin typeface="Times New Roman"/>
                          <a:ea typeface="宋体"/>
                          <a:cs typeface="Times New Roman"/>
                        </a:rPr>
                        <a:t>L</a:t>
                      </a:r>
                      <a:r>
                        <a:rPr lang="zh-CN" sz="1400" kern="100">
                          <a:solidFill>
                            <a:srgbClr val="000000"/>
                          </a:solidFill>
                          <a:latin typeface="Times New Roman"/>
                          <a:ea typeface="宋体"/>
                          <a:cs typeface="Times New Roman"/>
                        </a:rPr>
                        <a:t>≤</a:t>
                      </a:r>
                      <a:r>
                        <a:rPr lang="en-US" sz="1400" kern="100">
                          <a:solidFill>
                            <a:srgbClr val="000000"/>
                          </a:solidFill>
                          <a:latin typeface="Times New Roman"/>
                          <a:ea typeface="宋体"/>
                          <a:cs typeface="Times New Roman"/>
                        </a:rPr>
                        <a:t>8 </a:t>
                      </a:r>
                      <a:r>
                        <a:rPr lang="en-US" sz="1400" i="1" kern="100">
                          <a:solidFill>
                            <a:srgbClr val="000000"/>
                          </a:solidFill>
                          <a:latin typeface="Times New Roman"/>
                          <a:ea typeface="宋体"/>
                          <a:cs typeface="Times New Roman"/>
                        </a:rPr>
                        <a:t>D</a:t>
                      </a:r>
                      <a:endParaRPr lang="zh-CN" sz="1400" kern="100">
                        <a:latin typeface="Times New Roman"/>
                        <a:ea typeface="宋体"/>
                        <a:cs typeface="Times New Roman"/>
                      </a:endParaRPr>
                    </a:p>
                  </a:txBody>
                  <a:tcPr marL="40505" marR="405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a:solidFill>
                            <a:srgbClr val="000000"/>
                          </a:solidFill>
                          <a:latin typeface="Times New Roman"/>
                          <a:ea typeface="宋体"/>
                          <a:cs typeface="Times New Roman"/>
                        </a:rPr>
                        <a:t>1</a:t>
                      </a:r>
                      <a:r>
                        <a:rPr lang="zh-CN" sz="1400" kern="0" dirty="0">
                          <a:solidFill>
                            <a:srgbClr val="000000"/>
                          </a:solidFill>
                          <a:latin typeface="Times New Roman"/>
                          <a:ea typeface="宋体"/>
                          <a:cs typeface="Times New Roman"/>
                        </a:rPr>
                        <a:t>次</a:t>
                      </a:r>
                      <a:r>
                        <a:rPr lang="en-US" sz="1400" kern="0" dirty="0">
                          <a:solidFill>
                            <a:srgbClr val="000000"/>
                          </a:solidFill>
                          <a:latin typeface="Times New Roman"/>
                          <a:ea typeface="宋体"/>
                          <a:cs typeface="Times New Roman"/>
                        </a:rPr>
                        <a:t>/</a:t>
                      </a:r>
                      <a:r>
                        <a:rPr lang="en-US" sz="1400" kern="100" dirty="0">
                          <a:solidFill>
                            <a:srgbClr val="000000"/>
                          </a:solidFill>
                          <a:latin typeface="Times New Roman"/>
                          <a:ea typeface="宋体"/>
                          <a:cs typeface="Times New Roman"/>
                        </a:rPr>
                        <a:t>2</a:t>
                      </a:r>
                      <a:r>
                        <a:rPr lang="zh-CN" sz="1400" kern="100" dirty="0">
                          <a:solidFill>
                            <a:srgbClr val="000000"/>
                          </a:solidFill>
                          <a:latin typeface="Times New Roman"/>
                          <a:ea typeface="宋体"/>
                          <a:cs typeface="Times New Roman"/>
                        </a:rPr>
                        <a:t>天</a:t>
                      </a:r>
                      <a:endParaRPr lang="zh-CN" sz="1400" kern="100" dirty="0">
                        <a:latin typeface="Times New Roman"/>
                        <a:ea typeface="宋体"/>
                        <a:cs typeface="Times New Roman"/>
                      </a:endParaRPr>
                    </a:p>
                  </a:txBody>
                  <a:tcPr marL="40505" marR="4050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350">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en-US" sz="1400" i="1" kern="100">
                          <a:solidFill>
                            <a:srgbClr val="000000"/>
                          </a:solidFill>
                          <a:latin typeface="Times New Roman"/>
                          <a:ea typeface="宋体"/>
                          <a:cs typeface="Times New Roman"/>
                        </a:rPr>
                        <a:t>L</a:t>
                      </a:r>
                      <a:r>
                        <a:rPr lang="zh-CN" sz="1400" kern="100">
                          <a:solidFill>
                            <a:srgbClr val="000000"/>
                          </a:solidFill>
                          <a:latin typeface="Times New Roman"/>
                          <a:ea typeface="宋体"/>
                          <a:cs typeface="Times New Roman"/>
                        </a:rPr>
                        <a:t>≤</a:t>
                      </a:r>
                      <a:r>
                        <a:rPr lang="en-US" sz="1400" kern="100">
                          <a:solidFill>
                            <a:srgbClr val="000000"/>
                          </a:solidFill>
                          <a:latin typeface="Times New Roman"/>
                          <a:ea typeface="宋体"/>
                          <a:cs typeface="Times New Roman"/>
                        </a:rPr>
                        <a:t>5</a:t>
                      </a:r>
                      <a:r>
                        <a:rPr lang="en-US" sz="1400" i="1" kern="100">
                          <a:solidFill>
                            <a:srgbClr val="000000"/>
                          </a:solidFill>
                          <a:latin typeface="Times New Roman"/>
                          <a:ea typeface="宋体"/>
                          <a:cs typeface="Times New Roman"/>
                        </a:rPr>
                        <a:t>D</a:t>
                      </a:r>
                      <a:endParaRPr lang="zh-CN" sz="1400" kern="100">
                        <a:latin typeface="Times New Roman"/>
                        <a:ea typeface="宋体"/>
                        <a:cs typeface="Times New Roman"/>
                      </a:endParaRPr>
                    </a:p>
                  </a:txBody>
                  <a:tcPr marL="40505" marR="405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0" dirty="0">
                          <a:solidFill>
                            <a:srgbClr val="000000"/>
                          </a:solidFill>
                          <a:latin typeface="Times New Roman"/>
                          <a:ea typeface="宋体"/>
                          <a:cs typeface="Times New Roman"/>
                        </a:rPr>
                        <a:t>1</a:t>
                      </a:r>
                      <a:r>
                        <a:rPr lang="zh-CN" sz="1400" kern="0" dirty="0">
                          <a:solidFill>
                            <a:srgbClr val="000000"/>
                          </a:solidFill>
                          <a:latin typeface="Times New Roman"/>
                          <a:ea typeface="宋体"/>
                          <a:cs typeface="Times New Roman"/>
                        </a:rPr>
                        <a:t>次</a:t>
                      </a:r>
                      <a:r>
                        <a:rPr lang="en-US" sz="1400" kern="0" dirty="0">
                          <a:solidFill>
                            <a:srgbClr val="000000"/>
                          </a:solidFill>
                          <a:latin typeface="Times New Roman"/>
                          <a:ea typeface="宋体"/>
                          <a:cs typeface="Times New Roman"/>
                        </a:rPr>
                        <a:t>/</a:t>
                      </a:r>
                      <a:r>
                        <a:rPr lang="zh-CN" sz="1400" kern="100" dirty="0">
                          <a:solidFill>
                            <a:srgbClr val="000000"/>
                          </a:solidFill>
                          <a:latin typeface="Times New Roman"/>
                          <a:ea typeface="宋体"/>
                          <a:cs typeface="Times New Roman"/>
                        </a:rPr>
                        <a:t>天</a:t>
                      </a:r>
                      <a:endParaRPr lang="zh-CN" sz="1400" kern="100" dirty="0">
                        <a:latin typeface="Times New Roman"/>
                        <a:ea typeface="宋体"/>
                        <a:cs typeface="Times New Roman"/>
                      </a:endParaRPr>
                    </a:p>
                  </a:txBody>
                  <a:tcPr marL="40505" marR="4050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226">
                <a:tc rowSpan="3">
                  <a:txBody>
                    <a:bodyPr/>
                    <a:lstStyle/>
                    <a:p>
                      <a:pPr algn="ctr">
                        <a:spcAft>
                          <a:spcPts val="0"/>
                        </a:spcAft>
                      </a:pPr>
                      <a:r>
                        <a:rPr lang="zh-CN" sz="1400" kern="0" dirty="0">
                          <a:solidFill>
                            <a:srgbClr val="000000"/>
                          </a:solidFill>
                          <a:latin typeface="Times New Roman"/>
                          <a:ea typeface="宋体"/>
                          <a:cs typeface="Times New Roman"/>
                        </a:rPr>
                        <a:t>掘进面后方</a:t>
                      </a:r>
                      <a:endParaRPr lang="zh-CN" sz="1400" kern="100" dirty="0">
                        <a:latin typeface="Times New Roman"/>
                        <a:ea typeface="宋体"/>
                        <a:cs typeface="Times New Roman"/>
                      </a:endParaRPr>
                    </a:p>
                  </a:txBody>
                  <a:tcPr marL="40505" marR="4050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3">
                  <a:txBody>
                    <a:bodyPr/>
                    <a:lstStyle/>
                    <a:p>
                      <a:pPr algn="ctr">
                        <a:spcAft>
                          <a:spcPts val="0"/>
                        </a:spcAft>
                      </a:pPr>
                      <a:r>
                        <a:rPr lang="zh-CN" sz="1400" kern="0">
                          <a:solidFill>
                            <a:srgbClr val="000000"/>
                          </a:solidFill>
                          <a:latin typeface="Times New Roman"/>
                          <a:ea typeface="宋体"/>
                          <a:cs typeface="Times New Roman"/>
                        </a:rPr>
                        <a:t>工程本体、周围岩土体和周边环境</a:t>
                      </a:r>
                      <a:endParaRPr lang="zh-CN" sz="1400" kern="100">
                        <a:latin typeface="Times New Roman"/>
                        <a:ea typeface="宋体"/>
                        <a:cs typeface="Times New Roman"/>
                      </a:endParaRPr>
                    </a:p>
                  </a:txBody>
                  <a:tcPr marL="40505" marR="405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400" i="1" kern="100">
                          <a:solidFill>
                            <a:srgbClr val="000000"/>
                          </a:solidFill>
                          <a:latin typeface="Times New Roman"/>
                          <a:ea typeface="宋体"/>
                          <a:cs typeface="Times New Roman"/>
                        </a:rPr>
                        <a:t>L</a:t>
                      </a:r>
                      <a:r>
                        <a:rPr lang="zh-CN" sz="1400" kern="100">
                          <a:solidFill>
                            <a:srgbClr val="000000"/>
                          </a:solidFill>
                          <a:latin typeface="Times New Roman"/>
                          <a:ea typeface="宋体"/>
                          <a:cs typeface="Times New Roman"/>
                        </a:rPr>
                        <a:t>≤</a:t>
                      </a:r>
                      <a:r>
                        <a:rPr lang="en-US" sz="1400" kern="100">
                          <a:solidFill>
                            <a:srgbClr val="000000"/>
                          </a:solidFill>
                          <a:latin typeface="Times New Roman"/>
                          <a:ea typeface="宋体"/>
                          <a:cs typeface="Times New Roman"/>
                        </a:rPr>
                        <a:t>5</a:t>
                      </a:r>
                      <a:r>
                        <a:rPr lang="en-US" sz="1400" i="1" kern="100">
                          <a:solidFill>
                            <a:srgbClr val="000000"/>
                          </a:solidFill>
                          <a:latin typeface="Times New Roman"/>
                          <a:ea typeface="宋体"/>
                          <a:cs typeface="Times New Roman"/>
                        </a:rPr>
                        <a:t>D</a:t>
                      </a:r>
                      <a:r>
                        <a:rPr lang="en-US" sz="1400" kern="100">
                          <a:solidFill>
                            <a:srgbClr val="000000"/>
                          </a:solidFill>
                          <a:latin typeface="Times New Roman"/>
                          <a:ea typeface="宋体"/>
                          <a:cs typeface="Times New Roman"/>
                        </a:rPr>
                        <a:t>+</a:t>
                      </a:r>
                      <a:r>
                        <a:rPr lang="en-US" sz="1400" i="1" kern="100">
                          <a:solidFill>
                            <a:srgbClr val="000000"/>
                          </a:solidFill>
                          <a:latin typeface="Times New Roman"/>
                          <a:ea typeface="宋体"/>
                          <a:cs typeface="Times New Roman"/>
                        </a:rPr>
                        <a:t> L</a:t>
                      </a:r>
                      <a:r>
                        <a:rPr lang="en-US" sz="1400" kern="100" baseline="-25000">
                          <a:solidFill>
                            <a:srgbClr val="000000"/>
                          </a:solidFill>
                          <a:latin typeface="Times New Roman"/>
                          <a:ea typeface="宋体"/>
                          <a:cs typeface="Times New Roman"/>
                        </a:rPr>
                        <a:t>0</a:t>
                      </a:r>
                      <a:endParaRPr lang="zh-CN" sz="1400" kern="100">
                        <a:latin typeface="Times New Roman"/>
                        <a:ea typeface="宋体"/>
                        <a:cs typeface="Times New Roman"/>
                      </a:endParaRPr>
                    </a:p>
                  </a:txBody>
                  <a:tcPr marL="40505" marR="405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0" dirty="0">
                          <a:solidFill>
                            <a:srgbClr val="000000"/>
                          </a:solidFill>
                          <a:latin typeface="Times New Roman"/>
                          <a:ea typeface="宋体"/>
                          <a:cs typeface="Times New Roman"/>
                        </a:rPr>
                        <a:t>（</a:t>
                      </a:r>
                      <a:r>
                        <a:rPr lang="en-US" sz="1400" kern="100" dirty="0">
                          <a:solidFill>
                            <a:srgbClr val="000000"/>
                          </a:solidFill>
                          <a:latin typeface="Times New Roman"/>
                          <a:ea typeface="宋体"/>
                          <a:cs typeface="Times New Roman"/>
                        </a:rPr>
                        <a:t>1~2</a:t>
                      </a:r>
                      <a:r>
                        <a:rPr lang="zh-CN" sz="1400" kern="0" dirty="0">
                          <a:solidFill>
                            <a:srgbClr val="000000"/>
                          </a:solidFill>
                          <a:latin typeface="Times New Roman"/>
                          <a:ea typeface="宋体"/>
                          <a:cs typeface="Times New Roman"/>
                        </a:rPr>
                        <a:t>次）</a:t>
                      </a:r>
                      <a:r>
                        <a:rPr lang="en-US" sz="1400" kern="0" dirty="0">
                          <a:solidFill>
                            <a:srgbClr val="000000"/>
                          </a:solidFill>
                          <a:latin typeface="Times New Roman"/>
                          <a:ea typeface="宋体"/>
                          <a:cs typeface="Times New Roman"/>
                        </a:rPr>
                        <a:t>/</a:t>
                      </a:r>
                      <a:r>
                        <a:rPr lang="zh-CN" sz="1400" kern="100" dirty="0">
                          <a:solidFill>
                            <a:srgbClr val="000000"/>
                          </a:solidFill>
                          <a:latin typeface="Times New Roman"/>
                          <a:ea typeface="宋体"/>
                          <a:cs typeface="Times New Roman"/>
                        </a:rPr>
                        <a:t>天</a:t>
                      </a:r>
                      <a:endParaRPr lang="zh-CN" sz="1400" kern="100" dirty="0">
                        <a:latin typeface="Times New Roman"/>
                        <a:ea typeface="宋体"/>
                        <a:cs typeface="Times New Roman"/>
                      </a:endParaRPr>
                    </a:p>
                  </a:txBody>
                  <a:tcPr marL="40505" marR="4050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350">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en-US" sz="1400" kern="100">
                          <a:solidFill>
                            <a:srgbClr val="000000"/>
                          </a:solidFill>
                          <a:latin typeface="Times New Roman"/>
                          <a:ea typeface="宋体"/>
                          <a:cs typeface="Times New Roman"/>
                        </a:rPr>
                        <a:t>5</a:t>
                      </a:r>
                      <a:r>
                        <a:rPr lang="en-US" sz="1400" i="1" kern="100">
                          <a:solidFill>
                            <a:srgbClr val="000000"/>
                          </a:solidFill>
                          <a:latin typeface="Times New Roman"/>
                          <a:ea typeface="宋体"/>
                          <a:cs typeface="Times New Roman"/>
                        </a:rPr>
                        <a:t>D</a:t>
                      </a:r>
                      <a:r>
                        <a:rPr lang="en-US" sz="1400" kern="100">
                          <a:solidFill>
                            <a:srgbClr val="000000"/>
                          </a:solidFill>
                          <a:latin typeface="Times New Roman"/>
                          <a:ea typeface="宋体"/>
                          <a:cs typeface="Times New Roman"/>
                        </a:rPr>
                        <a:t>+</a:t>
                      </a:r>
                      <a:r>
                        <a:rPr lang="en-US" sz="1400" i="1" kern="100">
                          <a:solidFill>
                            <a:srgbClr val="000000"/>
                          </a:solidFill>
                          <a:latin typeface="Times New Roman"/>
                          <a:ea typeface="宋体"/>
                          <a:cs typeface="Times New Roman"/>
                        </a:rPr>
                        <a:t> L</a:t>
                      </a:r>
                      <a:r>
                        <a:rPr lang="en-US" sz="1400" kern="100" baseline="-25000">
                          <a:solidFill>
                            <a:srgbClr val="000000"/>
                          </a:solidFill>
                          <a:latin typeface="Times New Roman"/>
                          <a:ea typeface="宋体"/>
                          <a:cs typeface="Times New Roman"/>
                        </a:rPr>
                        <a:t>0</a:t>
                      </a:r>
                      <a:r>
                        <a:rPr lang="en-US" sz="1400" kern="100">
                          <a:solidFill>
                            <a:srgbClr val="000000"/>
                          </a:solidFill>
                          <a:latin typeface="Times New Roman"/>
                          <a:ea typeface="宋体"/>
                          <a:cs typeface="Times New Roman"/>
                        </a:rPr>
                        <a:t>&lt;</a:t>
                      </a:r>
                      <a:r>
                        <a:rPr lang="en-US" sz="1400" i="1" kern="100">
                          <a:solidFill>
                            <a:srgbClr val="000000"/>
                          </a:solidFill>
                          <a:latin typeface="Times New Roman"/>
                          <a:ea typeface="宋体"/>
                          <a:cs typeface="Times New Roman"/>
                        </a:rPr>
                        <a:t>L</a:t>
                      </a:r>
                      <a:r>
                        <a:rPr lang="zh-CN" sz="1400" kern="100">
                          <a:solidFill>
                            <a:srgbClr val="000000"/>
                          </a:solidFill>
                          <a:latin typeface="Times New Roman"/>
                          <a:ea typeface="宋体"/>
                          <a:cs typeface="Times New Roman"/>
                        </a:rPr>
                        <a:t>≤</a:t>
                      </a:r>
                      <a:r>
                        <a:rPr lang="en-US" sz="1400" kern="100">
                          <a:solidFill>
                            <a:srgbClr val="000000"/>
                          </a:solidFill>
                          <a:latin typeface="Times New Roman"/>
                          <a:ea typeface="宋体"/>
                          <a:cs typeface="Times New Roman"/>
                        </a:rPr>
                        <a:t>10</a:t>
                      </a:r>
                      <a:r>
                        <a:rPr lang="en-US" sz="1400" i="1" kern="100">
                          <a:solidFill>
                            <a:srgbClr val="000000"/>
                          </a:solidFill>
                          <a:latin typeface="Times New Roman"/>
                          <a:ea typeface="宋体"/>
                          <a:cs typeface="Times New Roman"/>
                        </a:rPr>
                        <a:t> D</a:t>
                      </a:r>
                      <a:r>
                        <a:rPr lang="en-US" sz="1400" kern="100">
                          <a:solidFill>
                            <a:srgbClr val="000000"/>
                          </a:solidFill>
                          <a:latin typeface="Times New Roman"/>
                          <a:ea typeface="宋体"/>
                          <a:cs typeface="Times New Roman"/>
                        </a:rPr>
                        <a:t>+</a:t>
                      </a:r>
                      <a:r>
                        <a:rPr lang="en-US" sz="1400" i="1" kern="100">
                          <a:solidFill>
                            <a:srgbClr val="000000"/>
                          </a:solidFill>
                          <a:latin typeface="Times New Roman"/>
                          <a:ea typeface="宋体"/>
                          <a:cs typeface="Times New Roman"/>
                        </a:rPr>
                        <a:t> L</a:t>
                      </a:r>
                      <a:r>
                        <a:rPr lang="en-US" sz="1400" kern="100" baseline="-25000">
                          <a:solidFill>
                            <a:srgbClr val="000000"/>
                          </a:solidFill>
                          <a:latin typeface="Times New Roman"/>
                          <a:ea typeface="宋体"/>
                          <a:cs typeface="Times New Roman"/>
                        </a:rPr>
                        <a:t>0</a:t>
                      </a:r>
                      <a:endParaRPr lang="zh-CN" sz="1400" kern="100">
                        <a:latin typeface="Times New Roman"/>
                        <a:ea typeface="宋体"/>
                        <a:cs typeface="Times New Roman"/>
                      </a:endParaRPr>
                    </a:p>
                  </a:txBody>
                  <a:tcPr marL="40505" marR="405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a:solidFill>
                            <a:srgbClr val="000000"/>
                          </a:solidFill>
                          <a:latin typeface="Times New Roman"/>
                          <a:ea typeface="宋体"/>
                          <a:cs typeface="Times New Roman"/>
                        </a:rPr>
                        <a:t>1</a:t>
                      </a:r>
                      <a:r>
                        <a:rPr lang="zh-CN" sz="1400" kern="0" dirty="0">
                          <a:solidFill>
                            <a:srgbClr val="000000"/>
                          </a:solidFill>
                          <a:latin typeface="Times New Roman"/>
                          <a:ea typeface="宋体"/>
                          <a:cs typeface="Times New Roman"/>
                        </a:rPr>
                        <a:t>次</a:t>
                      </a:r>
                      <a:r>
                        <a:rPr lang="en-US" sz="1400" kern="0" dirty="0">
                          <a:solidFill>
                            <a:srgbClr val="000000"/>
                          </a:solidFill>
                          <a:latin typeface="Times New Roman"/>
                          <a:ea typeface="宋体"/>
                          <a:cs typeface="Times New Roman"/>
                        </a:rPr>
                        <a:t>/</a:t>
                      </a:r>
                      <a:r>
                        <a:rPr lang="zh-CN" sz="1400" kern="100" dirty="0">
                          <a:solidFill>
                            <a:srgbClr val="000000"/>
                          </a:solidFill>
                          <a:latin typeface="Times New Roman"/>
                          <a:ea typeface="宋体"/>
                          <a:cs typeface="Times New Roman"/>
                        </a:rPr>
                        <a:t>天</a:t>
                      </a:r>
                      <a:endParaRPr lang="zh-CN" sz="1400" kern="100" dirty="0">
                        <a:latin typeface="Times New Roman"/>
                        <a:ea typeface="宋体"/>
                        <a:cs typeface="Times New Roman"/>
                      </a:endParaRPr>
                    </a:p>
                  </a:txBody>
                  <a:tcPr marL="40505" marR="4050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2254">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en-US" sz="1400" i="1" kern="100">
                          <a:solidFill>
                            <a:srgbClr val="000000"/>
                          </a:solidFill>
                          <a:latin typeface="Times New Roman"/>
                          <a:ea typeface="宋体"/>
                          <a:cs typeface="Times New Roman"/>
                        </a:rPr>
                        <a:t>L</a:t>
                      </a:r>
                      <a:r>
                        <a:rPr lang="en-US" sz="1400" kern="100">
                          <a:solidFill>
                            <a:srgbClr val="000000"/>
                          </a:solidFill>
                          <a:latin typeface="Times New Roman"/>
                          <a:ea typeface="宋体"/>
                          <a:cs typeface="Times New Roman"/>
                        </a:rPr>
                        <a:t>&gt;10</a:t>
                      </a:r>
                      <a:r>
                        <a:rPr lang="en-US" sz="1400" i="1" kern="100">
                          <a:solidFill>
                            <a:srgbClr val="000000"/>
                          </a:solidFill>
                          <a:latin typeface="Times New Roman"/>
                          <a:ea typeface="宋体"/>
                          <a:cs typeface="Times New Roman"/>
                        </a:rPr>
                        <a:t>D</a:t>
                      </a:r>
                      <a:r>
                        <a:rPr lang="en-US" sz="1400" kern="100">
                          <a:solidFill>
                            <a:srgbClr val="000000"/>
                          </a:solidFill>
                          <a:latin typeface="Times New Roman"/>
                          <a:ea typeface="宋体"/>
                          <a:cs typeface="Times New Roman"/>
                        </a:rPr>
                        <a:t>+</a:t>
                      </a:r>
                      <a:r>
                        <a:rPr lang="en-US" sz="1400" i="1" kern="100">
                          <a:solidFill>
                            <a:srgbClr val="000000"/>
                          </a:solidFill>
                          <a:latin typeface="Times New Roman"/>
                          <a:ea typeface="宋体"/>
                          <a:cs typeface="Times New Roman"/>
                        </a:rPr>
                        <a:t> L</a:t>
                      </a:r>
                      <a:r>
                        <a:rPr lang="en-US" sz="1400" kern="100" baseline="-25000">
                          <a:solidFill>
                            <a:srgbClr val="000000"/>
                          </a:solidFill>
                          <a:latin typeface="Times New Roman"/>
                          <a:ea typeface="宋体"/>
                          <a:cs typeface="Times New Roman"/>
                        </a:rPr>
                        <a:t>0</a:t>
                      </a:r>
                      <a:endParaRPr lang="zh-CN" sz="1400" kern="100">
                        <a:latin typeface="Times New Roman"/>
                        <a:ea typeface="宋体"/>
                        <a:cs typeface="Times New Roman"/>
                      </a:endParaRPr>
                    </a:p>
                  </a:txBody>
                  <a:tcPr marL="40505" marR="405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400" kern="0" dirty="0">
                          <a:solidFill>
                            <a:srgbClr val="000000"/>
                          </a:solidFill>
                          <a:latin typeface="Times New Roman"/>
                          <a:ea typeface="宋体"/>
                          <a:cs typeface="Times New Roman"/>
                        </a:rPr>
                        <a:t>1</a:t>
                      </a:r>
                      <a:r>
                        <a:rPr lang="zh-CN" sz="1400" kern="0" dirty="0">
                          <a:solidFill>
                            <a:srgbClr val="000000"/>
                          </a:solidFill>
                          <a:latin typeface="Times New Roman"/>
                          <a:ea typeface="宋体"/>
                          <a:cs typeface="Times New Roman"/>
                        </a:rPr>
                        <a:t>次</a:t>
                      </a:r>
                      <a:r>
                        <a:rPr lang="en-US" sz="1400" kern="0" dirty="0">
                          <a:solidFill>
                            <a:srgbClr val="000000"/>
                          </a:solidFill>
                          <a:latin typeface="Times New Roman"/>
                          <a:ea typeface="宋体"/>
                          <a:cs typeface="Times New Roman"/>
                        </a:rPr>
                        <a:t>/</a:t>
                      </a:r>
                      <a:r>
                        <a:rPr lang="zh-CN" sz="1400" kern="0" dirty="0">
                          <a:solidFill>
                            <a:srgbClr val="000000"/>
                          </a:solidFill>
                          <a:latin typeface="Times New Roman"/>
                          <a:ea typeface="宋体"/>
                          <a:cs typeface="Times New Roman"/>
                        </a:rPr>
                        <a:t>（</a:t>
                      </a:r>
                      <a:r>
                        <a:rPr lang="en-US" sz="1400" kern="100" dirty="0">
                          <a:solidFill>
                            <a:srgbClr val="000000"/>
                          </a:solidFill>
                          <a:latin typeface="Times New Roman"/>
                          <a:ea typeface="宋体"/>
                          <a:cs typeface="Times New Roman"/>
                        </a:rPr>
                        <a:t>3~7</a:t>
                      </a:r>
                      <a:r>
                        <a:rPr lang="zh-CN" sz="1400" kern="100" dirty="0">
                          <a:solidFill>
                            <a:srgbClr val="000000"/>
                          </a:solidFill>
                          <a:latin typeface="Times New Roman"/>
                          <a:ea typeface="宋体"/>
                          <a:cs typeface="Times New Roman"/>
                        </a:rPr>
                        <a:t>天</a:t>
                      </a:r>
                      <a:r>
                        <a:rPr lang="zh-CN" sz="1400" kern="0" dirty="0">
                          <a:solidFill>
                            <a:srgbClr val="000000"/>
                          </a:solidFill>
                          <a:latin typeface="Times New Roman"/>
                          <a:ea typeface="宋体"/>
                          <a:cs typeface="Times New Roman"/>
                        </a:rPr>
                        <a:t>）</a:t>
                      </a:r>
                      <a:endParaRPr lang="zh-CN" sz="1400" kern="100" dirty="0">
                        <a:latin typeface="Times New Roman"/>
                        <a:ea typeface="宋体"/>
                        <a:cs typeface="Times New Roman"/>
                      </a:endParaRPr>
                    </a:p>
                  </a:txBody>
                  <a:tcPr marL="40505" marR="4050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23624" name="Rectangle 56"/>
          <p:cNvSpPr>
            <a:spLocks noChangeArrowheads="1"/>
          </p:cNvSpPr>
          <p:nvPr/>
        </p:nvSpPr>
        <p:spPr bwMode="auto">
          <a:xfrm>
            <a:off x="683568" y="5940475"/>
            <a:ext cx="7433965" cy="237753"/>
          </a:xfrm>
          <a:prstGeom prst="rect">
            <a:avLst/>
          </a:prstGeom>
          <a:noFill/>
          <a:ln>
            <a:noFill/>
          </a:ln>
          <a:effectLst>
            <a:prstShdw prst="shdw12">
              <a:srgbClr val="868686">
                <a:alpha val="50000"/>
              </a:srgb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lIns="64291" tIns="32146" rIns="64291" bIns="32146" anchor="ct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algn="l"/>
            <a:r>
              <a:rPr lang="zh-CN" altLang="en-US" sz="1100" b="1" dirty="0">
                <a:solidFill>
                  <a:srgbClr val="000000"/>
                </a:solidFill>
                <a:latin typeface="Times New Roman" pitchFamily="18" charset="0"/>
                <a:cs typeface="Times New Roman" pitchFamily="18" charset="0"/>
              </a:rPr>
              <a:t>注：</a:t>
            </a:r>
            <a:r>
              <a:rPr lang="en-US" altLang="zh-CN" sz="1100" i="1" dirty="0"/>
              <a:t> </a:t>
            </a:r>
            <a:r>
              <a:rPr lang="en-US" altLang="zh-CN" sz="1100" b="1" i="1" dirty="0"/>
              <a:t>D</a:t>
            </a:r>
            <a:r>
              <a:rPr lang="en-US" altLang="zh-CN" sz="1100" b="1" dirty="0"/>
              <a:t>—</a:t>
            </a:r>
            <a:r>
              <a:rPr lang="zh-CN" altLang="en-US" sz="1100" b="1" dirty="0"/>
              <a:t>盾构法隧道开挖直径（</a:t>
            </a:r>
            <a:r>
              <a:rPr lang="en-US" altLang="zh-CN" sz="1100" b="1" dirty="0"/>
              <a:t>m</a:t>
            </a:r>
            <a:r>
              <a:rPr lang="zh-CN" altLang="en-US" sz="1100" b="1" dirty="0"/>
              <a:t>），</a:t>
            </a:r>
            <a:r>
              <a:rPr lang="en-US" altLang="zh-CN" sz="1100" b="1" i="1" dirty="0"/>
              <a:t>L</a:t>
            </a:r>
            <a:r>
              <a:rPr lang="en-US" altLang="zh-CN" sz="1100" b="1" dirty="0"/>
              <a:t>—</a:t>
            </a:r>
            <a:r>
              <a:rPr lang="zh-CN" altLang="en-US" sz="1100" b="1" dirty="0"/>
              <a:t>开挖面至监测点或监测断面的水平距离（</a:t>
            </a:r>
            <a:r>
              <a:rPr lang="en-US" altLang="zh-CN" sz="1100" b="1" dirty="0"/>
              <a:t>m</a:t>
            </a:r>
            <a:r>
              <a:rPr lang="zh-CN" altLang="en-US" sz="1100" b="1" dirty="0"/>
              <a:t>）；</a:t>
            </a:r>
            <a:r>
              <a:rPr lang="en-US" altLang="zh-CN" sz="1100" b="1" i="1" dirty="0"/>
              <a:t>L</a:t>
            </a:r>
            <a:r>
              <a:rPr lang="en-US" altLang="zh-CN" sz="1100" b="1" baseline="-25000" dirty="0"/>
              <a:t>0</a:t>
            </a:r>
            <a:r>
              <a:rPr lang="en-US" altLang="zh-CN" sz="1100" b="1" dirty="0"/>
              <a:t>—</a:t>
            </a:r>
            <a:r>
              <a:rPr lang="zh-CN" altLang="en-US" sz="1100" b="1" dirty="0"/>
              <a:t>盾构机长度（</a:t>
            </a:r>
            <a:r>
              <a:rPr lang="en-US" altLang="zh-CN" sz="1100" b="1" dirty="0"/>
              <a:t>m</a:t>
            </a:r>
            <a:r>
              <a:rPr lang="zh-CN" altLang="en-US" sz="1100" dirty="0"/>
              <a:t>）</a:t>
            </a:r>
            <a:endParaRPr lang="zh-CN" altLang="en-US" sz="1100" b="1"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0654004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67544" y="764704"/>
            <a:ext cx="8208912" cy="4662815"/>
          </a:xfrm>
          <a:prstGeom prst="rect">
            <a:avLst/>
          </a:prstGeom>
        </p:spPr>
        <p:txBody>
          <a:bodyPr wrap="square">
            <a:spAutoFit/>
          </a:bodyPr>
          <a:lstStyle/>
          <a:p>
            <a:pPr>
              <a:lnSpc>
                <a:spcPct val="150000"/>
              </a:lnSpc>
            </a:pPr>
            <a:r>
              <a:rPr lang="zh-CN" altLang="en-US" dirty="0" smtClean="0"/>
              <a:t>（</a:t>
            </a:r>
            <a:r>
              <a:rPr lang="en-US" altLang="zh-CN" dirty="0" smtClean="0"/>
              <a:t>5</a:t>
            </a:r>
            <a:r>
              <a:rPr lang="zh-CN" altLang="en-US" dirty="0" smtClean="0"/>
              <a:t>）增加</a:t>
            </a:r>
            <a:r>
              <a:rPr lang="zh-CN" altLang="en-US" dirty="0"/>
              <a:t>了联络通道</a:t>
            </a:r>
            <a:r>
              <a:rPr lang="zh-CN" altLang="en-US" dirty="0" smtClean="0"/>
              <a:t>的监测</a:t>
            </a:r>
            <a:r>
              <a:rPr lang="zh-CN" altLang="en-US" dirty="0"/>
              <a:t>技术要求及监测点布设原则</a:t>
            </a:r>
            <a:r>
              <a:rPr lang="zh-CN" altLang="en-US" dirty="0" smtClean="0"/>
              <a:t>。</a:t>
            </a:r>
            <a:endParaRPr lang="en-US" altLang="zh-CN" dirty="0" smtClean="0"/>
          </a:p>
          <a:p>
            <a:pPr>
              <a:lnSpc>
                <a:spcPct val="150000"/>
              </a:lnSpc>
            </a:pPr>
            <a:r>
              <a:rPr lang="zh-CN" altLang="en-US" b="1" dirty="0"/>
              <a:t>本</a:t>
            </a:r>
            <a:r>
              <a:rPr lang="zh-CN" altLang="en-US" b="1" dirty="0" smtClean="0"/>
              <a:t>规程</a:t>
            </a:r>
            <a:r>
              <a:rPr lang="en-US" altLang="zh-CN" b="1" dirty="0" smtClean="0"/>
              <a:t>6.3.3</a:t>
            </a:r>
            <a:r>
              <a:rPr lang="zh-CN" altLang="en-US" dirty="0" smtClean="0"/>
              <a:t>规定，盾构法</a:t>
            </a:r>
            <a:r>
              <a:rPr lang="zh-CN" altLang="en-US" dirty="0"/>
              <a:t>隧道区间联络通道拱顶沉降、净空收敛监测应布置监测横断面，断面间距宜</a:t>
            </a:r>
            <a:r>
              <a:rPr lang="en-US" altLang="zh-CN" dirty="0"/>
              <a:t>5~10m</a:t>
            </a:r>
            <a:r>
              <a:rPr lang="zh-CN" altLang="en-US" dirty="0"/>
              <a:t>，监测点布设在拱顶和两侧拱脚处。联络通道工后沉降监测点宜沿联络通道轴线方向布设，其布设间距宜</a:t>
            </a:r>
            <a:r>
              <a:rPr lang="en-US" altLang="zh-CN" dirty="0"/>
              <a:t>10m</a:t>
            </a:r>
            <a:r>
              <a:rPr lang="zh-CN" altLang="en-US" dirty="0"/>
              <a:t>，并在联络通道与区间隧道的接缝左右</a:t>
            </a:r>
            <a:r>
              <a:rPr lang="en-US" altLang="zh-CN" dirty="0"/>
              <a:t>1m</a:t>
            </a:r>
            <a:r>
              <a:rPr lang="zh-CN" altLang="en-US" dirty="0"/>
              <a:t>处各布设</a:t>
            </a:r>
            <a:r>
              <a:rPr lang="en-US" altLang="zh-CN" dirty="0"/>
              <a:t>1</a:t>
            </a:r>
            <a:r>
              <a:rPr lang="zh-CN" altLang="en-US" dirty="0"/>
              <a:t>个差异沉降监测点</a:t>
            </a:r>
            <a:r>
              <a:rPr lang="zh-CN" altLang="en-US" dirty="0" smtClean="0"/>
              <a:t>。</a:t>
            </a:r>
            <a:endParaRPr lang="en-US" altLang="zh-CN" dirty="0" smtClean="0"/>
          </a:p>
          <a:p>
            <a:pPr>
              <a:lnSpc>
                <a:spcPct val="150000"/>
              </a:lnSpc>
            </a:pPr>
            <a:r>
              <a:rPr lang="zh-CN" altLang="en-US" b="1" dirty="0" smtClean="0"/>
              <a:t>本规程</a:t>
            </a:r>
            <a:r>
              <a:rPr lang="en-US" altLang="zh-CN" b="1" dirty="0" smtClean="0"/>
              <a:t>6.4.4</a:t>
            </a:r>
            <a:r>
              <a:rPr lang="zh-CN" altLang="en-US" b="1" dirty="0" smtClean="0"/>
              <a:t>规定</a:t>
            </a:r>
            <a:r>
              <a:rPr lang="zh-CN" altLang="en-US" dirty="0" smtClean="0"/>
              <a:t>，</a:t>
            </a:r>
            <a:r>
              <a:rPr lang="en-US" altLang="zh-CN" b="1" dirty="0" smtClean="0"/>
              <a:t>  </a:t>
            </a:r>
            <a:r>
              <a:rPr lang="zh-CN" altLang="zh-CN" dirty="0"/>
              <a:t>盾构法隧道区间联络通道地表沉降监测点在通道轴线正上方宜每</a:t>
            </a:r>
            <a:r>
              <a:rPr lang="en-US" altLang="zh-CN" dirty="0"/>
              <a:t>5m</a:t>
            </a:r>
            <a:r>
              <a:rPr lang="zh-CN" altLang="zh-CN" dirty="0"/>
              <a:t>布设一个横断面，每</a:t>
            </a:r>
            <a:r>
              <a:rPr lang="en-US" altLang="zh-CN" dirty="0"/>
              <a:t>3m</a:t>
            </a:r>
            <a:r>
              <a:rPr lang="zh-CN" altLang="zh-CN" dirty="0"/>
              <a:t>布设</a:t>
            </a:r>
            <a:r>
              <a:rPr lang="en-US" altLang="zh-CN" dirty="0"/>
              <a:t>1</a:t>
            </a:r>
            <a:r>
              <a:rPr lang="zh-CN" altLang="zh-CN" dirty="0"/>
              <a:t>个监测点</a:t>
            </a:r>
            <a:r>
              <a:rPr lang="zh-CN" altLang="zh-CN" dirty="0" smtClean="0"/>
              <a:t>。</a:t>
            </a:r>
            <a:endParaRPr lang="en-US" altLang="zh-CN" dirty="0" smtClean="0"/>
          </a:p>
          <a:p>
            <a:pPr>
              <a:lnSpc>
                <a:spcPct val="150000"/>
              </a:lnSpc>
            </a:pPr>
            <a:r>
              <a:rPr lang="zh-CN" altLang="en-US" dirty="0" smtClean="0"/>
              <a:t>（</a:t>
            </a:r>
            <a:r>
              <a:rPr lang="en-US" altLang="zh-CN" dirty="0" smtClean="0"/>
              <a:t>6</a:t>
            </a:r>
            <a:r>
              <a:rPr lang="zh-CN" altLang="en-US" dirty="0" smtClean="0"/>
              <a:t>）</a:t>
            </a:r>
            <a:r>
              <a:rPr lang="en-US" altLang="zh-CN" dirty="0"/>
              <a:t> </a:t>
            </a:r>
            <a:r>
              <a:rPr lang="zh-CN" altLang="en-US" dirty="0" smtClean="0"/>
              <a:t>与</a:t>
            </a:r>
            <a:r>
              <a:rPr lang="en-US" altLang="zh-CN" dirty="0" smtClean="0"/>
              <a:t>《</a:t>
            </a:r>
            <a:r>
              <a:rPr lang="zh-CN" altLang="en-US" dirty="0" smtClean="0"/>
              <a:t>城市</a:t>
            </a:r>
            <a:r>
              <a:rPr lang="zh-CN" altLang="en-US" dirty="0"/>
              <a:t>轨道交通工程监测技术规范</a:t>
            </a:r>
            <a:r>
              <a:rPr lang="en-US" altLang="zh-CN" dirty="0"/>
              <a:t>》GB </a:t>
            </a:r>
            <a:r>
              <a:rPr lang="en-US" altLang="zh-CN" dirty="0" smtClean="0"/>
              <a:t>50911</a:t>
            </a:r>
            <a:r>
              <a:rPr lang="zh-CN" altLang="en-US" dirty="0" smtClean="0"/>
              <a:t>相比，本规程的监测</a:t>
            </a:r>
            <a:r>
              <a:rPr lang="zh-CN" altLang="en-US" dirty="0"/>
              <a:t>项目控制值是根据江苏省轨道交通工程特点以及工程地质、水文地质条件，并在总计类似工程经验的基础上制定了监控量测值控制</a:t>
            </a:r>
            <a:r>
              <a:rPr lang="zh-CN" altLang="en-US" dirty="0" smtClean="0"/>
              <a:t>标准，实用中更具有可操作性</a:t>
            </a:r>
            <a:endParaRPr lang="zh-CN" altLang="zh-CN" dirty="0"/>
          </a:p>
          <a:p>
            <a:pPr>
              <a:lnSpc>
                <a:spcPct val="150000"/>
              </a:lnSpc>
            </a:pPr>
            <a:endParaRPr lang="zh-CN" altLang="en-US" dirty="0"/>
          </a:p>
        </p:txBody>
      </p:sp>
    </p:spTree>
    <p:extLst>
      <p:ext uri="{BB962C8B-B14F-4D97-AF65-F5344CB8AC3E}">
        <p14:creationId xmlns:p14="http://schemas.microsoft.com/office/powerpoint/2010/main" val="28845709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矩形 4"/>
          <p:cNvSpPr>
            <a:spLocks noChangeArrowheads="1"/>
          </p:cNvSpPr>
          <p:nvPr/>
        </p:nvSpPr>
        <p:spPr bwMode="auto">
          <a:xfrm>
            <a:off x="402953" y="3328541"/>
            <a:ext cx="6077768" cy="372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4291" tIns="32146" rIns="64291" bIns="32146">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r>
              <a:rPr lang="zh-CN" altLang="en-US" sz="2000" b="1"/>
              <a:t>如：盾构法隧道地表沉降监测项目控制值（</a:t>
            </a:r>
            <a:r>
              <a:rPr lang="zh-CN" altLang="en-US" sz="2000" b="1">
                <a:solidFill>
                  <a:srgbClr val="FF0000"/>
                </a:solidFill>
              </a:rPr>
              <a:t>本规程</a:t>
            </a:r>
            <a:r>
              <a:rPr lang="zh-CN" altLang="en-US" sz="2000" b="1"/>
              <a:t>）</a:t>
            </a:r>
            <a:endParaRPr lang="zh-CN" altLang="en-US" sz="2000"/>
          </a:p>
        </p:txBody>
      </p:sp>
      <p:graphicFrame>
        <p:nvGraphicFramePr>
          <p:cNvPr id="4" name="表格 3"/>
          <p:cNvGraphicFramePr>
            <a:graphicFrameLocks noGrp="1"/>
          </p:cNvGraphicFramePr>
          <p:nvPr/>
        </p:nvGraphicFramePr>
        <p:xfrm>
          <a:off x="302493" y="766838"/>
          <a:ext cx="8388326" cy="2375295"/>
        </p:xfrm>
        <a:graphic>
          <a:graphicData uri="http://schemas.openxmlformats.org/drawingml/2006/table">
            <a:tbl>
              <a:tblPr/>
              <a:tblGrid>
                <a:gridCol w="976401"/>
                <a:gridCol w="976401"/>
                <a:gridCol w="1010738"/>
                <a:gridCol w="1100370"/>
                <a:gridCol w="1109728"/>
                <a:gridCol w="1105049"/>
                <a:gridCol w="1255738"/>
                <a:gridCol w="853901"/>
              </a:tblGrid>
              <a:tr h="264075">
                <a:tc rowSpan="3" gridSpan="2">
                  <a:txBody>
                    <a:bodyPr/>
                    <a:lstStyle/>
                    <a:p>
                      <a:pPr algn="ctr">
                        <a:spcAft>
                          <a:spcPts val="0"/>
                        </a:spcAft>
                      </a:pPr>
                      <a:r>
                        <a:rPr lang="zh-CN" sz="1400" kern="0" dirty="0">
                          <a:solidFill>
                            <a:srgbClr val="000000"/>
                          </a:solidFill>
                          <a:latin typeface="Times New Roman"/>
                          <a:ea typeface="宋体"/>
                          <a:cs typeface="Times New Roman"/>
                        </a:rPr>
                        <a:t>监测项目</a:t>
                      </a:r>
                      <a:endParaRPr lang="zh-CN" sz="1400" kern="100" dirty="0">
                        <a:latin typeface="Times New Roman"/>
                        <a:ea typeface="宋体"/>
                        <a:cs typeface="Times New Roman"/>
                      </a:endParaRPr>
                    </a:p>
                    <a:p>
                      <a:pPr algn="ctr">
                        <a:spcAft>
                          <a:spcPts val="0"/>
                        </a:spcAft>
                      </a:pPr>
                      <a:r>
                        <a:rPr lang="zh-CN" sz="1400" kern="0" dirty="0">
                          <a:solidFill>
                            <a:srgbClr val="000000"/>
                          </a:solidFill>
                          <a:latin typeface="Times New Roman"/>
                          <a:ea typeface="宋体"/>
                          <a:cs typeface="Times New Roman"/>
                        </a:rPr>
                        <a:t>及岩土类型</a:t>
                      </a:r>
                      <a:endParaRPr lang="zh-CN" sz="1400" kern="100" dirty="0">
                        <a:latin typeface="Times New Roman"/>
                        <a:ea typeface="宋体"/>
                        <a:cs typeface="Times New Roman"/>
                      </a:endParaRPr>
                    </a:p>
                  </a:txBody>
                  <a:tcPr marL="48220" marR="4822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hMerge="1">
                  <a:txBody>
                    <a:bodyPr/>
                    <a:lstStyle/>
                    <a:p>
                      <a:endParaRPr lang="zh-CN" altLang="en-US"/>
                    </a:p>
                  </a:txBody>
                  <a:tcPr/>
                </a:tc>
                <a:tc gridSpan="6">
                  <a:txBody>
                    <a:bodyPr/>
                    <a:lstStyle/>
                    <a:p>
                      <a:pPr algn="ctr">
                        <a:spcAft>
                          <a:spcPts val="0"/>
                        </a:spcAft>
                      </a:pPr>
                      <a:r>
                        <a:rPr lang="zh-CN" sz="1400" kern="0" dirty="0">
                          <a:solidFill>
                            <a:srgbClr val="000000"/>
                          </a:solidFill>
                          <a:latin typeface="Times New Roman"/>
                          <a:ea typeface="宋体"/>
                          <a:cs typeface="Times New Roman"/>
                        </a:rPr>
                        <a:t>工程监测等级</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64075">
                <a:tc gridSpan="2" vMerge="1">
                  <a:txBody>
                    <a:bodyPr/>
                    <a:lstStyle/>
                    <a:p>
                      <a:endParaRPr lang="zh-CN" altLang="en-US"/>
                    </a:p>
                  </a:txBody>
                  <a:tcPr/>
                </a:tc>
                <a:tc hMerge="1" vMerge="1">
                  <a:txBody>
                    <a:bodyPr/>
                    <a:lstStyle/>
                    <a:p>
                      <a:endParaRPr lang="zh-CN" altLang="en-US"/>
                    </a:p>
                  </a:txBody>
                  <a:tcPr/>
                </a:tc>
                <a:tc gridSpan="2">
                  <a:txBody>
                    <a:bodyPr/>
                    <a:lstStyle/>
                    <a:p>
                      <a:pPr algn="ctr">
                        <a:spcAft>
                          <a:spcPts val="0"/>
                        </a:spcAft>
                      </a:pPr>
                      <a:r>
                        <a:rPr lang="zh-CN" sz="1400" kern="0">
                          <a:solidFill>
                            <a:srgbClr val="000000"/>
                          </a:solidFill>
                          <a:latin typeface="Times New Roman"/>
                          <a:ea typeface="宋体"/>
                          <a:cs typeface="Times New Roman"/>
                        </a:rPr>
                        <a:t>一级</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algn="ctr">
                        <a:spcAft>
                          <a:spcPts val="0"/>
                        </a:spcAft>
                      </a:pPr>
                      <a:r>
                        <a:rPr lang="zh-CN" sz="1400" kern="0">
                          <a:solidFill>
                            <a:srgbClr val="000000"/>
                          </a:solidFill>
                          <a:latin typeface="Times New Roman"/>
                          <a:ea typeface="宋体"/>
                          <a:cs typeface="Times New Roman"/>
                        </a:rPr>
                        <a:t>二级</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algn="ctr">
                        <a:spcAft>
                          <a:spcPts val="0"/>
                        </a:spcAft>
                      </a:pPr>
                      <a:r>
                        <a:rPr lang="zh-CN" sz="1400" kern="0">
                          <a:solidFill>
                            <a:srgbClr val="000000"/>
                          </a:solidFill>
                          <a:latin typeface="Times New Roman"/>
                          <a:ea typeface="宋体"/>
                          <a:cs typeface="Times New Roman"/>
                        </a:rPr>
                        <a:t>三级</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r>
              <a:tr h="526768">
                <a:tc gridSpan="2" vMerge="1">
                  <a:txBody>
                    <a:bodyPr/>
                    <a:lstStyle/>
                    <a:p>
                      <a:endParaRPr lang="zh-CN" altLang="en-US"/>
                    </a:p>
                  </a:txBody>
                  <a:tcPr/>
                </a:tc>
                <a:tc hMerge="1" vMerge="1">
                  <a:txBody>
                    <a:bodyPr/>
                    <a:lstStyle/>
                    <a:p>
                      <a:endParaRPr lang="zh-CN" altLang="en-US"/>
                    </a:p>
                  </a:txBody>
                  <a:tcPr/>
                </a:tc>
                <a:tc>
                  <a:txBody>
                    <a:bodyPr/>
                    <a:lstStyle/>
                    <a:p>
                      <a:pPr algn="ctr">
                        <a:lnSpc>
                          <a:spcPts val="1200"/>
                        </a:lnSpc>
                        <a:spcAft>
                          <a:spcPts val="0"/>
                        </a:spcAft>
                      </a:pPr>
                      <a:r>
                        <a:rPr lang="zh-CN" sz="1400" kern="0" dirty="0">
                          <a:solidFill>
                            <a:srgbClr val="000000"/>
                          </a:solidFill>
                          <a:latin typeface="Times New Roman"/>
                          <a:ea typeface="宋体"/>
                          <a:cs typeface="Times New Roman"/>
                        </a:rPr>
                        <a:t>累计值（</a:t>
                      </a:r>
                      <a:r>
                        <a:rPr lang="en-US" sz="1400" kern="0" dirty="0">
                          <a:solidFill>
                            <a:srgbClr val="000000"/>
                          </a:solidFill>
                          <a:latin typeface="Times New Roman"/>
                          <a:ea typeface="宋体"/>
                          <a:cs typeface="Times New Roman"/>
                        </a:rPr>
                        <a:t>mm</a:t>
                      </a:r>
                      <a:r>
                        <a:rPr lang="zh-CN" sz="1400" kern="0" dirty="0">
                          <a:solidFill>
                            <a:srgbClr val="000000"/>
                          </a:solidFill>
                          <a:latin typeface="Times New Roman"/>
                          <a:ea typeface="宋体"/>
                          <a:cs typeface="Times New Roman"/>
                        </a:rPr>
                        <a:t>）</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zh-CN" sz="1400" kern="0" dirty="0">
                          <a:solidFill>
                            <a:srgbClr val="000000"/>
                          </a:solidFill>
                          <a:latin typeface="Times New Roman"/>
                          <a:ea typeface="宋体"/>
                          <a:cs typeface="Times New Roman"/>
                        </a:rPr>
                        <a:t>变化速率（</a:t>
                      </a:r>
                      <a:r>
                        <a:rPr lang="en-US" sz="1400" kern="0" dirty="0">
                          <a:solidFill>
                            <a:srgbClr val="000000"/>
                          </a:solidFill>
                          <a:latin typeface="Times New Roman"/>
                          <a:ea typeface="宋体"/>
                          <a:cs typeface="Times New Roman"/>
                        </a:rPr>
                        <a:t>mm/d</a:t>
                      </a:r>
                      <a:r>
                        <a:rPr lang="zh-CN" sz="1400" kern="0" dirty="0">
                          <a:solidFill>
                            <a:srgbClr val="000000"/>
                          </a:solidFill>
                          <a:latin typeface="Times New Roman"/>
                          <a:ea typeface="宋体"/>
                          <a:cs typeface="Times New Roman"/>
                        </a:rPr>
                        <a:t>）</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zh-CN" sz="1400" kern="0" dirty="0">
                          <a:solidFill>
                            <a:srgbClr val="000000"/>
                          </a:solidFill>
                          <a:latin typeface="Times New Roman"/>
                          <a:ea typeface="宋体"/>
                          <a:cs typeface="Times New Roman"/>
                        </a:rPr>
                        <a:t>累计值</a:t>
                      </a:r>
                      <a:endParaRPr lang="zh-CN" sz="1400" kern="100" dirty="0">
                        <a:latin typeface="Times New Roman"/>
                        <a:ea typeface="宋体"/>
                        <a:cs typeface="Times New Roman"/>
                      </a:endParaRPr>
                    </a:p>
                    <a:p>
                      <a:pPr algn="ctr">
                        <a:lnSpc>
                          <a:spcPts val="1200"/>
                        </a:lnSpc>
                        <a:spcAft>
                          <a:spcPts val="0"/>
                        </a:spcAft>
                      </a:pPr>
                      <a:r>
                        <a:rPr lang="zh-CN" sz="1400" kern="0" dirty="0">
                          <a:solidFill>
                            <a:srgbClr val="000000"/>
                          </a:solidFill>
                          <a:latin typeface="Times New Roman"/>
                          <a:ea typeface="宋体"/>
                          <a:cs typeface="Times New Roman"/>
                        </a:rPr>
                        <a:t>（</a:t>
                      </a:r>
                      <a:r>
                        <a:rPr lang="en-US" sz="1400" kern="0" dirty="0">
                          <a:solidFill>
                            <a:srgbClr val="000000"/>
                          </a:solidFill>
                          <a:latin typeface="Times New Roman"/>
                          <a:ea typeface="宋体"/>
                          <a:cs typeface="Times New Roman"/>
                        </a:rPr>
                        <a:t>mm</a:t>
                      </a:r>
                      <a:r>
                        <a:rPr lang="zh-CN" sz="1400" kern="0" dirty="0">
                          <a:solidFill>
                            <a:srgbClr val="000000"/>
                          </a:solidFill>
                          <a:latin typeface="Times New Roman"/>
                          <a:ea typeface="宋体"/>
                          <a:cs typeface="Times New Roman"/>
                        </a:rPr>
                        <a:t>）</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zh-CN" sz="1400" kern="0" dirty="0">
                          <a:solidFill>
                            <a:srgbClr val="000000"/>
                          </a:solidFill>
                          <a:latin typeface="Times New Roman"/>
                          <a:ea typeface="宋体"/>
                          <a:cs typeface="Times New Roman"/>
                        </a:rPr>
                        <a:t>变化速率（</a:t>
                      </a:r>
                      <a:r>
                        <a:rPr lang="en-US" sz="1400" kern="0" dirty="0">
                          <a:solidFill>
                            <a:srgbClr val="000000"/>
                          </a:solidFill>
                          <a:latin typeface="Times New Roman"/>
                          <a:ea typeface="宋体"/>
                          <a:cs typeface="Times New Roman"/>
                        </a:rPr>
                        <a:t>mm/d</a:t>
                      </a:r>
                      <a:r>
                        <a:rPr lang="zh-CN" sz="1400" kern="0" dirty="0">
                          <a:solidFill>
                            <a:srgbClr val="000000"/>
                          </a:solidFill>
                          <a:latin typeface="Times New Roman"/>
                          <a:ea typeface="宋体"/>
                          <a:cs typeface="Times New Roman"/>
                        </a:rPr>
                        <a:t>）</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zh-CN" sz="1400" kern="0">
                          <a:solidFill>
                            <a:srgbClr val="000000"/>
                          </a:solidFill>
                          <a:latin typeface="Times New Roman"/>
                          <a:ea typeface="宋体"/>
                          <a:cs typeface="Times New Roman"/>
                        </a:rPr>
                        <a:t>累计值（</a:t>
                      </a:r>
                      <a:r>
                        <a:rPr lang="en-US" sz="1400" kern="0">
                          <a:solidFill>
                            <a:srgbClr val="000000"/>
                          </a:solidFill>
                          <a:latin typeface="Times New Roman"/>
                          <a:ea typeface="宋体"/>
                          <a:cs typeface="Times New Roman"/>
                        </a:rPr>
                        <a:t>mm</a:t>
                      </a:r>
                      <a:r>
                        <a:rPr lang="zh-CN" sz="1400" kern="0">
                          <a:solidFill>
                            <a:srgbClr val="000000"/>
                          </a:solidFill>
                          <a:latin typeface="Times New Roman"/>
                          <a:ea typeface="宋体"/>
                          <a:cs typeface="Times New Roman"/>
                        </a:rPr>
                        <a:t>）</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zh-CN" sz="1400" kern="0">
                          <a:solidFill>
                            <a:srgbClr val="000000"/>
                          </a:solidFill>
                          <a:latin typeface="Times New Roman"/>
                          <a:ea typeface="宋体"/>
                          <a:cs typeface="Times New Roman"/>
                        </a:rPr>
                        <a:t>变化速率（</a:t>
                      </a:r>
                      <a:r>
                        <a:rPr lang="en-US" sz="1400" kern="0">
                          <a:solidFill>
                            <a:srgbClr val="000000"/>
                          </a:solidFill>
                          <a:latin typeface="Times New Roman"/>
                          <a:ea typeface="宋体"/>
                          <a:cs typeface="Times New Roman"/>
                        </a:rPr>
                        <a:t>mm/d</a:t>
                      </a:r>
                      <a:r>
                        <a:rPr lang="zh-CN" sz="1400" kern="0">
                          <a:solidFill>
                            <a:srgbClr val="000000"/>
                          </a:solidFill>
                          <a:latin typeface="Times New Roman"/>
                          <a:ea typeface="宋体"/>
                          <a:cs typeface="Times New Roman"/>
                        </a:rPr>
                        <a:t>）</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8151">
                <a:tc rowSpan="2">
                  <a:txBody>
                    <a:bodyPr/>
                    <a:lstStyle/>
                    <a:p>
                      <a:pPr algn="ctr">
                        <a:spcAft>
                          <a:spcPts val="0"/>
                        </a:spcAft>
                      </a:pPr>
                      <a:r>
                        <a:rPr lang="zh-CN" sz="1400" kern="100">
                          <a:solidFill>
                            <a:srgbClr val="000000"/>
                          </a:solidFill>
                          <a:latin typeface="Times New Roman"/>
                          <a:ea typeface="宋体"/>
                          <a:cs typeface="Times New Roman"/>
                        </a:rPr>
                        <a:t>地表沉降</a:t>
                      </a:r>
                      <a:endParaRPr lang="zh-CN" sz="1400" kern="100">
                        <a:latin typeface="Times New Roman"/>
                        <a:ea typeface="宋体"/>
                        <a:cs typeface="Times New Roman"/>
                      </a:endParaRPr>
                    </a:p>
                  </a:txBody>
                  <a:tcPr marL="48220" marR="4822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0">
                          <a:solidFill>
                            <a:srgbClr val="000000"/>
                          </a:solidFill>
                          <a:latin typeface="Times New Roman"/>
                          <a:ea typeface="宋体"/>
                          <a:cs typeface="Times New Roman"/>
                        </a:rPr>
                        <a:t>坚硬</a:t>
                      </a:r>
                      <a:r>
                        <a:rPr lang="en-US" sz="1400" kern="0">
                          <a:solidFill>
                            <a:srgbClr val="000000"/>
                          </a:solidFill>
                          <a:latin typeface="Times New Roman"/>
                          <a:ea typeface="宋体"/>
                          <a:cs typeface="Times New Roman"/>
                        </a:rPr>
                        <a:t>~</a:t>
                      </a:r>
                      <a:r>
                        <a:rPr lang="zh-CN" sz="1400" kern="0">
                          <a:solidFill>
                            <a:srgbClr val="000000"/>
                          </a:solidFill>
                          <a:latin typeface="Times New Roman"/>
                          <a:ea typeface="宋体"/>
                          <a:cs typeface="Times New Roman"/>
                        </a:rPr>
                        <a:t>中硬土</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a:solidFill>
                            <a:srgbClr val="000000"/>
                          </a:solidFill>
                          <a:latin typeface="Times New Roman"/>
                          <a:ea typeface="宋体"/>
                          <a:cs typeface="Times New Roman"/>
                        </a:rPr>
                        <a:t>10~20</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solidFill>
                            <a:srgbClr val="000000"/>
                          </a:solidFill>
                          <a:latin typeface="Times New Roman"/>
                          <a:ea typeface="宋体"/>
                          <a:cs typeface="Times New Roman"/>
                        </a:rPr>
                        <a:t>3</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a:solidFill>
                            <a:srgbClr val="000000"/>
                          </a:solidFill>
                          <a:latin typeface="Times New Roman"/>
                          <a:ea typeface="宋体"/>
                          <a:cs typeface="Times New Roman"/>
                        </a:rPr>
                        <a:t>20~30</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a:solidFill>
                            <a:srgbClr val="000000"/>
                          </a:solidFill>
                          <a:latin typeface="Times New Roman"/>
                          <a:ea typeface="宋体"/>
                          <a:cs typeface="Times New Roman"/>
                        </a:rPr>
                        <a:t>4</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a:solidFill>
                            <a:srgbClr val="000000"/>
                          </a:solidFill>
                          <a:latin typeface="Times New Roman"/>
                          <a:ea typeface="宋体"/>
                          <a:cs typeface="Times New Roman"/>
                        </a:rPr>
                        <a:t>30~40</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solidFill>
                            <a:srgbClr val="000000"/>
                          </a:solidFill>
                          <a:latin typeface="Times New Roman"/>
                          <a:ea typeface="宋体"/>
                          <a:cs typeface="Times New Roman"/>
                        </a:rPr>
                        <a:t>4</a:t>
                      </a:r>
                      <a:endParaRPr lang="zh-CN" sz="1400" kern="100">
                        <a:latin typeface="Times New Roman"/>
                        <a:ea typeface="宋体"/>
                        <a:cs typeface="Times New Roman"/>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8151">
                <a:tc vMerge="1">
                  <a:txBody>
                    <a:bodyPr/>
                    <a:lstStyle/>
                    <a:p>
                      <a:endParaRPr lang="zh-CN" altLang="en-US"/>
                    </a:p>
                  </a:txBody>
                  <a:tcPr/>
                </a:tc>
                <a:tc>
                  <a:txBody>
                    <a:bodyPr/>
                    <a:lstStyle/>
                    <a:p>
                      <a:pPr algn="ctr">
                        <a:spcAft>
                          <a:spcPts val="0"/>
                        </a:spcAft>
                      </a:pPr>
                      <a:r>
                        <a:rPr lang="zh-CN" sz="1400" kern="0">
                          <a:solidFill>
                            <a:srgbClr val="000000"/>
                          </a:solidFill>
                          <a:latin typeface="Times New Roman"/>
                          <a:ea typeface="宋体"/>
                          <a:cs typeface="Times New Roman"/>
                        </a:rPr>
                        <a:t>中软</a:t>
                      </a:r>
                      <a:r>
                        <a:rPr lang="en-US" sz="1400" kern="0">
                          <a:solidFill>
                            <a:srgbClr val="000000"/>
                          </a:solidFill>
                          <a:latin typeface="Times New Roman"/>
                          <a:ea typeface="宋体"/>
                          <a:cs typeface="Times New Roman"/>
                        </a:rPr>
                        <a:t>~</a:t>
                      </a:r>
                      <a:r>
                        <a:rPr lang="zh-CN" sz="1400" kern="0">
                          <a:solidFill>
                            <a:srgbClr val="000000"/>
                          </a:solidFill>
                          <a:latin typeface="Times New Roman"/>
                          <a:ea typeface="宋体"/>
                          <a:cs typeface="Times New Roman"/>
                        </a:rPr>
                        <a:t>软弱土</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solidFill>
                            <a:srgbClr val="000000"/>
                          </a:solidFill>
                          <a:latin typeface="Times New Roman"/>
                          <a:ea typeface="宋体"/>
                          <a:cs typeface="Times New Roman"/>
                        </a:rPr>
                        <a:t>15~25</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solidFill>
                            <a:srgbClr val="000000"/>
                          </a:solidFill>
                          <a:latin typeface="Times New Roman"/>
                          <a:ea typeface="宋体"/>
                          <a:cs typeface="Times New Roman"/>
                        </a:rPr>
                        <a:t>3</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solidFill>
                            <a:srgbClr val="000000"/>
                          </a:solidFill>
                          <a:latin typeface="Times New Roman"/>
                          <a:ea typeface="宋体"/>
                          <a:cs typeface="Times New Roman"/>
                        </a:rPr>
                        <a:t>25~35</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solidFill>
                            <a:srgbClr val="000000"/>
                          </a:solidFill>
                          <a:latin typeface="Times New Roman"/>
                          <a:ea typeface="宋体"/>
                          <a:cs typeface="Times New Roman"/>
                        </a:rPr>
                        <a:t>4</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a:solidFill>
                            <a:srgbClr val="000000"/>
                          </a:solidFill>
                          <a:latin typeface="Times New Roman"/>
                          <a:ea typeface="宋体"/>
                          <a:cs typeface="Times New Roman"/>
                        </a:rPr>
                        <a:t>35~45</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solidFill>
                            <a:srgbClr val="000000"/>
                          </a:solidFill>
                          <a:latin typeface="Times New Roman"/>
                          <a:ea typeface="宋体"/>
                          <a:cs typeface="Times New Roman"/>
                        </a:rPr>
                        <a:t>5</a:t>
                      </a:r>
                      <a:endParaRPr lang="zh-CN" sz="1400" kern="100">
                        <a:latin typeface="Times New Roman"/>
                        <a:ea typeface="宋体"/>
                        <a:cs typeface="Times New Roman"/>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075">
                <a:tc gridSpan="2">
                  <a:txBody>
                    <a:bodyPr/>
                    <a:lstStyle/>
                    <a:p>
                      <a:pPr algn="ctr">
                        <a:spcAft>
                          <a:spcPts val="0"/>
                        </a:spcAft>
                      </a:pPr>
                      <a:r>
                        <a:rPr lang="zh-CN" sz="1400" kern="100">
                          <a:solidFill>
                            <a:srgbClr val="000000"/>
                          </a:solidFill>
                          <a:latin typeface="Times New Roman"/>
                          <a:ea typeface="宋体"/>
                          <a:cs typeface="Times New Roman"/>
                        </a:rPr>
                        <a:t>地表隆起</a:t>
                      </a:r>
                      <a:endParaRPr lang="zh-CN" sz="1400" kern="100">
                        <a:latin typeface="Times New Roman"/>
                        <a:ea typeface="宋体"/>
                        <a:cs typeface="Times New Roman"/>
                      </a:endParaRPr>
                    </a:p>
                  </a:txBody>
                  <a:tcPr marL="48220" marR="4822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algn="ctr">
                        <a:spcAft>
                          <a:spcPts val="0"/>
                        </a:spcAft>
                      </a:pPr>
                      <a:r>
                        <a:rPr lang="en-US" sz="1400" kern="100">
                          <a:solidFill>
                            <a:srgbClr val="000000"/>
                          </a:solidFill>
                          <a:latin typeface="Times New Roman"/>
                          <a:ea typeface="宋体"/>
                          <a:cs typeface="Times New Roman"/>
                        </a:rPr>
                        <a:t>10</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solidFill>
                            <a:srgbClr val="000000"/>
                          </a:solidFill>
                          <a:latin typeface="Times New Roman"/>
                          <a:ea typeface="宋体"/>
                          <a:cs typeface="Times New Roman"/>
                        </a:rPr>
                        <a:t>3</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solidFill>
                            <a:srgbClr val="000000"/>
                          </a:solidFill>
                          <a:latin typeface="Times New Roman"/>
                          <a:ea typeface="宋体"/>
                          <a:cs typeface="Times New Roman"/>
                        </a:rPr>
                        <a:t>10</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solidFill>
                            <a:srgbClr val="000000"/>
                          </a:solidFill>
                          <a:latin typeface="Times New Roman"/>
                          <a:ea typeface="宋体"/>
                          <a:cs typeface="Times New Roman"/>
                        </a:rPr>
                        <a:t>3</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a:solidFill>
                            <a:srgbClr val="000000"/>
                          </a:solidFill>
                          <a:latin typeface="Times New Roman"/>
                          <a:ea typeface="宋体"/>
                          <a:cs typeface="Times New Roman"/>
                        </a:rPr>
                        <a:t>10</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a:solidFill>
                            <a:srgbClr val="000000"/>
                          </a:solidFill>
                          <a:latin typeface="Times New Roman"/>
                          <a:ea typeface="宋体"/>
                          <a:cs typeface="Times New Roman"/>
                        </a:rPr>
                        <a:t>3</a:t>
                      </a:r>
                      <a:endParaRPr lang="zh-CN" sz="1400" kern="100" dirty="0">
                        <a:latin typeface="Times New Roman"/>
                        <a:ea typeface="宋体"/>
                        <a:cs typeface="Times New Roman"/>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25653" name="矩形 4"/>
          <p:cNvSpPr>
            <a:spLocks noChangeArrowheads="1"/>
          </p:cNvSpPr>
          <p:nvPr/>
        </p:nvSpPr>
        <p:spPr bwMode="auto">
          <a:xfrm>
            <a:off x="202035" y="264542"/>
            <a:ext cx="6077768" cy="372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4291" tIns="32146" rIns="64291" bIns="32146">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r>
              <a:rPr lang="zh-CN" altLang="en-US" sz="2000" b="1"/>
              <a:t>如：盾构法隧道地表沉降监测项目控制值（</a:t>
            </a:r>
            <a:r>
              <a:rPr lang="zh-CN" altLang="en-US" sz="2000" b="1">
                <a:solidFill>
                  <a:srgbClr val="FF0000"/>
                </a:solidFill>
              </a:rPr>
              <a:t>国标</a:t>
            </a:r>
            <a:r>
              <a:rPr lang="zh-CN" altLang="en-US" sz="2000" b="1"/>
              <a:t>）</a:t>
            </a:r>
            <a:endParaRPr lang="zh-CN" altLang="en-US" sz="2000"/>
          </a:p>
        </p:txBody>
      </p:sp>
      <p:graphicFrame>
        <p:nvGraphicFramePr>
          <p:cNvPr id="6" name="表格 5"/>
          <p:cNvGraphicFramePr>
            <a:graphicFrameLocks noGrp="1"/>
          </p:cNvGraphicFramePr>
          <p:nvPr/>
        </p:nvGraphicFramePr>
        <p:xfrm>
          <a:off x="302493" y="3830836"/>
          <a:ext cx="8388326" cy="2584145"/>
        </p:xfrm>
        <a:graphic>
          <a:graphicData uri="http://schemas.openxmlformats.org/drawingml/2006/table">
            <a:tbl>
              <a:tblPr/>
              <a:tblGrid>
                <a:gridCol w="976402"/>
                <a:gridCol w="630942"/>
                <a:gridCol w="1205508"/>
                <a:gridCol w="1054819"/>
                <a:gridCol w="1054819"/>
                <a:gridCol w="1205508"/>
                <a:gridCol w="1406426"/>
                <a:gridCol w="853902"/>
              </a:tblGrid>
              <a:tr h="242319">
                <a:tc rowSpan="3" gridSpan="2">
                  <a:txBody>
                    <a:bodyPr/>
                    <a:lstStyle/>
                    <a:p>
                      <a:pPr algn="ctr">
                        <a:spcAft>
                          <a:spcPts val="0"/>
                        </a:spcAft>
                      </a:pPr>
                      <a:r>
                        <a:rPr lang="zh-CN" sz="1400" kern="0" dirty="0">
                          <a:solidFill>
                            <a:srgbClr val="000000"/>
                          </a:solidFill>
                          <a:latin typeface="Times New Roman"/>
                          <a:ea typeface="宋体"/>
                          <a:cs typeface="Times New Roman"/>
                        </a:rPr>
                        <a:t>监测项目</a:t>
                      </a:r>
                      <a:endParaRPr lang="zh-CN" sz="1400" kern="100" dirty="0">
                        <a:latin typeface="Times New Roman"/>
                        <a:ea typeface="宋体"/>
                        <a:cs typeface="Times New Roman"/>
                      </a:endParaRPr>
                    </a:p>
                    <a:p>
                      <a:pPr algn="ctr">
                        <a:spcAft>
                          <a:spcPts val="0"/>
                        </a:spcAft>
                      </a:pPr>
                      <a:r>
                        <a:rPr lang="zh-CN" sz="1400" kern="0" dirty="0">
                          <a:solidFill>
                            <a:srgbClr val="000000"/>
                          </a:solidFill>
                          <a:latin typeface="Times New Roman"/>
                          <a:ea typeface="宋体"/>
                          <a:cs typeface="Times New Roman"/>
                        </a:rPr>
                        <a:t>及岩土类型</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hMerge="1">
                  <a:txBody>
                    <a:bodyPr/>
                    <a:lstStyle/>
                    <a:p>
                      <a:endParaRPr lang="zh-CN" altLang="en-US"/>
                    </a:p>
                  </a:txBody>
                  <a:tcPr/>
                </a:tc>
                <a:tc gridSpan="6">
                  <a:txBody>
                    <a:bodyPr/>
                    <a:lstStyle/>
                    <a:p>
                      <a:pPr algn="ctr">
                        <a:spcAft>
                          <a:spcPts val="0"/>
                        </a:spcAft>
                      </a:pPr>
                      <a:r>
                        <a:rPr lang="zh-CN" sz="1400" kern="0" dirty="0">
                          <a:solidFill>
                            <a:srgbClr val="000000"/>
                          </a:solidFill>
                          <a:latin typeface="Times New Roman"/>
                          <a:ea typeface="宋体"/>
                          <a:cs typeface="Times New Roman"/>
                        </a:rPr>
                        <a:t>工程监测等级</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42319">
                <a:tc gridSpan="2" vMerge="1">
                  <a:txBody>
                    <a:bodyPr/>
                    <a:lstStyle/>
                    <a:p>
                      <a:endParaRPr lang="zh-CN" altLang="en-US"/>
                    </a:p>
                  </a:txBody>
                  <a:tcPr/>
                </a:tc>
                <a:tc hMerge="1" vMerge="1">
                  <a:txBody>
                    <a:bodyPr/>
                    <a:lstStyle/>
                    <a:p>
                      <a:endParaRPr lang="zh-CN" altLang="en-US"/>
                    </a:p>
                  </a:txBody>
                  <a:tcPr/>
                </a:tc>
                <a:tc gridSpan="2">
                  <a:txBody>
                    <a:bodyPr/>
                    <a:lstStyle/>
                    <a:p>
                      <a:pPr algn="ctr">
                        <a:spcAft>
                          <a:spcPts val="0"/>
                        </a:spcAft>
                      </a:pPr>
                      <a:r>
                        <a:rPr lang="zh-CN" sz="1400" kern="0">
                          <a:solidFill>
                            <a:srgbClr val="000000"/>
                          </a:solidFill>
                          <a:latin typeface="Times New Roman"/>
                          <a:ea typeface="宋体"/>
                          <a:cs typeface="Times New Roman"/>
                        </a:rPr>
                        <a:t>一级</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algn="ctr">
                        <a:spcAft>
                          <a:spcPts val="0"/>
                        </a:spcAft>
                      </a:pPr>
                      <a:r>
                        <a:rPr lang="zh-CN" sz="1400" kern="0">
                          <a:solidFill>
                            <a:srgbClr val="000000"/>
                          </a:solidFill>
                          <a:latin typeface="Times New Roman"/>
                          <a:ea typeface="宋体"/>
                          <a:cs typeface="Times New Roman"/>
                        </a:rPr>
                        <a:t>二级</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algn="ctr">
                        <a:spcAft>
                          <a:spcPts val="0"/>
                        </a:spcAft>
                      </a:pPr>
                      <a:r>
                        <a:rPr lang="zh-CN" sz="1400" kern="0">
                          <a:solidFill>
                            <a:srgbClr val="000000"/>
                          </a:solidFill>
                          <a:latin typeface="Times New Roman"/>
                          <a:ea typeface="宋体"/>
                          <a:cs typeface="Times New Roman"/>
                        </a:rPr>
                        <a:t>三级</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r>
              <a:tr h="571312">
                <a:tc gridSpan="2" vMerge="1">
                  <a:txBody>
                    <a:bodyPr/>
                    <a:lstStyle/>
                    <a:p>
                      <a:endParaRPr lang="zh-CN" altLang="en-US"/>
                    </a:p>
                  </a:txBody>
                  <a:tcPr/>
                </a:tc>
                <a:tc hMerge="1" vMerge="1">
                  <a:txBody>
                    <a:bodyPr/>
                    <a:lstStyle/>
                    <a:p>
                      <a:endParaRPr lang="zh-CN" altLang="en-US"/>
                    </a:p>
                  </a:txBody>
                  <a:tcPr/>
                </a:tc>
                <a:tc>
                  <a:txBody>
                    <a:bodyPr/>
                    <a:lstStyle/>
                    <a:p>
                      <a:pPr algn="ctr">
                        <a:spcAft>
                          <a:spcPts val="0"/>
                        </a:spcAft>
                      </a:pPr>
                      <a:r>
                        <a:rPr lang="zh-CN" sz="1400" kern="0" dirty="0">
                          <a:solidFill>
                            <a:srgbClr val="000000"/>
                          </a:solidFill>
                          <a:latin typeface="Times New Roman"/>
                          <a:ea typeface="宋体"/>
                          <a:cs typeface="Times New Roman"/>
                        </a:rPr>
                        <a:t>累计值（</a:t>
                      </a:r>
                      <a:r>
                        <a:rPr lang="en-US" sz="1400" kern="0" dirty="0">
                          <a:solidFill>
                            <a:srgbClr val="000000"/>
                          </a:solidFill>
                          <a:latin typeface="Times New Roman"/>
                          <a:ea typeface="宋体"/>
                          <a:cs typeface="Times New Roman"/>
                        </a:rPr>
                        <a:t>mm</a:t>
                      </a:r>
                      <a:r>
                        <a:rPr lang="zh-CN" sz="1400" kern="0" dirty="0">
                          <a:solidFill>
                            <a:srgbClr val="000000"/>
                          </a:solidFill>
                          <a:latin typeface="Times New Roman"/>
                          <a:ea typeface="宋体"/>
                          <a:cs typeface="Times New Roman"/>
                        </a:rPr>
                        <a:t>）</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0">
                          <a:solidFill>
                            <a:srgbClr val="000000"/>
                          </a:solidFill>
                          <a:latin typeface="Times New Roman"/>
                          <a:ea typeface="宋体"/>
                          <a:cs typeface="Times New Roman"/>
                        </a:rPr>
                        <a:t>变化速率（</a:t>
                      </a:r>
                      <a:r>
                        <a:rPr lang="en-US" sz="1400" kern="0">
                          <a:solidFill>
                            <a:srgbClr val="000000"/>
                          </a:solidFill>
                          <a:latin typeface="Times New Roman"/>
                          <a:ea typeface="宋体"/>
                          <a:cs typeface="Times New Roman"/>
                        </a:rPr>
                        <a:t>mm/</a:t>
                      </a:r>
                      <a:r>
                        <a:rPr lang="zh-CN" sz="1400" kern="0">
                          <a:solidFill>
                            <a:srgbClr val="000000"/>
                          </a:solidFill>
                          <a:latin typeface="Times New Roman"/>
                          <a:ea typeface="宋体"/>
                          <a:cs typeface="Times New Roman"/>
                        </a:rPr>
                        <a:t>天）</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0">
                          <a:solidFill>
                            <a:srgbClr val="000000"/>
                          </a:solidFill>
                          <a:latin typeface="Times New Roman"/>
                          <a:ea typeface="宋体"/>
                          <a:cs typeface="Times New Roman"/>
                        </a:rPr>
                        <a:t>累计值</a:t>
                      </a:r>
                      <a:endParaRPr lang="zh-CN" sz="1400" kern="100">
                        <a:latin typeface="Times New Roman"/>
                        <a:ea typeface="宋体"/>
                        <a:cs typeface="Times New Roman"/>
                      </a:endParaRPr>
                    </a:p>
                    <a:p>
                      <a:pPr algn="ctr">
                        <a:spcAft>
                          <a:spcPts val="0"/>
                        </a:spcAft>
                      </a:pPr>
                      <a:r>
                        <a:rPr lang="zh-CN" sz="1400" kern="0">
                          <a:solidFill>
                            <a:srgbClr val="000000"/>
                          </a:solidFill>
                          <a:latin typeface="Times New Roman"/>
                          <a:ea typeface="宋体"/>
                          <a:cs typeface="Times New Roman"/>
                        </a:rPr>
                        <a:t>（</a:t>
                      </a:r>
                      <a:r>
                        <a:rPr lang="en-US" sz="1400" kern="0">
                          <a:solidFill>
                            <a:srgbClr val="000000"/>
                          </a:solidFill>
                          <a:latin typeface="Times New Roman"/>
                          <a:ea typeface="宋体"/>
                          <a:cs typeface="Times New Roman"/>
                        </a:rPr>
                        <a:t>mm</a:t>
                      </a:r>
                      <a:r>
                        <a:rPr lang="zh-CN" sz="1400" kern="0">
                          <a:solidFill>
                            <a:srgbClr val="000000"/>
                          </a:solidFill>
                          <a:latin typeface="Times New Roman"/>
                          <a:ea typeface="宋体"/>
                          <a:cs typeface="Times New Roman"/>
                        </a:rPr>
                        <a:t>）</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0">
                          <a:solidFill>
                            <a:srgbClr val="000000"/>
                          </a:solidFill>
                          <a:latin typeface="Times New Roman"/>
                          <a:ea typeface="宋体"/>
                          <a:cs typeface="Times New Roman"/>
                        </a:rPr>
                        <a:t>变化速率（</a:t>
                      </a:r>
                      <a:r>
                        <a:rPr lang="en-US" sz="1400" kern="0">
                          <a:solidFill>
                            <a:srgbClr val="000000"/>
                          </a:solidFill>
                          <a:latin typeface="Times New Roman"/>
                          <a:ea typeface="宋体"/>
                          <a:cs typeface="Times New Roman"/>
                        </a:rPr>
                        <a:t>mm/</a:t>
                      </a:r>
                      <a:r>
                        <a:rPr lang="zh-CN" sz="1400" kern="0">
                          <a:solidFill>
                            <a:srgbClr val="000000"/>
                          </a:solidFill>
                          <a:latin typeface="Times New Roman"/>
                          <a:ea typeface="宋体"/>
                          <a:cs typeface="Times New Roman"/>
                        </a:rPr>
                        <a:t>天）</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0">
                          <a:solidFill>
                            <a:srgbClr val="000000"/>
                          </a:solidFill>
                          <a:latin typeface="Times New Roman"/>
                          <a:ea typeface="宋体"/>
                          <a:cs typeface="Times New Roman"/>
                        </a:rPr>
                        <a:t>累计值（</a:t>
                      </a:r>
                      <a:r>
                        <a:rPr lang="en-US" sz="1400" kern="0">
                          <a:solidFill>
                            <a:srgbClr val="000000"/>
                          </a:solidFill>
                          <a:latin typeface="Times New Roman"/>
                          <a:ea typeface="宋体"/>
                          <a:cs typeface="Times New Roman"/>
                        </a:rPr>
                        <a:t>mm</a:t>
                      </a:r>
                      <a:r>
                        <a:rPr lang="zh-CN" sz="1400" kern="0">
                          <a:solidFill>
                            <a:srgbClr val="000000"/>
                          </a:solidFill>
                          <a:latin typeface="Times New Roman"/>
                          <a:ea typeface="宋体"/>
                          <a:cs typeface="Times New Roman"/>
                        </a:rPr>
                        <a:t>）</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0">
                          <a:solidFill>
                            <a:srgbClr val="000000"/>
                          </a:solidFill>
                          <a:latin typeface="Times New Roman"/>
                          <a:ea typeface="宋体"/>
                          <a:cs typeface="Times New Roman"/>
                        </a:rPr>
                        <a:t>变化速率（</a:t>
                      </a:r>
                      <a:r>
                        <a:rPr lang="en-US" sz="1400" kern="0">
                          <a:solidFill>
                            <a:srgbClr val="000000"/>
                          </a:solidFill>
                          <a:latin typeface="Times New Roman"/>
                          <a:ea typeface="宋体"/>
                          <a:cs typeface="Times New Roman"/>
                        </a:rPr>
                        <a:t>mm/</a:t>
                      </a:r>
                      <a:r>
                        <a:rPr lang="zh-CN" sz="1400" kern="0">
                          <a:solidFill>
                            <a:srgbClr val="000000"/>
                          </a:solidFill>
                          <a:latin typeface="Times New Roman"/>
                          <a:ea typeface="宋体"/>
                          <a:cs typeface="Times New Roman"/>
                        </a:rPr>
                        <a:t>天）</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2938">
                <a:tc rowSpan="2">
                  <a:txBody>
                    <a:bodyPr/>
                    <a:lstStyle/>
                    <a:p>
                      <a:pPr algn="ctr">
                        <a:spcAft>
                          <a:spcPts val="0"/>
                        </a:spcAft>
                      </a:pPr>
                      <a:r>
                        <a:rPr lang="zh-CN" sz="1400" kern="100">
                          <a:solidFill>
                            <a:srgbClr val="000000"/>
                          </a:solidFill>
                          <a:latin typeface="Times New Roman"/>
                          <a:ea typeface="宋体"/>
                          <a:cs typeface="Times New Roman"/>
                        </a:rPr>
                        <a:t>地表沉降</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0">
                          <a:solidFill>
                            <a:srgbClr val="000000"/>
                          </a:solidFill>
                          <a:latin typeface="Times New Roman"/>
                          <a:ea typeface="宋体"/>
                          <a:cs typeface="Times New Roman"/>
                        </a:rPr>
                        <a:t>坚硬</a:t>
                      </a:r>
                      <a:r>
                        <a:rPr lang="en-US" sz="1400" kern="0">
                          <a:solidFill>
                            <a:srgbClr val="000000"/>
                          </a:solidFill>
                          <a:latin typeface="Times New Roman"/>
                          <a:ea typeface="宋体"/>
                          <a:cs typeface="Times New Roman"/>
                        </a:rPr>
                        <a:t>-</a:t>
                      </a:r>
                      <a:r>
                        <a:rPr lang="zh-CN" sz="1400" kern="0">
                          <a:solidFill>
                            <a:srgbClr val="000000"/>
                          </a:solidFill>
                          <a:latin typeface="Times New Roman"/>
                          <a:ea typeface="宋体"/>
                          <a:cs typeface="Times New Roman"/>
                        </a:rPr>
                        <a:t>中硬土</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solidFill>
                            <a:srgbClr val="000000"/>
                          </a:solidFill>
                          <a:latin typeface="Times New Roman"/>
                          <a:ea typeface="宋体"/>
                          <a:cs typeface="Times New Roman"/>
                        </a:rPr>
                        <a:t>20</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a:solidFill>
                            <a:srgbClr val="000000"/>
                          </a:solidFill>
                          <a:latin typeface="Times New Roman"/>
                          <a:ea typeface="宋体"/>
                          <a:cs typeface="Times New Roman"/>
                        </a:rPr>
                        <a:t>2</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a:solidFill>
                            <a:srgbClr val="000000"/>
                          </a:solidFill>
                          <a:latin typeface="Times New Roman"/>
                          <a:ea typeface="宋体"/>
                          <a:cs typeface="Times New Roman"/>
                        </a:rPr>
                        <a:t>30</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a:solidFill>
                            <a:srgbClr val="000000"/>
                          </a:solidFill>
                          <a:latin typeface="Times New Roman"/>
                          <a:ea typeface="宋体"/>
                          <a:cs typeface="Times New Roman"/>
                        </a:rPr>
                        <a:t>3</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a:solidFill>
                            <a:srgbClr val="000000"/>
                          </a:solidFill>
                          <a:latin typeface="Times New Roman"/>
                          <a:ea typeface="宋体"/>
                          <a:cs typeface="Times New Roman"/>
                        </a:rPr>
                        <a:t>40</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solidFill>
                            <a:srgbClr val="000000"/>
                          </a:solidFill>
                          <a:latin typeface="Times New Roman"/>
                          <a:ea typeface="宋体"/>
                          <a:cs typeface="Times New Roman"/>
                        </a:rPr>
                        <a:t>4</a:t>
                      </a:r>
                      <a:endParaRPr lang="zh-CN" sz="1400" kern="100">
                        <a:latin typeface="Times New Roman"/>
                        <a:ea typeface="宋体"/>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2938">
                <a:tc vMerge="1">
                  <a:txBody>
                    <a:bodyPr/>
                    <a:lstStyle/>
                    <a:p>
                      <a:endParaRPr lang="zh-CN" altLang="en-US"/>
                    </a:p>
                  </a:txBody>
                  <a:tcPr/>
                </a:tc>
                <a:tc>
                  <a:txBody>
                    <a:bodyPr/>
                    <a:lstStyle/>
                    <a:p>
                      <a:pPr algn="ctr">
                        <a:spcAft>
                          <a:spcPts val="0"/>
                        </a:spcAft>
                      </a:pPr>
                      <a:r>
                        <a:rPr lang="zh-CN" sz="1400" kern="0">
                          <a:solidFill>
                            <a:srgbClr val="000000"/>
                          </a:solidFill>
                          <a:latin typeface="Times New Roman"/>
                          <a:ea typeface="宋体"/>
                          <a:cs typeface="Times New Roman"/>
                        </a:rPr>
                        <a:t>中软</a:t>
                      </a:r>
                      <a:r>
                        <a:rPr lang="en-US" sz="1400" kern="0">
                          <a:solidFill>
                            <a:srgbClr val="000000"/>
                          </a:solidFill>
                          <a:latin typeface="Times New Roman"/>
                          <a:ea typeface="宋体"/>
                          <a:cs typeface="Times New Roman"/>
                        </a:rPr>
                        <a:t>-</a:t>
                      </a:r>
                      <a:r>
                        <a:rPr lang="zh-CN" sz="1400" kern="0">
                          <a:solidFill>
                            <a:srgbClr val="000000"/>
                          </a:solidFill>
                          <a:latin typeface="Times New Roman"/>
                          <a:ea typeface="宋体"/>
                          <a:cs typeface="Times New Roman"/>
                        </a:rPr>
                        <a:t>软弱土</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solidFill>
                            <a:srgbClr val="000000"/>
                          </a:solidFill>
                          <a:latin typeface="Times New Roman"/>
                          <a:ea typeface="宋体"/>
                          <a:cs typeface="Times New Roman"/>
                        </a:rPr>
                        <a:t>25</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solidFill>
                            <a:srgbClr val="000000"/>
                          </a:solidFill>
                          <a:latin typeface="Times New Roman"/>
                          <a:ea typeface="宋体"/>
                          <a:cs typeface="Times New Roman"/>
                        </a:rPr>
                        <a:t>2</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solidFill>
                            <a:srgbClr val="000000"/>
                          </a:solidFill>
                          <a:latin typeface="Times New Roman"/>
                          <a:ea typeface="宋体"/>
                          <a:cs typeface="Times New Roman"/>
                        </a:rPr>
                        <a:t>35</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solidFill>
                            <a:srgbClr val="000000"/>
                          </a:solidFill>
                          <a:latin typeface="Times New Roman"/>
                          <a:ea typeface="宋体"/>
                          <a:cs typeface="Times New Roman"/>
                        </a:rPr>
                        <a:t>3</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a:solidFill>
                            <a:srgbClr val="000000"/>
                          </a:solidFill>
                          <a:latin typeface="Times New Roman"/>
                          <a:ea typeface="宋体"/>
                          <a:cs typeface="Times New Roman"/>
                        </a:rPr>
                        <a:t>45</a:t>
                      </a:r>
                      <a:endParaRPr lang="zh-CN" sz="1400" kern="100" dirty="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a:solidFill>
                            <a:srgbClr val="000000"/>
                          </a:solidFill>
                          <a:latin typeface="Times New Roman"/>
                          <a:ea typeface="宋体"/>
                          <a:cs typeface="Times New Roman"/>
                        </a:rPr>
                        <a:t>5</a:t>
                      </a:r>
                      <a:endParaRPr lang="zh-CN" sz="1400" kern="100" dirty="0">
                        <a:latin typeface="Times New Roman"/>
                        <a:ea typeface="宋体"/>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2319">
                <a:tc gridSpan="2">
                  <a:txBody>
                    <a:bodyPr/>
                    <a:lstStyle/>
                    <a:p>
                      <a:pPr algn="ctr">
                        <a:spcAft>
                          <a:spcPts val="0"/>
                        </a:spcAft>
                      </a:pPr>
                      <a:r>
                        <a:rPr lang="zh-CN" sz="1400" kern="100">
                          <a:solidFill>
                            <a:srgbClr val="000000"/>
                          </a:solidFill>
                          <a:latin typeface="Times New Roman"/>
                          <a:ea typeface="宋体"/>
                          <a:cs typeface="Times New Roman"/>
                        </a:rPr>
                        <a:t>地表隆起</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algn="ctr">
                        <a:spcAft>
                          <a:spcPts val="0"/>
                        </a:spcAft>
                      </a:pPr>
                      <a:r>
                        <a:rPr lang="en-US" sz="1400" kern="100">
                          <a:solidFill>
                            <a:srgbClr val="000000"/>
                          </a:solidFill>
                          <a:latin typeface="Times New Roman"/>
                          <a:ea typeface="宋体"/>
                          <a:cs typeface="Times New Roman"/>
                        </a:rPr>
                        <a:t>10</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solidFill>
                            <a:srgbClr val="000000"/>
                          </a:solidFill>
                          <a:latin typeface="Times New Roman"/>
                          <a:ea typeface="宋体"/>
                          <a:cs typeface="Times New Roman"/>
                        </a:rPr>
                        <a:t>2</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solidFill>
                            <a:srgbClr val="000000"/>
                          </a:solidFill>
                          <a:latin typeface="Times New Roman"/>
                          <a:ea typeface="宋体"/>
                          <a:cs typeface="Times New Roman"/>
                        </a:rPr>
                        <a:t>10</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solidFill>
                            <a:srgbClr val="000000"/>
                          </a:solidFill>
                          <a:latin typeface="Times New Roman"/>
                          <a:ea typeface="宋体"/>
                          <a:cs typeface="Times New Roman"/>
                        </a:rPr>
                        <a:t>3</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solidFill>
                            <a:srgbClr val="000000"/>
                          </a:solidFill>
                          <a:latin typeface="Times New Roman"/>
                          <a:ea typeface="宋体"/>
                          <a:cs typeface="Times New Roman"/>
                        </a:rPr>
                        <a:t>10</a:t>
                      </a:r>
                      <a:endParaRPr lang="zh-CN" sz="1400" kern="100">
                        <a:latin typeface="Times New Roman"/>
                        <a:ea typeface="宋体"/>
                        <a:cs typeface="Times New Roman"/>
                      </a:endParaRPr>
                    </a:p>
                  </a:txBody>
                  <a:tcPr marL="48220" marR="48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a:solidFill>
                            <a:srgbClr val="000000"/>
                          </a:solidFill>
                          <a:latin typeface="Times New Roman"/>
                          <a:ea typeface="宋体"/>
                          <a:cs typeface="Times New Roman"/>
                        </a:rPr>
                        <a:t>3</a:t>
                      </a:r>
                      <a:endParaRPr lang="zh-CN" sz="1400" kern="100" dirty="0">
                        <a:latin typeface="Times New Roman"/>
                        <a:ea typeface="宋体"/>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018726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836712"/>
            <a:ext cx="7920880" cy="5446363"/>
          </a:xfrm>
          <a:prstGeom prst="rect">
            <a:avLst/>
          </a:prstGeom>
          <a:noFill/>
        </p:spPr>
        <p:txBody>
          <a:bodyPr wrap="square" rtlCol="0">
            <a:spAutoFit/>
          </a:bodyPr>
          <a:lstStyle/>
          <a:p>
            <a:pPr>
              <a:lnSpc>
                <a:spcPct val="150000"/>
              </a:lnSpc>
            </a:pPr>
            <a:r>
              <a:rPr lang="zh-CN" altLang="en-US" dirty="0" smtClean="0"/>
              <a:t>（</a:t>
            </a:r>
            <a:r>
              <a:rPr lang="en-US" altLang="zh-CN" dirty="0" smtClean="0"/>
              <a:t>7</a:t>
            </a:r>
            <a:r>
              <a:rPr lang="zh-CN" altLang="en-US" dirty="0" smtClean="0"/>
              <a:t>）</a:t>
            </a:r>
            <a:r>
              <a:rPr lang="zh-CN" altLang="zh-CN" dirty="0" smtClean="0"/>
              <a:t>国标</a:t>
            </a:r>
            <a:r>
              <a:rPr lang="zh-CN" altLang="zh-CN" dirty="0"/>
              <a:t>中提到了线路结构监测，但没有涉及具体的监测点布设要求，本规程明确如下：</a:t>
            </a:r>
          </a:p>
          <a:p>
            <a:pPr>
              <a:lnSpc>
                <a:spcPct val="150000"/>
              </a:lnSpc>
            </a:pPr>
            <a:r>
              <a:rPr lang="zh-CN" altLang="zh-CN" dirty="0" smtClean="0"/>
              <a:t>（</a:t>
            </a:r>
            <a:r>
              <a:rPr lang="en-US" altLang="zh-CN" dirty="0" smtClean="0"/>
              <a:t>a</a:t>
            </a:r>
            <a:r>
              <a:rPr lang="zh-CN" altLang="zh-CN" dirty="0" smtClean="0"/>
              <a:t>）</a:t>
            </a:r>
            <a:r>
              <a:rPr lang="zh-CN" altLang="zh-CN" dirty="0"/>
              <a:t>明（盖）挖法车站监测点的布设宜沿车站底板长边的两侧、对称、均匀布设，监测点间距宜</a:t>
            </a:r>
            <a:r>
              <a:rPr lang="en-US" altLang="zh-CN" dirty="0"/>
              <a:t>20~30m</a:t>
            </a:r>
            <a:r>
              <a:rPr lang="zh-CN" altLang="zh-CN" dirty="0"/>
              <a:t>，车站四角应布设监测点；</a:t>
            </a:r>
          </a:p>
          <a:p>
            <a:pPr>
              <a:lnSpc>
                <a:spcPct val="150000"/>
              </a:lnSpc>
            </a:pPr>
            <a:r>
              <a:rPr lang="zh-CN" altLang="zh-CN" dirty="0" smtClean="0"/>
              <a:t>（</a:t>
            </a:r>
            <a:r>
              <a:rPr lang="en-US" altLang="zh-CN" dirty="0" smtClean="0"/>
              <a:t>b</a:t>
            </a:r>
            <a:r>
              <a:rPr lang="zh-CN" altLang="zh-CN" dirty="0" smtClean="0"/>
              <a:t>）</a:t>
            </a:r>
            <a:r>
              <a:rPr lang="zh-CN" altLang="zh-CN" dirty="0"/>
              <a:t>在车站与区间的接缝两侧</a:t>
            </a:r>
            <a:r>
              <a:rPr lang="en-US" altLang="zh-CN" dirty="0"/>
              <a:t>1</a:t>
            </a:r>
            <a:r>
              <a:rPr lang="zh-CN" altLang="zh-CN" dirty="0"/>
              <a:t>米处各布设</a:t>
            </a:r>
            <a:r>
              <a:rPr lang="en-US" altLang="zh-CN" dirty="0"/>
              <a:t>1</a:t>
            </a:r>
            <a:r>
              <a:rPr lang="zh-CN" altLang="zh-CN" dirty="0"/>
              <a:t>个差异沉降监测点；</a:t>
            </a:r>
          </a:p>
          <a:p>
            <a:pPr>
              <a:lnSpc>
                <a:spcPct val="150000"/>
              </a:lnSpc>
            </a:pPr>
            <a:r>
              <a:rPr lang="zh-CN" altLang="zh-CN" dirty="0" smtClean="0"/>
              <a:t>（</a:t>
            </a:r>
            <a:r>
              <a:rPr lang="en-US" altLang="zh-CN" dirty="0" smtClean="0"/>
              <a:t>c</a:t>
            </a:r>
            <a:r>
              <a:rPr lang="zh-CN" altLang="zh-CN" dirty="0" smtClean="0"/>
              <a:t>）</a:t>
            </a:r>
            <a:r>
              <a:rPr lang="zh-CN" altLang="zh-CN" dirty="0"/>
              <a:t>明挖区间底板沉降监测点宜在左、右线轴线上分别布设，监测点沿线路方向的间距宜</a:t>
            </a:r>
            <a:r>
              <a:rPr lang="en-US" altLang="zh-CN" dirty="0"/>
              <a:t>20~30m</a:t>
            </a:r>
            <a:r>
              <a:rPr lang="zh-CN" altLang="zh-CN" dirty="0"/>
              <a:t>。</a:t>
            </a:r>
          </a:p>
          <a:p>
            <a:pPr>
              <a:lnSpc>
                <a:spcPct val="150000"/>
              </a:lnSpc>
            </a:pPr>
            <a:r>
              <a:rPr lang="zh-CN" altLang="zh-CN" dirty="0" smtClean="0"/>
              <a:t>（</a:t>
            </a:r>
            <a:r>
              <a:rPr lang="en-US" altLang="zh-CN" dirty="0" smtClean="0"/>
              <a:t>d</a:t>
            </a:r>
            <a:r>
              <a:rPr lang="zh-CN" altLang="zh-CN" dirty="0" smtClean="0"/>
              <a:t>）</a:t>
            </a:r>
            <a:r>
              <a:rPr lang="zh-CN" altLang="zh-CN" dirty="0"/>
              <a:t>联络通道工后沉降监测点宜沿联络通道轴线方向布设，其布设间距宜</a:t>
            </a:r>
            <a:r>
              <a:rPr lang="en-US" altLang="zh-CN" dirty="0"/>
              <a:t>10m</a:t>
            </a:r>
            <a:r>
              <a:rPr lang="zh-CN" altLang="zh-CN" dirty="0"/>
              <a:t>，并在联络通道与区间隧道的接缝左右</a:t>
            </a:r>
            <a:r>
              <a:rPr lang="en-US" altLang="zh-CN" dirty="0"/>
              <a:t>1m</a:t>
            </a:r>
            <a:r>
              <a:rPr lang="zh-CN" altLang="zh-CN" dirty="0"/>
              <a:t>处各布设</a:t>
            </a:r>
            <a:r>
              <a:rPr lang="en-US" altLang="zh-CN" dirty="0"/>
              <a:t>1</a:t>
            </a:r>
            <a:r>
              <a:rPr lang="zh-CN" altLang="zh-CN" dirty="0"/>
              <a:t>个差异沉降监测点。</a:t>
            </a:r>
          </a:p>
          <a:p>
            <a:pPr>
              <a:lnSpc>
                <a:spcPct val="150000"/>
              </a:lnSpc>
            </a:pPr>
            <a:r>
              <a:rPr lang="zh-CN" altLang="zh-CN" dirty="0" smtClean="0"/>
              <a:t>（</a:t>
            </a:r>
            <a:r>
              <a:rPr lang="en-US" altLang="zh-CN" dirty="0" smtClean="0"/>
              <a:t>e</a:t>
            </a:r>
            <a:r>
              <a:rPr lang="zh-CN" altLang="zh-CN" dirty="0" smtClean="0"/>
              <a:t>）</a:t>
            </a:r>
            <a:r>
              <a:rPr lang="zh-CN" altLang="zh-CN" dirty="0"/>
              <a:t>盾构法隧道工后沉降监测阶段，对标准盾构区间，结构拱顶（底）沉降监测点布设间距宜为</a:t>
            </a:r>
            <a:r>
              <a:rPr lang="en-US" altLang="zh-CN" dirty="0"/>
              <a:t>30</a:t>
            </a:r>
            <a:r>
              <a:rPr lang="zh-CN" altLang="zh-CN" dirty="0"/>
              <a:t>环；对大盾构区间，监测点布设间距宜为</a:t>
            </a:r>
            <a:r>
              <a:rPr lang="en-US" altLang="zh-CN" dirty="0"/>
              <a:t>10</a:t>
            </a:r>
            <a:r>
              <a:rPr lang="zh-CN" altLang="zh-CN" dirty="0"/>
              <a:t>环；</a:t>
            </a:r>
          </a:p>
          <a:p>
            <a:pPr>
              <a:lnSpc>
                <a:spcPct val="150000"/>
              </a:lnSpc>
            </a:pPr>
            <a:r>
              <a:rPr lang="zh-CN" altLang="zh-CN" dirty="0" smtClean="0"/>
              <a:t>（</a:t>
            </a:r>
            <a:r>
              <a:rPr lang="en-US" altLang="zh-CN" dirty="0" smtClean="0"/>
              <a:t>f</a:t>
            </a:r>
            <a:r>
              <a:rPr lang="zh-CN" altLang="zh-CN" dirty="0" smtClean="0"/>
              <a:t>）</a:t>
            </a:r>
            <a:r>
              <a:rPr lang="zh-CN" altLang="zh-CN" dirty="0"/>
              <a:t>工后沉降监测阶段，对标准盾构区间，结构拱顶（底）沉降监测点布设间距宜为</a:t>
            </a:r>
            <a:r>
              <a:rPr lang="en-US" altLang="zh-CN" dirty="0"/>
              <a:t>30</a:t>
            </a:r>
            <a:r>
              <a:rPr lang="zh-CN" altLang="zh-CN" dirty="0"/>
              <a:t>环；对大盾构区间，监测点布设间距宜为</a:t>
            </a:r>
            <a:r>
              <a:rPr lang="en-US" altLang="zh-CN" dirty="0"/>
              <a:t>10</a:t>
            </a:r>
            <a:r>
              <a:rPr lang="zh-CN" altLang="zh-CN" dirty="0"/>
              <a:t>环。</a:t>
            </a:r>
            <a:endParaRPr lang="zh-CN" altLang="en-US" dirty="0"/>
          </a:p>
        </p:txBody>
      </p:sp>
    </p:spTree>
    <p:extLst>
      <p:ext uri="{BB962C8B-B14F-4D97-AF65-F5344CB8AC3E}">
        <p14:creationId xmlns:p14="http://schemas.microsoft.com/office/powerpoint/2010/main" val="1939916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4294967295"/>
          </p:nvPr>
        </p:nvSpPr>
        <p:spPr>
          <a:xfrm>
            <a:off x="467544" y="1278052"/>
            <a:ext cx="8136904" cy="4873752"/>
          </a:xfrm>
        </p:spPr>
        <p:txBody>
          <a:bodyPr>
            <a:normAutofit/>
          </a:bodyPr>
          <a:lstStyle/>
          <a:p>
            <a:pPr marL="0" indent="0">
              <a:lnSpc>
                <a:spcPct val="150000"/>
              </a:lnSpc>
              <a:buNone/>
            </a:pPr>
            <a:r>
              <a:rPr lang="zh-CN" altLang="en-US" sz="1700" b="1" dirty="0" smtClean="0">
                <a:latin typeface="+mn-ea"/>
              </a:rPr>
              <a:t>在我站的历次</a:t>
            </a:r>
            <a:r>
              <a:rPr lang="zh-CN" altLang="en-US" sz="1700" b="1" dirty="0">
                <a:latin typeface="+mn-ea"/>
              </a:rPr>
              <a:t>监督检查中发现，监测管理工作普遍存在一下问题</a:t>
            </a:r>
            <a:r>
              <a:rPr lang="zh-CN" altLang="en-US" sz="1700" b="1" dirty="0" smtClean="0">
                <a:latin typeface="+mn-ea"/>
              </a:rPr>
              <a:t>：</a:t>
            </a:r>
            <a:endParaRPr lang="en-US" altLang="zh-CN" sz="1700" b="1" dirty="0" smtClean="0">
              <a:latin typeface="+mn-ea"/>
            </a:endParaRPr>
          </a:p>
          <a:p>
            <a:pPr marL="0" indent="0">
              <a:lnSpc>
                <a:spcPct val="150000"/>
              </a:lnSpc>
              <a:spcBef>
                <a:spcPct val="0"/>
              </a:spcBef>
              <a:buNone/>
            </a:pPr>
            <a:r>
              <a:rPr lang="en-US" altLang="zh-CN" sz="1700" dirty="0" smtClean="0">
                <a:latin typeface="Arial" pitchFamily="34" charset="0"/>
                <a:ea typeface="宋体" pitchFamily="2" charset="-122"/>
              </a:rPr>
              <a:t>1</a:t>
            </a:r>
            <a:r>
              <a:rPr lang="zh-CN" altLang="en-US" sz="1700" dirty="0">
                <a:latin typeface="Arial" pitchFamily="34" charset="0"/>
                <a:ea typeface="宋体" pitchFamily="2" charset="-122"/>
              </a:rPr>
              <a:t>、</a:t>
            </a:r>
            <a:r>
              <a:rPr lang="zh-CN" altLang="zh-CN" sz="1700" dirty="0">
                <a:latin typeface="Arial" pitchFamily="34" charset="0"/>
                <a:ea typeface="宋体" pitchFamily="2" charset="-122"/>
              </a:rPr>
              <a:t>监测</a:t>
            </a:r>
            <a:r>
              <a:rPr lang="zh-CN" altLang="en-US" sz="1700" dirty="0">
                <a:latin typeface="Arial" pitchFamily="34" charset="0"/>
                <a:ea typeface="宋体" pitchFamily="2" charset="-122"/>
              </a:rPr>
              <a:t>单位工作</a:t>
            </a:r>
            <a:r>
              <a:rPr lang="zh-CN" altLang="zh-CN" sz="1700" dirty="0">
                <a:latin typeface="Arial" pitchFamily="34" charset="0"/>
                <a:ea typeface="宋体" pitchFamily="2" charset="-122"/>
              </a:rPr>
              <a:t>人员配备不符合要求</a:t>
            </a:r>
            <a:r>
              <a:rPr lang="zh-CN" altLang="en-US" sz="1700" dirty="0">
                <a:latin typeface="Arial" pitchFamily="34" charset="0"/>
                <a:ea typeface="宋体" pitchFamily="2" charset="-122"/>
              </a:rPr>
              <a:t>。监测人员配备与合同不符、人数</a:t>
            </a:r>
            <a:r>
              <a:rPr lang="zh-CN" altLang="en-US" sz="1700" dirty="0" smtClean="0">
                <a:latin typeface="Arial" pitchFamily="34" charset="0"/>
                <a:ea typeface="宋体" pitchFamily="2" charset="-122"/>
              </a:rPr>
              <a:t>不足。</a:t>
            </a:r>
            <a:endParaRPr lang="en-US" altLang="zh-CN" sz="1700" dirty="0">
              <a:latin typeface="Arial" pitchFamily="34" charset="0"/>
              <a:ea typeface="宋体" pitchFamily="2" charset="-122"/>
            </a:endParaRPr>
          </a:p>
          <a:p>
            <a:pPr marL="0" indent="0">
              <a:lnSpc>
                <a:spcPct val="150000"/>
              </a:lnSpc>
              <a:spcBef>
                <a:spcPct val="0"/>
              </a:spcBef>
              <a:buNone/>
            </a:pPr>
            <a:r>
              <a:rPr lang="en-US" altLang="zh-CN" sz="1700" dirty="0">
                <a:latin typeface="Arial" pitchFamily="34" charset="0"/>
                <a:ea typeface="宋体" pitchFamily="2" charset="-122"/>
              </a:rPr>
              <a:t>2</a:t>
            </a:r>
            <a:r>
              <a:rPr lang="zh-CN" altLang="en-US" sz="1700" dirty="0">
                <a:latin typeface="Arial" pitchFamily="34" charset="0"/>
                <a:ea typeface="宋体" pitchFamily="2" charset="-122"/>
              </a:rPr>
              <a:t>、</a:t>
            </a:r>
            <a:r>
              <a:rPr lang="zh-CN" altLang="zh-CN" sz="1700" dirty="0">
                <a:latin typeface="Arial" pitchFamily="34" charset="0"/>
                <a:ea typeface="宋体" pitchFamily="2" charset="-122"/>
              </a:rPr>
              <a:t>监测管理制度不完善</a:t>
            </a:r>
            <a:r>
              <a:rPr lang="zh-CN" altLang="en-US" sz="1700" dirty="0">
                <a:latin typeface="Arial" pitchFamily="34" charset="0"/>
                <a:ea typeface="宋体" pitchFamily="2" charset="-122"/>
              </a:rPr>
              <a:t>。监测单位的管理制度中未明确监测工作各个岗位的工作</a:t>
            </a:r>
            <a:endParaRPr lang="en-US" altLang="zh-CN" sz="1700" dirty="0">
              <a:latin typeface="Arial" pitchFamily="34" charset="0"/>
              <a:ea typeface="宋体" pitchFamily="2" charset="-122"/>
            </a:endParaRPr>
          </a:p>
          <a:p>
            <a:pPr marL="0" indent="0">
              <a:lnSpc>
                <a:spcPct val="150000"/>
              </a:lnSpc>
              <a:spcBef>
                <a:spcPct val="0"/>
              </a:spcBef>
              <a:buNone/>
            </a:pPr>
            <a:r>
              <a:rPr lang="zh-CN" altLang="en-US" sz="1700" dirty="0">
                <a:latin typeface="Arial" pitchFamily="34" charset="0"/>
                <a:ea typeface="宋体" pitchFamily="2" charset="-122"/>
              </a:rPr>
              <a:t>内容及工作质量</a:t>
            </a:r>
            <a:r>
              <a:rPr lang="zh-CN" altLang="en-US" sz="1700" dirty="0" smtClean="0">
                <a:latin typeface="Arial" pitchFamily="34" charset="0"/>
                <a:ea typeface="宋体" pitchFamily="2" charset="-122"/>
              </a:rPr>
              <a:t>要求。</a:t>
            </a:r>
            <a:endParaRPr lang="zh-CN" altLang="zh-CN" sz="1700" dirty="0">
              <a:latin typeface="Arial" pitchFamily="34" charset="0"/>
              <a:ea typeface="宋体" pitchFamily="2" charset="-122"/>
            </a:endParaRPr>
          </a:p>
          <a:p>
            <a:pPr marL="0" indent="0">
              <a:lnSpc>
                <a:spcPct val="150000"/>
              </a:lnSpc>
              <a:spcBef>
                <a:spcPct val="0"/>
              </a:spcBef>
              <a:buNone/>
            </a:pPr>
            <a:r>
              <a:rPr lang="en-US" altLang="zh-CN" sz="1700" dirty="0">
                <a:latin typeface="Arial" pitchFamily="34" charset="0"/>
                <a:ea typeface="宋体" pitchFamily="2" charset="-122"/>
              </a:rPr>
              <a:t>3</a:t>
            </a:r>
            <a:r>
              <a:rPr lang="zh-CN" altLang="en-US" sz="1700" dirty="0">
                <a:latin typeface="Arial" pitchFamily="34" charset="0"/>
                <a:ea typeface="宋体" pitchFamily="2" charset="-122"/>
              </a:rPr>
              <a:t>、</a:t>
            </a:r>
            <a:r>
              <a:rPr lang="zh-CN" altLang="zh-CN" sz="1700" dirty="0">
                <a:latin typeface="Arial" pitchFamily="34" charset="0"/>
                <a:ea typeface="宋体" pitchFamily="2" charset="-122"/>
              </a:rPr>
              <a:t>监测方案编制缺乏针对性及可操作性</a:t>
            </a:r>
            <a:r>
              <a:rPr lang="zh-CN" altLang="en-US" sz="1700" dirty="0" smtClean="0">
                <a:latin typeface="Arial" pitchFamily="34" charset="0"/>
                <a:ea typeface="宋体" pitchFamily="2" charset="-122"/>
              </a:rPr>
              <a:t>。具体</a:t>
            </a:r>
            <a:r>
              <a:rPr lang="zh-CN" altLang="en-US" sz="1700" dirty="0">
                <a:latin typeface="Arial" pitchFamily="34" charset="0"/>
                <a:ea typeface="宋体" pitchFamily="2" charset="-122"/>
              </a:rPr>
              <a:t>表现为：对基点联测、盾构工后监测的监测期和监测频率未明确；监测依据中未将设计文件列入；基准点点位在方案中未予明确；监测报警值未按设计要求列出；监测方法与精度在方案中</a:t>
            </a:r>
            <a:r>
              <a:rPr lang="zh-CN" altLang="en-US" sz="1700" dirty="0" smtClean="0">
                <a:latin typeface="Arial" pitchFamily="34" charset="0"/>
                <a:ea typeface="宋体" pitchFamily="2" charset="-122"/>
              </a:rPr>
              <a:t>未</a:t>
            </a:r>
            <a:r>
              <a:rPr lang="zh-CN" altLang="en-US" sz="1700" dirty="0">
                <a:latin typeface="Arial" pitchFamily="34" charset="0"/>
                <a:ea typeface="宋体" pitchFamily="2" charset="-122"/>
              </a:rPr>
              <a:t>明确</a:t>
            </a:r>
            <a:r>
              <a:rPr lang="zh-CN" altLang="en-US" sz="1700" dirty="0" smtClean="0">
                <a:latin typeface="Arial" pitchFamily="34" charset="0"/>
                <a:ea typeface="宋体" pitchFamily="2" charset="-122"/>
              </a:rPr>
              <a:t>。</a:t>
            </a:r>
            <a:endParaRPr lang="en-US" altLang="zh-CN" sz="1700" dirty="0">
              <a:latin typeface="Arial" pitchFamily="34" charset="0"/>
              <a:ea typeface="宋体" pitchFamily="2" charset="-122"/>
            </a:endParaRPr>
          </a:p>
          <a:p>
            <a:pPr marL="0" indent="0">
              <a:lnSpc>
                <a:spcPct val="150000"/>
              </a:lnSpc>
              <a:spcBef>
                <a:spcPct val="0"/>
              </a:spcBef>
              <a:buNone/>
            </a:pPr>
            <a:r>
              <a:rPr lang="en-US" altLang="zh-CN" sz="1700" dirty="0">
                <a:latin typeface="Arial" pitchFamily="34" charset="0"/>
                <a:ea typeface="宋体" pitchFamily="2" charset="-122"/>
              </a:rPr>
              <a:t>4</a:t>
            </a:r>
            <a:r>
              <a:rPr lang="zh-CN" altLang="en-US" sz="1700" dirty="0">
                <a:latin typeface="Arial" pitchFamily="34" charset="0"/>
                <a:ea typeface="宋体" pitchFamily="2" charset="-122"/>
              </a:rPr>
              <a:t>、</a:t>
            </a:r>
            <a:r>
              <a:rPr lang="zh-CN" altLang="zh-CN" sz="1700" dirty="0">
                <a:latin typeface="Arial" pitchFamily="34" charset="0"/>
                <a:ea typeface="宋体" pitchFamily="2" charset="-122"/>
              </a:rPr>
              <a:t>现场监测实施及测点埋设保护不符合相关要求</a:t>
            </a:r>
            <a:r>
              <a:rPr lang="zh-CN" altLang="en-US" sz="1700" dirty="0">
                <a:latin typeface="Arial" pitchFamily="34" charset="0"/>
                <a:ea typeface="宋体" pitchFamily="2" charset="-122"/>
              </a:rPr>
              <a:t>。监测点无保护措施或已缺失，</a:t>
            </a:r>
            <a:r>
              <a:rPr lang="zh-CN" altLang="zh-CN" sz="1700" dirty="0"/>
              <a:t>监测点布设数量、位置与方案不符</a:t>
            </a:r>
            <a:r>
              <a:rPr lang="zh-CN" altLang="en-US" sz="1700" dirty="0"/>
              <a:t>，</a:t>
            </a:r>
            <a:r>
              <a:rPr lang="zh-CN" altLang="zh-CN" sz="1700" dirty="0">
                <a:latin typeface="Arial" pitchFamily="34" charset="0"/>
                <a:ea typeface="宋体" pitchFamily="2" charset="-122"/>
              </a:rPr>
              <a:t>监测成果报告及信息反馈不</a:t>
            </a:r>
            <a:r>
              <a:rPr lang="zh-CN" altLang="zh-CN" sz="1700" dirty="0" smtClean="0">
                <a:latin typeface="Arial" pitchFamily="34" charset="0"/>
                <a:ea typeface="宋体" pitchFamily="2" charset="-122"/>
              </a:rPr>
              <a:t>规范</a:t>
            </a:r>
            <a:r>
              <a:rPr lang="zh-CN" altLang="en-US" sz="1700" dirty="0" smtClean="0">
                <a:latin typeface="Arial" pitchFamily="34" charset="0"/>
                <a:ea typeface="宋体" pitchFamily="2" charset="-122"/>
              </a:rPr>
              <a:t>。</a:t>
            </a:r>
            <a:endParaRPr lang="en-US" altLang="zh-CN" sz="1700" dirty="0">
              <a:latin typeface="Arial" pitchFamily="34" charset="0"/>
              <a:ea typeface="宋体" pitchFamily="2" charset="-122"/>
            </a:endParaRPr>
          </a:p>
          <a:p>
            <a:pPr marL="0" indent="0">
              <a:lnSpc>
                <a:spcPct val="150000"/>
              </a:lnSpc>
              <a:spcBef>
                <a:spcPct val="0"/>
              </a:spcBef>
              <a:buNone/>
            </a:pPr>
            <a:r>
              <a:rPr lang="en-US" altLang="zh-CN" sz="1700" dirty="0">
                <a:latin typeface="Arial" pitchFamily="34" charset="0"/>
                <a:ea typeface="宋体" pitchFamily="2" charset="-122"/>
              </a:rPr>
              <a:t>5</a:t>
            </a:r>
            <a:r>
              <a:rPr lang="zh-CN" altLang="en-US" sz="1700" dirty="0">
                <a:latin typeface="Arial" pitchFamily="34" charset="0"/>
                <a:ea typeface="宋体" pitchFamily="2" charset="-122"/>
              </a:rPr>
              <a:t>、</a:t>
            </a:r>
            <a:r>
              <a:rPr lang="zh-CN" altLang="zh-CN" sz="1700" dirty="0">
                <a:latin typeface="Arial" pitchFamily="34" charset="0"/>
                <a:ea typeface="宋体" pitchFamily="2" charset="-122"/>
              </a:rPr>
              <a:t>监测仪器管理及资料归档管理不规范</a:t>
            </a:r>
            <a:r>
              <a:rPr lang="zh-CN" altLang="en-US" sz="1700" dirty="0">
                <a:latin typeface="Arial" pitchFamily="34" charset="0"/>
                <a:ea typeface="宋体" pitchFamily="2" charset="-122"/>
              </a:rPr>
              <a:t>。一些监测单位</a:t>
            </a:r>
            <a:r>
              <a:rPr lang="zh-CN" altLang="zh-CN" sz="1700" dirty="0"/>
              <a:t>随意更改原始数据，现场</a:t>
            </a:r>
            <a:r>
              <a:rPr lang="zh-CN" altLang="en-US" sz="1700" dirty="0"/>
              <a:t>无</a:t>
            </a:r>
            <a:r>
              <a:rPr lang="zh-CN" altLang="zh-CN" sz="1700" dirty="0"/>
              <a:t>日常监测报表签收记录及日常巡查记录，一些监测单位未及时反馈监测</a:t>
            </a:r>
            <a:r>
              <a:rPr lang="zh-CN" altLang="zh-CN" sz="1700" dirty="0" smtClean="0"/>
              <a:t>数据</a:t>
            </a:r>
            <a:r>
              <a:rPr lang="zh-CN" altLang="en-US" sz="1700" dirty="0" smtClean="0"/>
              <a:t>。</a:t>
            </a:r>
            <a:endParaRPr lang="zh-CN" altLang="zh-CN" sz="1700" dirty="0">
              <a:latin typeface="Arial" pitchFamily="34" charset="0"/>
              <a:ea typeface="宋体" pitchFamily="2" charset="-122"/>
            </a:endParaRPr>
          </a:p>
          <a:p>
            <a:pPr marL="0" indent="0">
              <a:lnSpc>
                <a:spcPct val="150000"/>
              </a:lnSpc>
              <a:spcBef>
                <a:spcPct val="0"/>
              </a:spcBef>
              <a:buNone/>
            </a:pPr>
            <a:r>
              <a:rPr lang="en-US" altLang="zh-CN" sz="1700" dirty="0">
                <a:latin typeface="Arial" pitchFamily="34" charset="0"/>
                <a:ea typeface="宋体" pitchFamily="2" charset="-122"/>
              </a:rPr>
              <a:t>6</a:t>
            </a:r>
            <a:r>
              <a:rPr lang="zh-CN" altLang="en-US" sz="1700" dirty="0">
                <a:latin typeface="Arial" pitchFamily="34" charset="0"/>
                <a:ea typeface="宋体" pitchFamily="2" charset="-122"/>
              </a:rPr>
              <a:t>、</a:t>
            </a:r>
            <a:r>
              <a:rPr lang="zh-CN" altLang="zh-CN" sz="1700" dirty="0">
                <a:latin typeface="Arial" pitchFamily="34" charset="0"/>
                <a:ea typeface="宋体" pitchFamily="2" charset="-122"/>
              </a:rPr>
              <a:t>建设、监理、施工单位对监测工作疏于</a:t>
            </a:r>
            <a:r>
              <a:rPr lang="zh-CN" altLang="zh-CN" sz="1700" dirty="0" smtClean="0">
                <a:latin typeface="Arial" pitchFamily="34" charset="0"/>
                <a:ea typeface="宋体" pitchFamily="2" charset="-122"/>
              </a:rPr>
              <a:t>管理</a:t>
            </a:r>
            <a:r>
              <a:rPr lang="zh-CN" altLang="en-US" sz="1700" dirty="0" smtClean="0">
                <a:latin typeface="Arial" pitchFamily="34" charset="0"/>
                <a:ea typeface="宋体" pitchFamily="2" charset="-122"/>
              </a:rPr>
              <a:t>。</a:t>
            </a:r>
            <a:endParaRPr lang="zh-CN" altLang="en-US" sz="1700" dirty="0">
              <a:latin typeface="Arial" pitchFamily="34" charset="0"/>
              <a:ea typeface="宋体" pitchFamily="2" charset="-122"/>
            </a:endParaRPr>
          </a:p>
        </p:txBody>
      </p:sp>
      <p:sp>
        <p:nvSpPr>
          <p:cNvPr id="4" name="矩形 3"/>
          <p:cNvSpPr/>
          <p:nvPr/>
        </p:nvSpPr>
        <p:spPr>
          <a:xfrm>
            <a:off x="611560" y="908720"/>
            <a:ext cx="7200800" cy="369332"/>
          </a:xfrm>
          <a:prstGeom prst="rect">
            <a:avLst/>
          </a:prstGeom>
        </p:spPr>
        <p:txBody>
          <a:bodyPr wrap="square">
            <a:spAutoFit/>
          </a:bodyPr>
          <a:lstStyle/>
          <a:p>
            <a:pPr>
              <a:defRPr/>
            </a:pPr>
            <a:r>
              <a:rPr lang="en-US" altLang="zh-CN" b="1" dirty="0"/>
              <a:t>6.</a:t>
            </a:r>
            <a:r>
              <a:rPr lang="zh-CN" altLang="zh-CN" b="1" dirty="0"/>
              <a:t>增提</a:t>
            </a:r>
            <a:r>
              <a:rPr lang="zh-CN" altLang="en-US" b="1" dirty="0"/>
              <a:t>了</a:t>
            </a:r>
            <a:r>
              <a:rPr lang="zh-CN" altLang="zh-CN" b="1" dirty="0"/>
              <a:t>对各方监测工作的管理要求，规范了各方行为</a:t>
            </a:r>
            <a:endParaRPr lang="zh-CN" altLang="en-US" b="1" dirty="0"/>
          </a:p>
        </p:txBody>
      </p:sp>
    </p:spTree>
    <p:extLst>
      <p:ext uri="{BB962C8B-B14F-4D97-AF65-F5344CB8AC3E}">
        <p14:creationId xmlns:p14="http://schemas.microsoft.com/office/powerpoint/2010/main" val="29050613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矩形 2"/>
          <p:cNvSpPr>
            <a:spLocks noChangeArrowheads="1"/>
          </p:cNvSpPr>
          <p:nvPr/>
        </p:nvSpPr>
        <p:spPr bwMode="auto">
          <a:xfrm>
            <a:off x="452175" y="1556792"/>
            <a:ext cx="8187408" cy="4712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4291" tIns="32146" rIns="64291" bIns="32146">
            <a:spAutoFit/>
          </a:bodyPr>
          <a:lstStyle>
            <a:lvl1pPr marL="457200" indent="-457200"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marL="0" indent="0" eaLnBrk="1" hangingPunct="1">
              <a:lnSpc>
                <a:spcPct val="150000"/>
              </a:lnSpc>
            </a:pPr>
            <a:r>
              <a:rPr lang="en-US" altLang="zh-CN" sz="2000" dirty="0">
                <a:solidFill>
                  <a:srgbClr val="FF0000"/>
                </a:solidFill>
              </a:rPr>
              <a:t>1</a:t>
            </a:r>
            <a:r>
              <a:rPr lang="zh-CN" altLang="en-US" sz="2000" dirty="0" smtClean="0">
                <a:solidFill>
                  <a:srgbClr val="FF0000"/>
                </a:solidFill>
              </a:rPr>
              <a:t>、一般规定（基本要求）</a:t>
            </a:r>
            <a:endParaRPr lang="en-US" altLang="zh-CN" sz="2000" dirty="0" smtClean="0">
              <a:solidFill>
                <a:srgbClr val="FF0000"/>
              </a:solidFill>
            </a:endParaRPr>
          </a:p>
          <a:p>
            <a:pPr marL="0" indent="0" eaLnBrk="1" hangingPunct="1">
              <a:lnSpc>
                <a:spcPct val="150000"/>
              </a:lnSpc>
            </a:pPr>
            <a:r>
              <a:rPr lang="zh-CN" altLang="en-US" sz="1600" b="1" dirty="0"/>
              <a:t>对建设单位的行为提出要求</a:t>
            </a:r>
            <a:endParaRPr lang="en-US" altLang="zh-CN" sz="1600" b="1" dirty="0"/>
          </a:p>
          <a:p>
            <a:pPr marL="0" indent="0" eaLnBrk="1" hangingPunct="1"/>
            <a:r>
              <a:rPr lang="zh-CN" altLang="en-US" sz="1600" dirty="0" smtClean="0"/>
              <a:t>（</a:t>
            </a:r>
            <a:r>
              <a:rPr lang="en-US" altLang="zh-CN" sz="1600" dirty="0" smtClean="0"/>
              <a:t>1</a:t>
            </a:r>
            <a:r>
              <a:rPr lang="zh-CN" altLang="en-US" sz="1600" dirty="0" smtClean="0"/>
              <a:t>）</a:t>
            </a:r>
            <a:r>
              <a:rPr lang="zh-CN" altLang="zh-CN" sz="1600" dirty="0" smtClean="0"/>
              <a:t>监测</a:t>
            </a:r>
            <a:r>
              <a:rPr lang="zh-CN" altLang="zh-CN" sz="1600" dirty="0"/>
              <a:t>工作应由城市轨道交通工程建设单位统一协调、统筹</a:t>
            </a:r>
            <a:r>
              <a:rPr lang="zh-CN" altLang="zh-CN" sz="1600" dirty="0" smtClean="0"/>
              <a:t>管理。</a:t>
            </a:r>
            <a:r>
              <a:rPr lang="zh-CN" altLang="en-US" sz="1600" dirty="0" smtClean="0"/>
              <a:t>建设单位作为轨道交通工程第一责任单位，理应对建设期和运营期的监测工作全面负责。同时，建设单位必须在工程建设期委托第三方监测单位独立开展监测工作并明确第三方监测单位对施工监测单位具有管理职能。</a:t>
            </a:r>
            <a:endParaRPr lang="zh-CN" altLang="zh-CN" sz="1600" dirty="0"/>
          </a:p>
          <a:p>
            <a:pPr marL="0" indent="0">
              <a:buNone/>
            </a:pPr>
            <a:r>
              <a:rPr lang="zh-CN" altLang="en-US" sz="1600" dirty="0" smtClean="0"/>
              <a:t>（</a:t>
            </a:r>
            <a:r>
              <a:rPr lang="en-US" altLang="zh-CN" sz="1600" dirty="0" smtClean="0"/>
              <a:t>2</a:t>
            </a:r>
            <a:r>
              <a:rPr lang="zh-CN" altLang="en-US" sz="1600" dirty="0" smtClean="0"/>
              <a:t>）</a:t>
            </a:r>
            <a:r>
              <a:rPr lang="zh-CN" altLang="zh-CN" sz="1600" dirty="0" smtClean="0"/>
              <a:t>建设单位</a:t>
            </a:r>
            <a:r>
              <a:rPr lang="zh-CN" altLang="zh-CN" sz="1600" dirty="0"/>
              <a:t>应组织相关单位结合当地轨道交通建设工程实际，建立监测预警信息报送、响应、处置及消警机制，并同时建立预警、响应及消警的动态管理台帐</a:t>
            </a:r>
            <a:r>
              <a:rPr lang="zh-CN" altLang="zh-CN" sz="1600" dirty="0" smtClean="0"/>
              <a:t>。</a:t>
            </a:r>
            <a:endParaRPr lang="en-US" altLang="zh-CN" sz="1600" dirty="0" smtClean="0"/>
          </a:p>
          <a:p>
            <a:pPr marL="0" indent="0">
              <a:lnSpc>
                <a:spcPct val="150000"/>
              </a:lnSpc>
              <a:buNone/>
            </a:pPr>
            <a:r>
              <a:rPr lang="zh-CN" altLang="en-US" sz="1600" b="1" dirty="0" smtClean="0"/>
              <a:t>对监测预警上报机制提出要求</a:t>
            </a:r>
            <a:endParaRPr lang="en-US" altLang="zh-CN" sz="1600" b="1" dirty="0" smtClean="0"/>
          </a:p>
          <a:p>
            <a:pPr marL="0" indent="0">
              <a:buNone/>
            </a:pPr>
            <a:r>
              <a:rPr lang="zh-CN" altLang="en-US" sz="1600" dirty="0" smtClean="0"/>
              <a:t>（</a:t>
            </a:r>
            <a:r>
              <a:rPr lang="en-US" altLang="zh-CN" sz="1600" dirty="0" smtClean="0"/>
              <a:t>1</a:t>
            </a:r>
            <a:r>
              <a:rPr lang="zh-CN" altLang="en-US" sz="1600" dirty="0" smtClean="0"/>
              <a:t>）</a:t>
            </a:r>
            <a:r>
              <a:rPr lang="zh-CN" altLang="en-US" sz="1600" dirty="0"/>
              <a:t>监测数据预警达黄色预警值时，预警信息发布至所在标段的各参建单位；当监测数据预警达橙色预警值时，预警信息发布至建设单位相关部门及工程所在标段的各参建单位项目负责人；当监测数据预警达红色预警值时，预警信息应由建设单位相关部门发送至建设单位分管领导。</a:t>
            </a:r>
          </a:p>
          <a:p>
            <a:pPr marL="0" indent="0">
              <a:buNone/>
            </a:pPr>
            <a:r>
              <a:rPr lang="zh-CN" altLang="en-US" sz="1600" dirty="0" smtClean="0"/>
              <a:t>（</a:t>
            </a:r>
            <a:r>
              <a:rPr lang="en-US" altLang="zh-CN" sz="1600" dirty="0" smtClean="0"/>
              <a:t>2</a:t>
            </a:r>
            <a:r>
              <a:rPr lang="zh-CN" altLang="en-US" sz="1600" dirty="0" smtClean="0"/>
              <a:t>）</a:t>
            </a:r>
            <a:r>
              <a:rPr lang="zh-CN" altLang="en-US" sz="1600" dirty="0"/>
              <a:t>综合预警达黄色预警值时，预警信息发布至建设单位相关部门及工程所在标段的各参建单位项目负责人；综合预警达橙色预警值时，预警信息应由建设单位相关部门发送至建设单位分管领导；综合预警达红色预警值时，建设单位在接到报告后</a:t>
            </a:r>
            <a:r>
              <a:rPr lang="en-US" altLang="zh-CN" sz="1600" dirty="0"/>
              <a:t>1</a:t>
            </a:r>
            <a:r>
              <a:rPr lang="zh-CN" altLang="en-US" sz="1600" dirty="0"/>
              <a:t>小时内，应上报至工程所在地的建设行政主管部门</a:t>
            </a:r>
            <a:r>
              <a:rPr lang="zh-CN" altLang="en-US" sz="1600" dirty="0" smtClean="0"/>
              <a:t>。</a:t>
            </a:r>
            <a:endParaRPr lang="zh-CN" altLang="en-US" sz="1600" dirty="0"/>
          </a:p>
        </p:txBody>
      </p:sp>
      <p:sp>
        <p:nvSpPr>
          <p:cNvPr id="5" name="Text Box 4"/>
          <p:cNvSpPr txBox="1">
            <a:spLocks noChangeArrowheads="1"/>
          </p:cNvSpPr>
          <p:nvPr/>
        </p:nvSpPr>
        <p:spPr bwMode="auto">
          <a:xfrm>
            <a:off x="452175" y="877617"/>
            <a:ext cx="8137178" cy="615545"/>
          </a:xfrm>
          <a:prstGeom prst="rect">
            <a:avLst/>
          </a:prstGeom>
          <a:noFill/>
          <a:ln w="9525">
            <a:noFill/>
            <a:miter lim="800000"/>
            <a:headEnd/>
            <a:tailEnd/>
          </a:ln>
        </p:spPr>
        <p:txBody>
          <a:bodyPr lIns="91430" tIns="45716" rIns="91430" bIns="45716">
            <a:spAutoFit/>
          </a:bodyPr>
          <a:lstStyle/>
          <a:p>
            <a:pPr marL="241093" indent="-241093">
              <a:tabLst>
                <a:tab pos="1643004" algn="l"/>
              </a:tabLst>
              <a:defRPr/>
            </a:pPr>
            <a:r>
              <a:rPr lang="zh-CN" altLang="en-US" sz="1700" dirty="0">
                <a:latin typeface="+mn-ea"/>
              </a:rPr>
              <a:t> </a:t>
            </a:r>
            <a:r>
              <a:rPr lang="zh-CN" altLang="en-US" sz="1700" b="1" dirty="0" smtClean="0">
                <a:latin typeface="+mn-ea"/>
              </a:rPr>
              <a:t>针对上述常见问题，为</a:t>
            </a:r>
            <a:r>
              <a:rPr lang="zh-CN" altLang="en-US" sz="1700" b="1" dirty="0">
                <a:latin typeface="+mn-ea"/>
              </a:rPr>
              <a:t>进一步规范和约束轨道交通工程各单位现场监测工作</a:t>
            </a:r>
            <a:r>
              <a:rPr lang="zh-CN" altLang="en-US" sz="1700" b="1" dirty="0" smtClean="0">
                <a:latin typeface="+mn-ea"/>
              </a:rPr>
              <a:t>行为，</a:t>
            </a:r>
            <a:endParaRPr lang="en-US" altLang="zh-CN" sz="1700" b="1" dirty="0" smtClean="0">
              <a:latin typeface="+mn-ea"/>
            </a:endParaRPr>
          </a:p>
          <a:p>
            <a:pPr marL="241093" indent="-241093">
              <a:tabLst>
                <a:tab pos="1643004" algn="l"/>
              </a:tabLst>
              <a:defRPr/>
            </a:pPr>
            <a:r>
              <a:rPr lang="en-US" altLang="zh-CN" sz="1700" b="1" dirty="0">
                <a:latin typeface="+mn-ea"/>
              </a:rPr>
              <a:t> </a:t>
            </a:r>
            <a:r>
              <a:rPr lang="zh-CN" altLang="en-US" sz="1700" b="1" dirty="0" smtClean="0">
                <a:latin typeface="+mn-ea"/>
              </a:rPr>
              <a:t>本规程增提了监测</a:t>
            </a:r>
            <a:r>
              <a:rPr lang="zh-CN" altLang="en-US" sz="1700" b="1" dirty="0">
                <a:latin typeface="+mn-ea"/>
              </a:rPr>
              <a:t>工作</a:t>
            </a:r>
            <a:r>
              <a:rPr lang="zh-CN" altLang="en-US" sz="1700" b="1" dirty="0" smtClean="0">
                <a:latin typeface="+mn-ea"/>
              </a:rPr>
              <a:t>管理章节，更好的约束了监测工作相关单位的行为。</a:t>
            </a:r>
            <a:endParaRPr lang="zh-CN" altLang="zh-CN" sz="1700" b="1" dirty="0">
              <a:latin typeface="+mn-ea"/>
            </a:endParaRPr>
          </a:p>
        </p:txBody>
      </p:sp>
    </p:spTree>
    <p:extLst>
      <p:ext uri="{BB962C8B-B14F-4D97-AF65-F5344CB8AC3E}">
        <p14:creationId xmlns:p14="http://schemas.microsoft.com/office/powerpoint/2010/main" val="12922428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95536" y="620688"/>
            <a:ext cx="8280920" cy="6093976"/>
          </a:xfrm>
          <a:prstGeom prst="rect">
            <a:avLst/>
          </a:prstGeom>
        </p:spPr>
        <p:txBody>
          <a:bodyPr wrap="square">
            <a:spAutoFit/>
          </a:bodyPr>
          <a:lstStyle/>
          <a:p>
            <a:pPr>
              <a:lnSpc>
                <a:spcPct val="150000"/>
              </a:lnSpc>
            </a:pPr>
            <a:r>
              <a:rPr lang="en-US" altLang="zh-CN" sz="2000" dirty="0">
                <a:solidFill>
                  <a:srgbClr val="FF0000"/>
                </a:solidFill>
              </a:rPr>
              <a:t>2</a:t>
            </a:r>
            <a:r>
              <a:rPr lang="zh-CN" altLang="en-US" sz="2000" dirty="0">
                <a:solidFill>
                  <a:srgbClr val="FF0000"/>
                </a:solidFill>
              </a:rPr>
              <a:t>、施工</a:t>
            </a:r>
            <a:r>
              <a:rPr lang="zh-CN" altLang="en-US" sz="2000" dirty="0" smtClean="0">
                <a:solidFill>
                  <a:srgbClr val="FF0000"/>
                </a:solidFill>
              </a:rPr>
              <a:t>监测工作管理</a:t>
            </a:r>
            <a:endParaRPr lang="en-US" altLang="zh-CN" sz="2000" dirty="0">
              <a:solidFill>
                <a:srgbClr val="FF0000"/>
              </a:solidFill>
            </a:endParaRPr>
          </a:p>
          <a:p>
            <a:r>
              <a:rPr lang="zh-CN" altLang="en-US" sz="1500" b="1" dirty="0" smtClean="0"/>
              <a:t>对</a:t>
            </a:r>
            <a:r>
              <a:rPr lang="zh-CN" altLang="en-US" sz="1500" b="1" dirty="0"/>
              <a:t>施工监测单位及监测人员资质资格提出要求</a:t>
            </a:r>
            <a:endParaRPr lang="en-US" altLang="zh-CN" sz="1500" b="1" dirty="0"/>
          </a:p>
          <a:p>
            <a:r>
              <a:rPr lang="zh-CN" altLang="en-US" sz="1500" dirty="0"/>
              <a:t>（</a:t>
            </a:r>
            <a:r>
              <a:rPr lang="en-US" altLang="zh-CN" sz="1500" dirty="0"/>
              <a:t>1</a:t>
            </a:r>
            <a:r>
              <a:rPr lang="zh-CN" altLang="en-US" sz="1500" dirty="0" smtClean="0"/>
              <a:t>）施工单位必须委托具有相应资质的监测单位开展施工监测工作。施工</a:t>
            </a:r>
            <a:r>
              <a:rPr lang="zh-CN" altLang="en-US" sz="1500" dirty="0"/>
              <a:t>监测单位必须具有国家测绘地理信息局颁发的工程测量专业或中华人民共和国住房和城乡建设部颁发的工程勘察设计专业资质证书，并获得省级以上行政主管部门或认证中心颁发的</a:t>
            </a:r>
            <a:r>
              <a:rPr lang="en-US" altLang="zh-CN" sz="1500" dirty="0"/>
              <a:t>CMA</a:t>
            </a:r>
            <a:r>
              <a:rPr lang="zh-CN" altLang="en-US" sz="1500" dirty="0"/>
              <a:t>计量认证证书。</a:t>
            </a:r>
            <a:endParaRPr lang="en-US" altLang="zh-CN" sz="1500" dirty="0"/>
          </a:p>
          <a:p>
            <a:r>
              <a:rPr lang="zh-CN" altLang="en-US" sz="1500" b="1" dirty="0" smtClean="0"/>
              <a:t>对施工监测单位的行为提出要求</a:t>
            </a:r>
            <a:endParaRPr lang="en-US" altLang="zh-CN" sz="1500" b="1" dirty="0" smtClean="0"/>
          </a:p>
          <a:p>
            <a:r>
              <a:rPr lang="zh-CN" altLang="en-US" sz="1500" dirty="0" smtClean="0"/>
              <a:t>（</a:t>
            </a:r>
            <a:r>
              <a:rPr lang="en-US" altLang="zh-CN" sz="1500" dirty="0" smtClean="0"/>
              <a:t>2</a:t>
            </a:r>
            <a:r>
              <a:rPr lang="zh-CN" altLang="en-US" sz="1500" dirty="0" smtClean="0"/>
              <a:t>）</a:t>
            </a:r>
            <a:r>
              <a:rPr lang="zh-CN" altLang="zh-CN" sz="1500" dirty="0"/>
              <a:t>施工监测单位应及时整理、分析施工监测数据和安全巡视信息，作出分析评价，并编制施工监测报告，反馈给监理单位和设计单位。施工监测报告应经施工监测负责人、施工单位项目负责人签字，并加盖施工单位项目部印章</a:t>
            </a:r>
            <a:r>
              <a:rPr lang="zh-CN" altLang="zh-CN" sz="1500" dirty="0" smtClean="0"/>
              <a:t>。</a:t>
            </a:r>
            <a:endParaRPr lang="en-US" altLang="zh-CN" sz="1500" dirty="0" smtClean="0"/>
          </a:p>
          <a:p>
            <a:r>
              <a:rPr lang="zh-CN" altLang="en-US" sz="1500" dirty="0" smtClean="0"/>
              <a:t>（</a:t>
            </a:r>
            <a:r>
              <a:rPr lang="en-US" altLang="zh-CN" sz="1500" dirty="0" smtClean="0"/>
              <a:t>3</a:t>
            </a:r>
            <a:r>
              <a:rPr lang="zh-CN" altLang="en-US" sz="1500" dirty="0" smtClean="0"/>
              <a:t>）</a:t>
            </a:r>
            <a:r>
              <a:rPr lang="zh-CN" altLang="zh-CN" sz="1500" dirty="0"/>
              <a:t>施工监测单位应根据施工监测数据和巡视信息或监理、第三方监测反馈的预警信息，对工程安全状态进行评价，发现达到预警状态时应及时向相关单位报告，并采取必要的应急处置措施。</a:t>
            </a:r>
            <a:endParaRPr lang="en-US" altLang="zh-CN" sz="1500" dirty="0" smtClean="0"/>
          </a:p>
          <a:p>
            <a:pPr>
              <a:lnSpc>
                <a:spcPct val="150000"/>
              </a:lnSpc>
            </a:pPr>
            <a:r>
              <a:rPr lang="en-US" altLang="zh-CN" sz="2000" dirty="0">
                <a:solidFill>
                  <a:srgbClr val="FF0000"/>
                </a:solidFill>
              </a:rPr>
              <a:t>3</a:t>
            </a:r>
            <a:r>
              <a:rPr lang="zh-CN" altLang="en-US" sz="2000" dirty="0">
                <a:solidFill>
                  <a:srgbClr val="FF0000"/>
                </a:solidFill>
              </a:rPr>
              <a:t>、第三方监测工作管理</a:t>
            </a:r>
            <a:endParaRPr lang="en-US" altLang="zh-CN" sz="2000" dirty="0">
              <a:solidFill>
                <a:srgbClr val="FF0000"/>
              </a:solidFill>
            </a:endParaRPr>
          </a:p>
          <a:p>
            <a:r>
              <a:rPr lang="zh-CN" altLang="en-US" sz="1500" b="1" dirty="0" smtClean="0"/>
              <a:t>对第三方监测单位及监测人员资质资格提出要求</a:t>
            </a:r>
            <a:endParaRPr lang="en-US" altLang="zh-CN" sz="1500" b="1" dirty="0" smtClean="0"/>
          </a:p>
          <a:p>
            <a:r>
              <a:rPr lang="zh-CN" altLang="en-US" sz="1500" dirty="0" smtClean="0"/>
              <a:t>（</a:t>
            </a:r>
            <a:r>
              <a:rPr lang="en-US" altLang="zh-CN" sz="1500" dirty="0" smtClean="0"/>
              <a:t>1</a:t>
            </a:r>
            <a:r>
              <a:rPr lang="zh-CN" altLang="en-US" sz="1500" dirty="0" smtClean="0"/>
              <a:t>）</a:t>
            </a:r>
            <a:r>
              <a:rPr lang="zh-CN" altLang="zh-CN" sz="1500" dirty="0" smtClean="0"/>
              <a:t>第三</a:t>
            </a:r>
            <a:r>
              <a:rPr lang="zh-CN" altLang="zh-CN" sz="1500" dirty="0"/>
              <a:t>方监测单位应具有城市轨道交通工程监测工作业绩，并能完全承担第三方监测工作的全部任务</a:t>
            </a:r>
            <a:r>
              <a:rPr lang="zh-CN" altLang="en-US" sz="1500" dirty="0"/>
              <a:t>；</a:t>
            </a:r>
            <a:r>
              <a:rPr lang="zh-CN" altLang="zh-CN" sz="1500" dirty="0"/>
              <a:t>第三方监测单位的资质要求应比施工监测单位的资质更高、更严格，同时监测项目负责人必须持有监测相关专业高级或以上职称证书</a:t>
            </a:r>
            <a:r>
              <a:rPr lang="zh-CN" altLang="zh-CN" sz="1500" dirty="0" smtClean="0"/>
              <a:t>。</a:t>
            </a:r>
            <a:endParaRPr lang="en-US" altLang="zh-CN" sz="1500" dirty="0" smtClean="0"/>
          </a:p>
          <a:p>
            <a:r>
              <a:rPr lang="zh-CN" altLang="en-US" sz="1500" b="1" dirty="0" smtClean="0"/>
              <a:t>对第三方监测单位行为提出要求</a:t>
            </a:r>
            <a:endParaRPr lang="en-US" altLang="zh-CN" sz="1500" b="1" dirty="0" smtClean="0"/>
          </a:p>
          <a:p>
            <a:r>
              <a:rPr lang="zh-CN" altLang="en-US" sz="1500" dirty="0" smtClean="0"/>
              <a:t>（</a:t>
            </a:r>
            <a:r>
              <a:rPr lang="en-US" altLang="zh-CN" sz="1500" dirty="0" smtClean="0"/>
              <a:t>2</a:t>
            </a:r>
            <a:r>
              <a:rPr lang="zh-CN" altLang="en-US" sz="1500" dirty="0" smtClean="0"/>
              <a:t>）</a:t>
            </a:r>
            <a:r>
              <a:rPr lang="zh-CN" altLang="zh-CN" sz="1500" dirty="0"/>
              <a:t>第三方监测单位应定期或不定期现场核查施工监测单位的资质、配备的人员、使用的仪器设备等是否满足相关要求；根据评审过的施工监测方案对施工现场监测点的埋设及布设数量进行检查、验收；随机抽查施工监测单位的监测日报、分析和研判监测对象的变形；对不符合要求的应提出书面意见或下发整改通知单，要求施工监测单位进行整改</a:t>
            </a:r>
            <a:r>
              <a:rPr lang="zh-CN" altLang="zh-CN" sz="1500" dirty="0" smtClean="0"/>
              <a:t>。</a:t>
            </a:r>
            <a:endParaRPr lang="en-US" altLang="zh-CN" sz="1500" dirty="0" smtClean="0"/>
          </a:p>
          <a:p>
            <a:r>
              <a:rPr lang="zh-CN" altLang="en-US" sz="1500" dirty="0" smtClean="0"/>
              <a:t>（</a:t>
            </a:r>
            <a:r>
              <a:rPr lang="en-US" altLang="zh-CN" sz="1500" dirty="0" smtClean="0"/>
              <a:t>3</a:t>
            </a:r>
            <a:r>
              <a:rPr lang="zh-CN" altLang="en-US" sz="1500" dirty="0" smtClean="0"/>
              <a:t>）</a:t>
            </a:r>
            <a:r>
              <a:rPr lang="zh-CN" altLang="zh-CN" sz="1500" dirty="0"/>
              <a:t>第三方监测单位应积极配合建设单位做好风险事故的处置工作；配合建设单位做好工程竣工验收及监测成果移交工作。</a:t>
            </a:r>
            <a:endParaRPr lang="en-US" altLang="zh-CN" sz="1500" dirty="0"/>
          </a:p>
        </p:txBody>
      </p:sp>
    </p:spTree>
    <p:extLst>
      <p:ext uri="{BB962C8B-B14F-4D97-AF65-F5344CB8AC3E}">
        <p14:creationId xmlns:p14="http://schemas.microsoft.com/office/powerpoint/2010/main" val="16928670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67544" y="836712"/>
            <a:ext cx="8208912" cy="4370427"/>
          </a:xfrm>
          <a:prstGeom prst="rect">
            <a:avLst/>
          </a:prstGeom>
        </p:spPr>
        <p:txBody>
          <a:bodyPr wrap="square">
            <a:spAutoFit/>
          </a:bodyPr>
          <a:lstStyle/>
          <a:p>
            <a:pPr>
              <a:lnSpc>
                <a:spcPct val="150000"/>
              </a:lnSpc>
            </a:pPr>
            <a:r>
              <a:rPr lang="zh-CN" altLang="en-US" sz="1600" b="1" dirty="0" smtClean="0"/>
              <a:t>对第三方监测单位监测作业提出建议</a:t>
            </a:r>
            <a:endParaRPr lang="en-US" altLang="zh-CN" sz="1600" b="1" dirty="0" smtClean="0"/>
          </a:p>
          <a:p>
            <a:r>
              <a:rPr lang="en-US" altLang="zh-CN" sz="1600" dirty="0" smtClean="0"/>
              <a:t>a.</a:t>
            </a:r>
            <a:r>
              <a:rPr lang="zh-CN" altLang="zh-CN" sz="1600" dirty="0" smtClean="0"/>
              <a:t>第三</a:t>
            </a:r>
            <a:r>
              <a:rPr lang="zh-CN" altLang="zh-CN" sz="1600" dirty="0"/>
              <a:t>方监测单位与施工监测单位关于地面竖向位移、水平位移监测点宜部分共用，其监测点共用率不宜少于</a:t>
            </a:r>
            <a:r>
              <a:rPr lang="en-US" altLang="zh-CN" sz="1600" dirty="0"/>
              <a:t>50%</a:t>
            </a:r>
            <a:r>
              <a:rPr lang="zh-CN" altLang="zh-CN" sz="1600" dirty="0"/>
              <a:t>。其余测项的监测点宜共用。不共用部分由第三方监测单位自行布设，且与施工监测单位的监测点（或断面）宜错开、间隔布设，并标识清晰；</a:t>
            </a:r>
          </a:p>
          <a:p>
            <a:r>
              <a:rPr lang="en-US" altLang="zh-CN" sz="1600" dirty="0" smtClean="0"/>
              <a:t>b.</a:t>
            </a:r>
            <a:r>
              <a:rPr lang="zh-CN" altLang="zh-CN" sz="1600" dirty="0" smtClean="0"/>
              <a:t>对</a:t>
            </a:r>
            <a:r>
              <a:rPr lang="zh-CN" altLang="zh-CN" sz="1600" dirty="0"/>
              <a:t>不共用部分的监测点，第三方监测单位应按本规程要求的监测频率进行监测。对共用部分的监测点，第三方监测单位抽查率不应低于</a:t>
            </a:r>
            <a:r>
              <a:rPr lang="en-US" altLang="zh-CN" sz="1600" dirty="0"/>
              <a:t>30%</a:t>
            </a:r>
            <a:r>
              <a:rPr lang="zh-CN" altLang="zh-CN" sz="1600" dirty="0"/>
              <a:t>，且监测频率不应少于施工监测的</a:t>
            </a:r>
            <a:r>
              <a:rPr lang="en-US" altLang="zh-CN" sz="1600" dirty="0"/>
              <a:t>30%</a:t>
            </a:r>
            <a:r>
              <a:rPr lang="zh-CN" altLang="zh-CN" sz="1600" dirty="0"/>
              <a:t>；</a:t>
            </a:r>
          </a:p>
          <a:p>
            <a:r>
              <a:rPr lang="en-US" altLang="zh-CN" sz="1600" dirty="0" smtClean="0"/>
              <a:t>c.</a:t>
            </a:r>
            <a:r>
              <a:rPr lang="zh-CN" altLang="zh-CN" sz="1600" dirty="0" smtClean="0"/>
              <a:t>对重</a:t>
            </a:r>
            <a:r>
              <a:rPr lang="zh-CN" altLang="zh-CN" sz="1600" dirty="0"/>
              <a:t>要工程周边环境及关键工程结构部位，第三方监测宜与施工监测单位同点位、同时段监测，且监测频率应一致；</a:t>
            </a:r>
          </a:p>
          <a:p>
            <a:r>
              <a:rPr lang="en-US" altLang="zh-CN" sz="1600" dirty="0" smtClean="0"/>
              <a:t>d.</a:t>
            </a:r>
            <a:r>
              <a:rPr lang="zh-CN" altLang="zh-CN" sz="1600" dirty="0" smtClean="0"/>
              <a:t>第三</a:t>
            </a:r>
            <a:r>
              <a:rPr lang="zh-CN" altLang="zh-CN" sz="1600" dirty="0"/>
              <a:t>方监测应对施工监测单位读取的各监测点初始值进行检查并确认；</a:t>
            </a:r>
          </a:p>
          <a:p>
            <a:r>
              <a:rPr lang="en-US" altLang="zh-CN" sz="1600" dirty="0" smtClean="0"/>
              <a:t>e.</a:t>
            </a:r>
            <a:r>
              <a:rPr lang="zh-CN" altLang="zh-CN" sz="1600" dirty="0" smtClean="0"/>
              <a:t>对</a:t>
            </a:r>
            <a:r>
              <a:rPr lang="zh-CN" altLang="zh-CN" sz="1600" dirty="0"/>
              <a:t>重大工程、现场出现异常或已发生风险事故的工程，第三方监测单位应对该区域的全部监测点进行监测，监测频率不应低于施工监测。</a:t>
            </a:r>
            <a:endParaRPr lang="en-US" altLang="zh-CN" sz="1600" dirty="0" smtClean="0"/>
          </a:p>
          <a:p>
            <a:pPr>
              <a:lnSpc>
                <a:spcPct val="150000"/>
              </a:lnSpc>
            </a:pPr>
            <a:r>
              <a:rPr lang="en-US" altLang="zh-CN" sz="2000" dirty="0" smtClean="0">
                <a:solidFill>
                  <a:srgbClr val="FF0000"/>
                </a:solidFill>
              </a:rPr>
              <a:t>4</a:t>
            </a:r>
            <a:r>
              <a:rPr lang="zh-CN" altLang="en-US" sz="2000" dirty="0">
                <a:solidFill>
                  <a:srgbClr val="FF0000"/>
                </a:solidFill>
              </a:rPr>
              <a:t>、监理单位监测工作</a:t>
            </a:r>
            <a:r>
              <a:rPr lang="zh-CN" altLang="en-US" sz="2000" dirty="0" smtClean="0">
                <a:solidFill>
                  <a:srgbClr val="FF0000"/>
                </a:solidFill>
              </a:rPr>
              <a:t>管理</a:t>
            </a:r>
            <a:endParaRPr lang="en-US" altLang="zh-CN" sz="2000" dirty="0" smtClean="0">
              <a:solidFill>
                <a:srgbClr val="FF0000"/>
              </a:solidFill>
            </a:endParaRPr>
          </a:p>
          <a:p>
            <a:r>
              <a:rPr lang="zh-CN" altLang="en-US" sz="1600" dirty="0" smtClean="0"/>
              <a:t>（</a:t>
            </a:r>
            <a:r>
              <a:rPr lang="en-US" altLang="zh-CN" sz="1600" dirty="0"/>
              <a:t>1</a:t>
            </a:r>
            <a:r>
              <a:rPr lang="zh-CN" altLang="en-US" sz="1600" dirty="0"/>
              <a:t>）监理单位应核查施工监测单位的资质、配备的人员、使用的仪器设备；审查施工监测方案，检查监测点的埋设和保护，督促施工单位严格按照监测方案实施施工监测。</a:t>
            </a:r>
            <a:endParaRPr lang="en-US" altLang="zh-CN" sz="1600" dirty="0"/>
          </a:p>
          <a:p>
            <a:r>
              <a:rPr lang="zh-CN" altLang="en-US" sz="1600" dirty="0"/>
              <a:t>（</a:t>
            </a:r>
            <a:r>
              <a:rPr lang="en-US" altLang="zh-CN" sz="1600" dirty="0"/>
              <a:t>2</a:t>
            </a:r>
            <a:r>
              <a:rPr lang="zh-CN" altLang="en-US" sz="1600" dirty="0"/>
              <a:t>）监理单位应比对分析施工监测和第三方监测的数据及安全巡视信息，对工程安全状态进行评价。</a:t>
            </a:r>
            <a:endParaRPr lang="en-US" altLang="zh-CN" sz="1600" dirty="0"/>
          </a:p>
        </p:txBody>
      </p:sp>
    </p:spTree>
    <p:extLst>
      <p:ext uri="{BB962C8B-B14F-4D97-AF65-F5344CB8AC3E}">
        <p14:creationId xmlns:p14="http://schemas.microsoft.com/office/powerpoint/2010/main" val="36360146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图片 1" descr="D:\规程审查意见.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510172"/>
            <a:ext cx="5256584" cy="5977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5940152" y="1652166"/>
            <a:ext cx="2880320" cy="3970318"/>
          </a:xfrm>
          <a:prstGeom prst="rect">
            <a:avLst/>
          </a:prstGeom>
          <a:noFill/>
        </p:spPr>
        <p:txBody>
          <a:bodyPr wrap="square" rtlCol="0">
            <a:spAutoFit/>
          </a:bodyPr>
          <a:lstStyle/>
          <a:p>
            <a:r>
              <a:rPr lang="zh-CN" altLang="en-US" dirty="0" smtClean="0"/>
              <a:t>从上述内容不难看出，</a:t>
            </a:r>
            <a:endParaRPr lang="en-US" altLang="zh-CN" dirty="0" smtClean="0"/>
          </a:p>
          <a:p>
            <a:r>
              <a:rPr lang="en-US" altLang="zh-CN" dirty="0" smtClean="0"/>
              <a:t>1.</a:t>
            </a:r>
            <a:r>
              <a:rPr lang="zh-CN" altLang="en-US" dirty="0" smtClean="0"/>
              <a:t>本规程对轨道交通工程安全、质量监测工作同时提出了要求，</a:t>
            </a:r>
            <a:endParaRPr lang="en-US" altLang="zh-CN" smtClean="0"/>
          </a:p>
          <a:p>
            <a:r>
              <a:rPr lang="en-US" altLang="zh-CN" smtClean="0"/>
              <a:t>2</a:t>
            </a:r>
            <a:r>
              <a:rPr lang="en-US" altLang="zh-CN" dirty="0" smtClean="0"/>
              <a:t>.</a:t>
            </a:r>
            <a:r>
              <a:rPr lang="zh-CN" altLang="en-US" dirty="0" smtClean="0"/>
              <a:t>本规程不仅提出了监测工作的技术性指标，同时也提出了监测工作管理要求。最终，在规程评审会上，专家一致认同，本规程由立项时初定名称</a:t>
            </a:r>
            <a:r>
              <a:rPr lang="en-US" altLang="zh-CN" b="1" dirty="0" smtClean="0"/>
              <a:t>《</a:t>
            </a:r>
            <a:r>
              <a:rPr lang="zh-CN" altLang="en-US" b="1" dirty="0" smtClean="0"/>
              <a:t>江苏省城市轨道交通工程安全监测技术规程</a:t>
            </a:r>
            <a:r>
              <a:rPr lang="en-US" altLang="zh-CN" b="1" dirty="0" smtClean="0"/>
              <a:t>》</a:t>
            </a:r>
            <a:r>
              <a:rPr lang="zh-CN" altLang="en-US" dirty="0" smtClean="0"/>
              <a:t>。更名为</a:t>
            </a:r>
            <a:r>
              <a:rPr lang="en-US" altLang="zh-CN" b="1" dirty="0" smtClean="0"/>
              <a:t>《</a:t>
            </a:r>
            <a:r>
              <a:rPr lang="zh-CN" altLang="en-US" b="1" dirty="0" smtClean="0"/>
              <a:t>江苏省城市轨道交通工程监测规程</a:t>
            </a:r>
            <a:r>
              <a:rPr lang="en-US" altLang="zh-CN" b="1" dirty="0" smtClean="0"/>
              <a:t>》</a:t>
            </a:r>
            <a:endParaRPr lang="zh-CN" altLang="en-US" b="1" dirty="0"/>
          </a:p>
        </p:txBody>
      </p:sp>
    </p:spTree>
    <p:extLst>
      <p:ext uri="{BB962C8B-B14F-4D97-AF65-F5344CB8AC3E}">
        <p14:creationId xmlns:p14="http://schemas.microsoft.com/office/powerpoint/2010/main" val="10117625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2"/>
          <p:cNvSpPr txBox="1">
            <a:spLocks/>
          </p:cNvSpPr>
          <p:nvPr/>
        </p:nvSpPr>
        <p:spPr>
          <a:xfrm>
            <a:off x="179512" y="338212"/>
            <a:ext cx="7651129" cy="1143000"/>
          </a:xfrm>
          <a:prstGeom prst="rect">
            <a:avLst/>
          </a:prstGeom>
        </p:spPr>
        <p:txBody>
          <a:bodyPr lIns="64291" tIns="32146" rIns="64291" bIns="32146">
            <a:normAutofit fontScale="25000" lnSpcReduction="20000"/>
          </a:bodyPr>
          <a:lstStyle/>
          <a:p>
            <a:pPr algn="ctr">
              <a:lnSpc>
                <a:spcPct val="150000"/>
              </a:lnSpc>
              <a:defRPr/>
            </a:pPr>
            <a:r>
              <a:rPr lang="zh-CN" altLang="zh-CN" sz="3000" cap="small" dirty="0">
                <a:solidFill>
                  <a:schemeClr val="tx2"/>
                </a:solidFill>
                <a:latin typeface="+mj-lt"/>
                <a:ea typeface="+mj-ea"/>
                <a:cs typeface="+mj-cs"/>
              </a:rPr>
              <a:t/>
            </a:r>
            <a:br>
              <a:rPr lang="zh-CN" altLang="zh-CN" sz="3000" cap="small" dirty="0">
                <a:solidFill>
                  <a:schemeClr val="tx2"/>
                </a:solidFill>
                <a:latin typeface="+mj-lt"/>
                <a:ea typeface="+mj-ea"/>
                <a:cs typeface="+mj-cs"/>
              </a:rPr>
            </a:br>
            <a:r>
              <a:rPr lang="zh-CN" altLang="zh-CN" sz="7900" b="1" cap="small" dirty="0">
                <a:solidFill>
                  <a:schemeClr val="tx2"/>
                </a:solidFill>
                <a:effectLst>
                  <a:outerShdw blurRad="38100" dist="38100" dir="2700000" algn="tl">
                    <a:srgbClr val="000000">
                      <a:alpha val="43137"/>
                    </a:srgbClr>
                  </a:outerShdw>
                </a:effectLst>
                <a:latin typeface="+mj-lt"/>
                <a:ea typeface="黑体" pitchFamily="49" charset="-122"/>
                <a:cs typeface="+mj-cs"/>
              </a:rPr>
              <a:t>《江苏省城市轨道交通工程监测规程》</a:t>
            </a:r>
            <a:br>
              <a:rPr lang="zh-CN" altLang="zh-CN" sz="7900" b="1" cap="small" dirty="0">
                <a:solidFill>
                  <a:schemeClr val="tx2"/>
                </a:solidFill>
                <a:effectLst>
                  <a:outerShdw blurRad="38100" dist="38100" dir="2700000" algn="tl">
                    <a:srgbClr val="000000">
                      <a:alpha val="43137"/>
                    </a:srgbClr>
                  </a:outerShdw>
                </a:effectLst>
                <a:latin typeface="+mj-lt"/>
                <a:ea typeface="黑体" pitchFamily="49" charset="-122"/>
                <a:cs typeface="+mj-cs"/>
              </a:rPr>
            </a:br>
            <a:r>
              <a:rPr lang="zh-CN" altLang="en-US" sz="8800" b="1" cap="small" dirty="0">
                <a:solidFill>
                  <a:srgbClr val="FF0000"/>
                </a:solidFill>
                <a:effectLst>
                  <a:outerShdw blurRad="38100" dist="38100" dir="2700000" algn="tl">
                    <a:srgbClr val="000000">
                      <a:alpha val="43137"/>
                    </a:srgbClr>
                  </a:outerShdw>
                </a:effectLst>
                <a:latin typeface="Century Schoolbook"/>
                <a:ea typeface="华文楷体"/>
              </a:rPr>
              <a:t>一、</a:t>
            </a:r>
            <a:r>
              <a:rPr lang="zh-CN" altLang="zh-CN" sz="8800" b="1" cap="small" dirty="0">
                <a:solidFill>
                  <a:srgbClr val="FF0000"/>
                </a:solidFill>
                <a:effectLst>
                  <a:outerShdw blurRad="38100" dist="38100" dir="2700000" algn="tl">
                    <a:srgbClr val="000000">
                      <a:alpha val="43137"/>
                    </a:srgbClr>
                  </a:outerShdw>
                </a:effectLst>
                <a:latin typeface="Century Schoolbook"/>
                <a:ea typeface="华文楷体"/>
              </a:rPr>
              <a:t>编</a:t>
            </a:r>
            <a:r>
              <a:rPr lang="en-US" altLang="zh-CN" sz="8800" b="1" cap="small" dirty="0">
                <a:solidFill>
                  <a:srgbClr val="FF0000"/>
                </a:solidFill>
                <a:effectLst>
                  <a:outerShdw blurRad="38100" dist="38100" dir="2700000" algn="tl">
                    <a:srgbClr val="000000">
                      <a:alpha val="43137"/>
                    </a:srgbClr>
                  </a:outerShdw>
                </a:effectLst>
                <a:latin typeface="Century Schoolbook"/>
                <a:ea typeface="华文楷体"/>
              </a:rPr>
              <a:t>   </a:t>
            </a:r>
            <a:r>
              <a:rPr lang="zh-CN" altLang="zh-CN" sz="8800" b="1" cap="small" dirty="0">
                <a:solidFill>
                  <a:srgbClr val="FF0000"/>
                </a:solidFill>
                <a:effectLst>
                  <a:outerShdw blurRad="38100" dist="38100" dir="2700000" algn="tl">
                    <a:srgbClr val="000000">
                      <a:alpha val="43137"/>
                    </a:srgbClr>
                  </a:outerShdw>
                </a:effectLst>
                <a:latin typeface="Century Schoolbook"/>
                <a:ea typeface="华文楷体"/>
              </a:rPr>
              <a:t>制</a:t>
            </a:r>
            <a:r>
              <a:rPr lang="en-US" altLang="zh-CN" sz="8800" b="1" cap="small" dirty="0">
                <a:solidFill>
                  <a:srgbClr val="FF0000"/>
                </a:solidFill>
                <a:effectLst>
                  <a:outerShdw blurRad="38100" dist="38100" dir="2700000" algn="tl">
                    <a:srgbClr val="000000">
                      <a:alpha val="43137"/>
                    </a:srgbClr>
                  </a:outerShdw>
                </a:effectLst>
                <a:latin typeface="Century Schoolbook"/>
                <a:ea typeface="华文楷体"/>
              </a:rPr>
              <a:t>  </a:t>
            </a:r>
            <a:r>
              <a:rPr lang="zh-CN" altLang="zh-CN" sz="8800" b="1" cap="small" dirty="0">
                <a:solidFill>
                  <a:srgbClr val="FF0000"/>
                </a:solidFill>
                <a:effectLst>
                  <a:outerShdw blurRad="38100" dist="38100" dir="2700000" algn="tl">
                    <a:srgbClr val="000000">
                      <a:alpha val="43137"/>
                    </a:srgbClr>
                  </a:outerShdw>
                </a:effectLst>
                <a:latin typeface="Century Schoolbook"/>
                <a:ea typeface="华文楷体"/>
              </a:rPr>
              <a:t>说</a:t>
            </a:r>
            <a:r>
              <a:rPr lang="en-US" altLang="zh-CN" sz="8800" b="1" cap="small" dirty="0">
                <a:solidFill>
                  <a:srgbClr val="FF0000"/>
                </a:solidFill>
                <a:effectLst>
                  <a:outerShdw blurRad="38100" dist="38100" dir="2700000" algn="tl">
                    <a:srgbClr val="000000">
                      <a:alpha val="43137"/>
                    </a:srgbClr>
                  </a:outerShdw>
                </a:effectLst>
                <a:latin typeface="Century Schoolbook"/>
                <a:ea typeface="华文楷体"/>
              </a:rPr>
              <a:t>  </a:t>
            </a:r>
            <a:r>
              <a:rPr lang="zh-CN" altLang="zh-CN" sz="8800" b="1" cap="small" dirty="0">
                <a:solidFill>
                  <a:srgbClr val="FF0000"/>
                </a:solidFill>
                <a:effectLst>
                  <a:outerShdw blurRad="38100" dist="38100" dir="2700000" algn="tl">
                    <a:srgbClr val="000000">
                      <a:alpha val="43137"/>
                    </a:srgbClr>
                  </a:outerShdw>
                </a:effectLst>
                <a:latin typeface="Century Schoolbook"/>
                <a:ea typeface="华文楷体"/>
              </a:rPr>
              <a:t>明</a:t>
            </a:r>
            <a:br>
              <a:rPr lang="zh-CN" altLang="zh-CN" sz="8800" b="1" cap="small" dirty="0">
                <a:solidFill>
                  <a:srgbClr val="FF0000"/>
                </a:solidFill>
                <a:effectLst>
                  <a:outerShdw blurRad="38100" dist="38100" dir="2700000" algn="tl">
                    <a:srgbClr val="000000">
                      <a:alpha val="43137"/>
                    </a:srgbClr>
                  </a:outerShdw>
                </a:effectLst>
                <a:latin typeface="Century Schoolbook"/>
                <a:ea typeface="华文楷体"/>
              </a:rPr>
            </a:br>
            <a:endParaRPr lang="zh-CN" altLang="en-US" sz="8800" b="1" cap="small" dirty="0">
              <a:solidFill>
                <a:srgbClr val="FF0000"/>
              </a:solidFill>
              <a:effectLst>
                <a:outerShdw blurRad="38100" dist="38100" dir="2700000" algn="tl">
                  <a:srgbClr val="000000">
                    <a:alpha val="43137"/>
                  </a:srgbClr>
                </a:outerShdw>
              </a:effectLst>
              <a:latin typeface="Century Schoolbook"/>
              <a:ea typeface="华文楷体"/>
            </a:endParaRPr>
          </a:p>
        </p:txBody>
      </p:sp>
      <p:sp>
        <p:nvSpPr>
          <p:cNvPr id="3" name="内容占位符 1"/>
          <p:cNvSpPr txBox="1">
            <a:spLocks/>
          </p:cNvSpPr>
          <p:nvPr/>
        </p:nvSpPr>
        <p:spPr>
          <a:xfrm>
            <a:off x="457647" y="1481212"/>
            <a:ext cx="8228707" cy="4526235"/>
          </a:xfrm>
          <a:prstGeom prst="rect">
            <a:avLst/>
          </a:prstGeom>
        </p:spPr>
        <p:txBody>
          <a:bodyPr lIns="64291" tIns="32146" rIns="64291" bIns="32146"/>
          <a:lstStyle/>
          <a:p>
            <a:pPr>
              <a:lnSpc>
                <a:spcPct val="150000"/>
              </a:lnSpc>
              <a:spcBef>
                <a:spcPts val="600"/>
              </a:spcBef>
              <a:buClr>
                <a:schemeClr val="accent1"/>
              </a:buClr>
              <a:buSzPct val="70000"/>
              <a:defRPr/>
            </a:pPr>
            <a:r>
              <a:rPr lang="en-US" altLang="zh-CN" sz="2000" dirty="0" smtClean="0"/>
              <a:t>         </a:t>
            </a:r>
            <a:r>
              <a:rPr lang="zh-CN" altLang="zh-CN" sz="2000" dirty="0" smtClean="0"/>
              <a:t>根据</a:t>
            </a:r>
            <a:r>
              <a:rPr lang="zh-CN" altLang="zh-CN" sz="2000" dirty="0"/>
              <a:t>《城市轨道交通工程质量安全</a:t>
            </a:r>
            <a:r>
              <a:rPr lang="zh-CN" altLang="zh-CN" sz="2000" dirty="0">
                <a:solidFill>
                  <a:srgbClr val="FF0000"/>
                </a:solidFill>
              </a:rPr>
              <a:t>检查指南</a:t>
            </a:r>
            <a:r>
              <a:rPr lang="zh-CN" altLang="zh-CN" sz="2000" dirty="0"/>
              <a:t>（试行）》（建质</a:t>
            </a:r>
            <a:r>
              <a:rPr lang="en-US" altLang="zh-CN" sz="2000" dirty="0"/>
              <a:t>[2012]68</a:t>
            </a:r>
            <a:r>
              <a:rPr lang="zh-CN" altLang="zh-CN" sz="2000" dirty="0"/>
              <a:t>号文）、《关于开展城市轨道交通工程和保障性安居工程质量安全监督执法检查有关事项的</a:t>
            </a:r>
            <a:r>
              <a:rPr lang="zh-CN" altLang="zh-CN" sz="2000" dirty="0">
                <a:solidFill>
                  <a:srgbClr val="FF0000"/>
                </a:solidFill>
              </a:rPr>
              <a:t>通知</a:t>
            </a:r>
            <a:r>
              <a:rPr lang="zh-CN" altLang="zh-CN" sz="2000" dirty="0"/>
              <a:t>》（建质监函</a:t>
            </a:r>
            <a:r>
              <a:rPr lang="en-US" altLang="zh-CN" sz="2000" dirty="0"/>
              <a:t>[2013]49</a:t>
            </a:r>
            <a:r>
              <a:rPr lang="zh-CN" altLang="zh-CN" sz="2000" dirty="0"/>
              <a:t>号文）、《住房城乡建设部办公厅关于组织开展保障性安居工程和城市轨道交通工程质量安全监督执法检查工作的</a:t>
            </a:r>
            <a:r>
              <a:rPr lang="zh-CN" altLang="zh-CN" sz="2000" dirty="0">
                <a:solidFill>
                  <a:srgbClr val="FF0000"/>
                </a:solidFill>
              </a:rPr>
              <a:t>通知</a:t>
            </a:r>
            <a:r>
              <a:rPr lang="zh-CN" altLang="zh-CN" sz="2000" dirty="0"/>
              <a:t>》（建质监函</a:t>
            </a:r>
            <a:r>
              <a:rPr lang="en-US" altLang="zh-CN" sz="2000" dirty="0"/>
              <a:t>[2013]108</a:t>
            </a:r>
            <a:r>
              <a:rPr lang="zh-CN" altLang="zh-CN" sz="2000" dirty="0"/>
              <a:t>号文）、《关于组织开展城市轨道交通工程质量安全监督检查工作的</a:t>
            </a:r>
            <a:r>
              <a:rPr lang="zh-CN" altLang="zh-CN" sz="2000" dirty="0">
                <a:solidFill>
                  <a:srgbClr val="FF0000"/>
                </a:solidFill>
              </a:rPr>
              <a:t>通知</a:t>
            </a:r>
            <a:r>
              <a:rPr lang="zh-CN" altLang="zh-CN" sz="2000" dirty="0"/>
              <a:t>》（建质监函</a:t>
            </a:r>
            <a:r>
              <a:rPr lang="en-US" altLang="zh-CN" sz="2000" dirty="0"/>
              <a:t>[2015]15</a:t>
            </a:r>
            <a:r>
              <a:rPr lang="zh-CN" altLang="zh-CN" sz="2000" dirty="0"/>
              <a:t>号文）的规定和要求，以及江苏省在建城市轨道交通工程各地区制定的相关条例中关于</a:t>
            </a:r>
            <a:r>
              <a:rPr lang="zh-CN" altLang="zh-CN" sz="2000" dirty="0">
                <a:solidFill>
                  <a:srgbClr val="FF0000"/>
                </a:solidFill>
              </a:rPr>
              <a:t>建设、运营、保护区</a:t>
            </a:r>
            <a:r>
              <a:rPr lang="zh-CN" altLang="zh-CN" sz="2000" dirty="0"/>
              <a:t>的有关监测工作的要求编制。</a:t>
            </a:r>
            <a:endParaRPr lang="zh-CN" altLang="en-US" sz="2000" dirty="0"/>
          </a:p>
        </p:txBody>
      </p:sp>
    </p:spTree>
    <p:extLst>
      <p:ext uri="{BB962C8B-B14F-4D97-AF65-F5344CB8AC3E}">
        <p14:creationId xmlns:p14="http://schemas.microsoft.com/office/powerpoint/2010/main" val="6923611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475656" y="548680"/>
            <a:ext cx="4572000" cy="969496"/>
          </a:xfrm>
          <a:prstGeom prst="rect">
            <a:avLst/>
          </a:prstGeom>
        </p:spPr>
        <p:txBody>
          <a:bodyPr>
            <a:spAutoFit/>
          </a:bodyPr>
          <a:lstStyle/>
          <a:p>
            <a:pPr algn="ctr">
              <a:lnSpc>
                <a:spcPct val="150000"/>
              </a:lnSpc>
              <a:defRPr/>
            </a:pPr>
            <a:r>
              <a:rPr lang="zh-CN" altLang="zh-CN" b="1" cap="small" dirty="0">
                <a:solidFill>
                  <a:schemeClr val="tx2"/>
                </a:solidFill>
                <a:effectLst>
                  <a:outerShdw blurRad="38100" dist="38100" dir="2700000" algn="tl">
                    <a:srgbClr val="000000">
                      <a:alpha val="43137"/>
                    </a:srgbClr>
                  </a:outerShdw>
                </a:effectLst>
                <a:ea typeface="黑体" pitchFamily="49" charset="-122"/>
              </a:rPr>
              <a:t>《江苏省城市轨道交通工程监测规程》</a:t>
            </a:r>
            <a:r>
              <a:rPr lang="zh-CN" altLang="zh-CN" sz="2800" b="1" cap="small" dirty="0">
                <a:solidFill>
                  <a:schemeClr val="tx2"/>
                </a:solidFill>
                <a:effectLst>
                  <a:outerShdw blurRad="38100" dist="38100" dir="2700000" algn="tl">
                    <a:srgbClr val="000000">
                      <a:alpha val="43137"/>
                    </a:srgbClr>
                  </a:outerShdw>
                </a:effectLst>
                <a:ea typeface="黑体" pitchFamily="49" charset="-122"/>
              </a:rPr>
              <a:t/>
            </a:r>
            <a:br>
              <a:rPr lang="zh-CN" altLang="zh-CN" sz="2800" b="1" cap="small" dirty="0">
                <a:solidFill>
                  <a:schemeClr val="tx2"/>
                </a:solidFill>
                <a:effectLst>
                  <a:outerShdw blurRad="38100" dist="38100" dir="2700000" algn="tl">
                    <a:srgbClr val="000000">
                      <a:alpha val="43137"/>
                    </a:srgbClr>
                  </a:outerShdw>
                </a:effectLst>
                <a:ea typeface="黑体" pitchFamily="49" charset="-122"/>
              </a:rPr>
            </a:br>
            <a:r>
              <a:rPr lang="zh-CN" altLang="en-US" sz="2000" b="1" cap="small" dirty="0">
                <a:solidFill>
                  <a:srgbClr val="FF0000"/>
                </a:solidFill>
                <a:effectLst>
                  <a:outerShdw blurRad="38100" dist="38100" dir="2700000" algn="tl">
                    <a:srgbClr val="000000">
                      <a:alpha val="43137"/>
                    </a:srgbClr>
                  </a:outerShdw>
                </a:effectLst>
                <a:latin typeface="Century Schoolbook"/>
                <a:ea typeface="华文楷体"/>
              </a:rPr>
              <a:t>六</a:t>
            </a:r>
            <a:r>
              <a:rPr lang="zh-CN" altLang="en-US" sz="2000" b="1" cap="small" dirty="0" smtClean="0">
                <a:solidFill>
                  <a:srgbClr val="FF0000"/>
                </a:solidFill>
                <a:effectLst>
                  <a:outerShdw blurRad="38100" dist="38100" dir="2700000" algn="tl">
                    <a:srgbClr val="000000">
                      <a:alpha val="43137"/>
                    </a:srgbClr>
                  </a:outerShdw>
                </a:effectLst>
                <a:latin typeface="Century Schoolbook"/>
                <a:ea typeface="华文楷体"/>
              </a:rPr>
              <a:t>、主要监督抽查内容</a:t>
            </a:r>
            <a:endParaRPr lang="zh-CN" altLang="en-US" sz="2000" b="1" cap="small" dirty="0">
              <a:solidFill>
                <a:srgbClr val="FF0000"/>
              </a:solidFill>
              <a:effectLst>
                <a:outerShdw blurRad="38100" dist="38100" dir="2700000" algn="tl">
                  <a:srgbClr val="000000">
                    <a:alpha val="43137"/>
                  </a:srgbClr>
                </a:outerShdw>
              </a:effectLst>
              <a:latin typeface="Century Schoolbook"/>
              <a:ea typeface="华文楷体"/>
            </a:endParaRPr>
          </a:p>
        </p:txBody>
      </p:sp>
      <p:sp>
        <p:nvSpPr>
          <p:cNvPr id="3" name="TextBox 2"/>
          <p:cNvSpPr txBox="1"/>
          <p:nvPr/>
        </p:nvSpPr>
        <p:spPr>
          <a:xfrm>
            <a:off x="611560" y="1518176"/>
            <a:ext cx="7848872" cy="2031325"/>
          </a:xfrm>
          <a:prstGeom prst="rect">
            <a:avLst/>
          </a:prstGeom>
          <a:noFill/>
        </p:spPr>
        <p:txBody>
          <a:bodyPr wrap="square" rtlCol="0">
            <a:spAutoFit/>
          </a:bodyPr>
          <a:lstStyle/>
          <a:p>
            <a:r>
              <a:rPr lang="en-US" altLang="zh-CN" dirty="0" smtClean="0"/>
              <a:t>1</a:t>
            </a:r>
            <a:r>
              <a:rPr lang="zh-CN" altLang="en-US" dirty="0" smtClean="0"/>
              <a:t>、</a:t>
            </a:r>
            <a:r>
              <a:rPr lang="zh-CN" altLang="en-US" dirty="0"/>
              <a:t>监测相关单位质量行为</a:t>
            </a:r>
            <a:endParaRPr lang="en-US" altLang="zh-CN" dirty="0"/>
          </a:p>
          <a:p>
            <a:r>
              <a:rPr lang="zh-CN" altLang="en-US" dirty="0"/>
              <a:t>（</a:t>
            </a:r>
            <a:r>
              <a:rPr lang="en-US" altLang="zh-CN" dirty="0"/>
              <a:t>1</a:t>
            </a:r>
            <a:r>
              <a:rPr lang="zh-CN" altLang="en-US" dirty="0" smtClean="0"/>
              <a:t>）单位资质、人员资格（监测单位必须委托）</a:t>
            </a:r>
            <a:endParaRPr lang="en-US" altLang="zh-CN" dirty="0" smtClean="0"/>
          </a:p>
          <a:p>
            <a:r>
              <a:rPr lang="zh-CN" altLang="en-US" dirty="0" smtClean="0"/>
              <a:t>（</a:t>
            </a:r>
            <a:r>
              <a:rPr lang="en-US" altLang="zh-CN" dirty="0" smtClean="0"/>
              <a:t>2</a:t>
            </a:r>
            <a:r>
              <a:rPr lang="zh-CN" altLang="en-US" dirty="0" smtClean="0"/>
              <a:t>）各单位履职情况（人员到岗、工作开展）</a:t>
            </a:r>
            <a:endParaRPr lang="en-US" altLang="zh-CN" dirty="0" smtClean="0"/>
          </a:p>
          <a:p>
            <a:r>
              <a:rPr lang="zh-CN" altLang="en-US" dirty="0" smtClean="0"/>
              <a:t>（</a:t>
            </a:r>
            <a:r>
              <a:rPr lang="en-US" altLang="zh-CN" dirty="0" smtClean="0"/>
              <a:t>3</a:t>
            </a:r>
            <a:r>
              <a:rPr lang="zh-CN" altLang="en-US" dirty="0" smtClean="0"/>
              <a:t>）</a:t>
            </a:r>
            <a:r>
              <a:rPr lang="zh-CN" altLang="en-US" dirty="0"/>
              <a:t>预警、消警、警情</a:t>
            </a:r>
            <a:r>
              <a:rPr lang="zh-CN" altLang="en-US" dirty="0" smtClean="0"/>
              <a:t>处理（警情报送、监测数据分析比对）</a:t>
            </a:r>
            <a:endParaRPr lang="zh-CN" altLang="en-US" dirty="0"/>
          </a:p>
          <a:p>
            <a:r>
              <a:rPr lang="en-US" altLang="zh-CN" dirty="0" smtClean="0"/>
              <a:t>2</a:t>
            </a:r>
            <a:r>
              <a:rPr lang="zh-CN" altLang="en-US" dirty="0" smtClean="0"/>
              <a:t>、</a:t>
            </a:r>
            <a:r>
              <a:rPr lang="zh-CN" altLang="en-US" dirty="0"/>
              <a:t>监测</a:t>
            </a:r>
            <a:r>
              <a:rPr lang="zh-CN" altLang="en-US" dirty="0" smtClean="0"/>
              <a:t>方案（方案内容）</a:t>
            </a:r>
            <a:endParaRPr lang="en-US" altLang="zh-CN" dirty="0" smtClean="0"/>
          </a:p>
          <a:p>
            <a:r>
              <a:rPr lang="en-US" altLang="zh-CN" dirty="0" smtClean="0"/>
              <a:t>3</a:t>
            </a:r>
            <a:r>
              <a:rPr lang="zh-CN" altLang="en-US" dirty="0" smtClean="0"/>
              <a:t>、监测报告（真实性）</a:t>
            </a:r>
            <a:endParaRPr lang="en-US" altLang="zh-CN" dirty="0"/>
          </a:p>
          <a:p>
            <a:endParaRPr lang="zh-CN" altLang="en-US" dirty="0"/>
          </a:p>
        </p:txBody>
      </p:sp>
    </p:spTree>
    <p:extLst>
      <p:ext uri="{BB962C8B-B14F-4D97-AF65-F5344CB8AC3E}">
        <p14:creationId xmlns:p14="http://schemas.microsoft.com/office/powerpoint/2010/main" val="26303121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67544" y="1772816"/>
            <a:ext cx="8424936" cy="233910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zh-CN" altLang="en-US" sz="6600" dirty="0" smtClean="0"/>
              <a:t>耽误大家时间！</a:t>
            </a:r>
            <a:endParaRPr lang="en-US" altLang="zh-CN" sz="6600" dirty="0" smtClean="0"/>
          </a:p>
          <a:p>
            <a:pPr algn="ctr"/>
            <a:r>
              <a:rPr lang="zh-CN" altLang="en-US" sz="8000" dirty="0"/>
              <a:t>谢谢</a:t>
            </a:r>
          </a:p>
        </p:txBody>
      </p:sp>
    </p:spTree>
    <p:extLst>
      <p:ext uri="{BB962C8B-B14F-4D97-AF65-F5344CB8AC3E}">
        <p14:creationId xmlns:p14="http://schemas.microsoft.com/office/powerpoint/2010/main" val="36029817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2"/>
          <p:cNvSpPr txBox="1">
            <a:spLocks/>
          </p:cNvSpPr>
          <p:nvPr/>
        </p:nvSpPr>
        <p:spPr>
          <a:xfrm>
            <a:off x="457647" y="274588"/>
            <a:ext cx="7138689" cy="1143000"/>
          </a:xfrm>
          <a:prstGeom prst="rect">
            <a:avLst/>
          </a:prstGeom>
        </p:spPr>
        <p:txBody>
          <a:bodyPr lIns="64291" tIns="32146" rIns="64291" bIns="32146"/>
          <a:lstStyle/>
          <a:p>
            <a:pPr algn="ctr">
              <a:lnSpc>
                <a:spcPct val="150000"/>
              </a:lnSpc>
              <a:defRPr/>
            </a:pPr>
            <a:r>
              <a:rPr lang="zh-CN" altLang="zh-CN" sz="2000" b="1" cap="small" dirty="0">
                <a:solidFill>
                  <a:schemeClr val="tx2"/>
                </a:solidFill>
                <a:effectLst>
                  <a:outerShdw blurRad="38100" dist="38100" dir="2700000" algn="tl">
                    <a:srgbClr val="000000">
                      <a:alpha val="43137"/>
                    </a:srgbClr>
                  </a:outerShdw>
                </a:effectLst>
                <a:latin typeface="+mj-lt"/>
                <a:ea typeface="黑体" pitchFamily="49" charset="-122"/>
                <a:cs typeface="+mj-cs"/>
              </a:rPr>
              <a:t>《江苏省城市轨道交通工程监测规程》</a:t>
            </a:r>
            <a:br>
              <a:rPr lang="zh-CN" altLang="zh-CN" sz="2000" b="1" cap="small" dirty="0">
                <a:solidFill>
                  <a:schemeClr val="tx2"/>
                </a:solidFill>
                <a:effectLst>
                  <a:outerShdw blurRad="38100" dist="38100" dir="2700000" algn="tl">
                    <a:srgbClr val="000000">
                      <a:alpha val="43137"/>
                    </a:srgbClr>
                  </a:outerShdw>
                </a:effectLst>
                <a:latin typeface="+mj-lt"/>
                <a:ea typeface="黑体" pitchFamily="49" charset="-122"/>
                <a:cs typeface="+mj-cs"/>
              </a:rPr>
            </a:br>
            <a:r>
              <a:rPr lang="zh-CN" altLang="en-US" sz="2200" b="1" cap="small" dirty="0">
                <a:solidFill>
                  <a:srgbClr val="FF0000"/>
                </a:solidFill>
                <a:effectLst>
                  <a:outerShdw blurRad="38100" dist="38100" dir="2700000" algn="tl">
                    <a:srgbClr val="000000">
                      <a:alpha val="43137"/>
                    </a:srgbClr>
                  </a:outerShdw>
                </a:effectLst>
                <a:latin typeface="Century Schoolbook"/>
                <a:ea typeface="华文楷体"/>
              </a:rPr>
              <a:t>二、</a:t>
            </a:r>
            <a:r>
              <a:rPr lang="zh-CN" altLang="zh-CN" sz="2200" b="1" cap="small" dirty="0">
                <a:solidFill>
                  <a:srgbClr val="FF0000"/>
                </a:solidFill>
                <a:effectLst>
                  <a:outerShdw blurRad="38100" dist="38100" dir="2700000" algn="tl">
                    <a:srgbClr val="000000">
                      <a:alpha val="43137"/>
                    </a:srgbClr>
                  </a:outerShdw>
                </a:effectLst>
                <a:latin typeface="Century Schoolbook"/>
                <a:ea typeface="华文楷体"/>
              </a:rPr>
              <a:t>编</a:t>
            </a:r>
            <a:r>
              <a:rPr lang="en-US" altLang="zh-CN" sz="2200" b="1" cap="small" dirty="0">
                <a:solidFill>
                  <a:srgbClr val="FF0000"/>
                </a:solidFill>
                <a:effectLst>
                  <a:outerShdw blurRad="38100" dist="38100" dir="2700000" algn="tl">
                    <a:srgbClr val="000000">
                      <a:alpha val="43137"/>
                    </a:srgbClr>
                  </a:outerShdw>
                </a:effectLst>
                <a:latin typeface="Century Schoolbook"/>
                <a:ea typeface="华文楷体"/>
              </a:rPr>
              <a:t>  </a:t>
            </a:r>
            <a:r>
              <a:rPr lang="zh-CN" altLang="zh-CN" sz="2200" b="1" cap="small" dirty="0">
                <a:solidFill>
                  <a:srgbClr val="FF0000"/>
                </a:solidFill>
                <a:effectLst>
                  <a:outerShdw blurRad="38100" dist="38100" dir="2700000" algn="tl">
                    <a:srgbClr val="000000">
                      <a:alpha val="43137"/>
                    </a:srgbClr>
                  </a:outerShdw>
                </a:effectLst>
                <a:latin typeface="Century Schoolbook"/>
                <a:ea typeface="华文楷体"/>
              </a:rPr>
              <a:t>制</a:t>
            </a:r>
            <a:r>
              <a:rPr lang="en-US" altLang="zh-CN" sz="2200" b="1" cap="small" dirty="0">
                <a:solidFill>
                  <a:srgbClr val="FF0000"/>
                </a:solidFill>
                <a:effectLst>
                  <a:outerShdw blurRad="38100" dist="38100" dir="2700000" algn="tl">
                    <a:srgbClr val="000000">
                      <a:alpha val="43137"/>
                    </a:srgbClr>
                  </a:outerShdw>
                </a:effectLst>
                <a:latin typeface="Century Schoolbook"/>
                <a:ea typeface="华文楷体"/>
              </a:rPr>
              <a:t>  </a:t>
            </a:r>
            <a:r>
              <a:rPr lang="zh-CN" altLang="en-US" sz="2200" b="1" cap="small" dirty="0">
                <a:solidFill>
                  <a:srgbClr val="FF0000"/>
                </a:solidFill>
                <a:effectLst>
                  <a:outerShdw blurRad="38100" dist="38100" dir="2700000" algn="tl">
                    <a:srgbClr val="000000">
                      <a:alpha val="43137"/>
                    </a:srgbClr>
                  </a:outerShdw>
                </a:effectLst>
                <a:latin typeface="Century Schoolbook"/>
                <a:ea typeface="华文楷体"/>
              </a:rPr>
              <a:t>背  景</a:t>
            </a:r>
            <a:r>
              <a:rPr lang="zh-CN" altLang="zh-CN" cap="small" dirty="0">
                <a:solidFill>
                  <a:srgbClr val="575F6D"/>
                </a:solidFill>
                <a:latin typeface="Century Schoolbook"/>
                <a:ea typeface="华文楷体"/>
              </a:rPr>
              <a:t/>
            </a:r>
            <a:br>
              <a:rPr lang="zh-CN" altLang="zh-CN" cap="small" dirty="0">
                <a:solidFill>
                  <a:srgbClr val="575F6D"/>
                </a:solidFill>
                <a:latin typeface="Century Schoolbook"/>
                <a:ea typeface="华文楷体"/>
              </a:rPr>
            </a:br>
            <a:endParaRPr lang="zh-CN" altLang="en-US" sz="2000" cap="small" dirty="0">
              <a:solidFill>
                <a:schemeClr val="tx2"/>
              </a:solidFill>
              <a:latin typeface="+mj-lt"/>
              <a:ea typeface="+mj-ea"/>
              <a:cs typeface="+mj-cs"/>
            </a:endParaRPr>
          </a:p>
        </p:txBody>
      </p:sp>
      <p:sp>
        <p:nvSpPr>
          <p:cNvPr id="3" name="内容占位符 1"/>
          <p:cNvSpPr txBox="1">
            <a:spLocks/>
          </p:cNvSpPr>
          <p:nvPr/>
        </p:nvSpPr>
        <p:spPr>
          <a:xfrm>
            <a:off x="252264" y="1404194"/>
            <a:ext cx="8589244" cy="5088806"/>
          </a:xfrm>
          <a:prstGeom prst="rect">
            <a:avLst/>
          </a:prstGeom>
        </p:spPr>
        <p:txBody>
          <a:bodyPr lIns="64291" tIns="32146" rIns="64291" bIns="32146"/>
          <a:lstStyle/>
          <a:p>
            <a:pPr>
              <a:lnSpc>
                <a:spcPct val="150000"/>
              </a:lnSpc>
              <a:spcBef>
                <a:spcPts val="600"/>
              </a:spcBef>
              <a:buClr>
                <a:schemeClr val="accent1"/>
              </a:buClr>
              <a:buSzPct val="70000"/>
              <a:defRPr/>
            </a:pPr>
            <a:r>
              <a:rPr lang="en-US" altLang="zh-CN" sz="2000" dirty="0"/>
              <a:t>      </a:t>
            </a:r>
            <a:r>
              <a:rPr lang="en-US" altLang="zh-CN" sz="2000" dirty="0" smtClean="0"/>
              <a:t>   </a:t>
            </a:r>
            <a:r>
              <a:rPr lang="zh-CN" altLang="zh-CN" sz="2000" dirty="0" smtClean="0"/>
              <a:t>随着</a:t>
            </a:r>
            <a:r>
              <a:rPr lang="zh-CN" altLang="zh-CN" sz="2000" dirty="0"/>
              <a:t>我国</a:t>
            </a:r>
            <a:r>
              <a:rPr lang="zh-CN" altLang="zh-CN" sz="2000" dirty="0">
                <a:hlinkClick r:id="rId2" action="ppaction://hlinkfile"/>
              </a:rPr>
              <a:t>众多城市</a:t>
            </a:r>
            <a:r>
              <a:rPr lang="zh-CN" altLang="zh-CN" sz="2000" dirty="0"/>
              <a:t>轨道交通建设的迅猛发展，各种施工工法及工艺应运而生，由于我国目前的设计水平、施工及管理经验与轨道交通建设的发展速度不相匹配，又加上缺少相应的规范、标准加以指导，使得各地安全事故时有发生，给人民群众的生命安全和国家财产造成重大损失。</a:t>
            </a:r>
          </a:p>
          <a:p>
            <a:pPr>
              <a:lnSpc>
                <a:spcPct val="150000"/>
              </a:lnSpc>
              <a:spcBef>
                <a:spcPts val="600"/>
              </a:spcBef>
              <a:buClr>
                <a:schemeClr val="accent1"/>
              </a:buClr>
              <a:buSzPct val="70000"/>
              <a:defRPr/>
            </a:pPr>
            <a:r>
              <a:rPr lang="en-US" altLang="zh-CN" sz="2000" dirty="0"/>
              <a:t>       </a:t>
            </a:r>
            <a:r>
              <a:rPr lang="en-US" altLang="zh-CN" sz="2000" dirty="0" smtClean="0"/>
              <a:t>  </a:t>
            </a:r>
            <a:r>
              <a:rPr lang="zh-CN" altLang="zh-CN" sz="2000" dirty="0" smtClean="0"/>
              <a:t>我国</a:t>
            </a:r>
            <a:r>
              <a:rPr lang="zh-CN" altLang="zh-CN" sz="2000" dirty="0"/>
              <a:t>城市轨道交通</a:t>
            </a:r>
            <a:r>
              <a:rPr lang="zh-CN" altLang="zh-CN" sz="2000" dirty="0">
                <a:hlinkClick r:id="rId3" action="ppaction://hlinkfile"/>
              </a:rPr>
              <a:t>在建</a:t>
            </a:r>
            <a:r>
              <a:rPr lang="zh-CN" altLang="zh-CN" sz="2000" dirty="0" smtClean="0">
                <a:hlinkClick r:id="rId3" action="ppaction://hlinkfile"/>
              </a:rPr>
              <a:t>城市</a:t>
            </a:r>
            <a:r>
              <a:rPr lang="zh-CN" altLang="en-US" sz="2000" dirty="0" smtClean="0">
                <a:hlinkClick r:id="rId3" action="ppaction://hlinkfile"/>
              </a:rPr>
              <a:t>四十</a:t>
            </a:r>
            <a:r>
              <a:rPr lang="zh-CN" altLang="zh-CN" sz="2000" dirty="0" smtClean="0">
                <a:hlinkClick r:id="rId3" action="ppaction://hlinkfile"/>
              </a:rPr>
              <a:t>座</a:t>
            </a:r>
            <a:r>
              <a:rPr lang="zh-CN" altLang="zh-CN" sz="2000" dirty="0" smtClean="0"/>
              <a:t>，</a:t>
            </a:r>
            <a:r>
              <a:rPr lang="zh-CN" altLang="en-US" sz="2000" dirty="0" smtClean="0"/>
              <a:t>但</a:t>
            </a:r>
            <a:r>
              <a:rPr lang="zh-CN" altLang="zh-CN" sz="2000" dirty="0" smtClean="0"/>
              <a:t>仅</a:t>
            </a:r>
            <a:r>
              <a:rPr lang="zh-CN" altLang="zh-CN" sz="2000" dirty="0"/>
              <a:t>有国家标准《城市轨道交通工程监测技术规范》（</a:t>
            </a:r>
            <a:r>
              <a:rPr lang="en-US" altLang="zh-CN" sz="2000" dirty="0"/>
              <a:t>GB 50911-2013</a:t>
            </a:r>
            <a:r>
              <a:rPr lang="zh-CN" altLang="zh-CN" sz="2000" dirty="0" smtClean="0"/>
              <a:t>）</a:t>
            </a:r>
            <a:r>
              <a:rPr lang="zh-CN" altLang="en-US" sz="2000" dirty="0" smtClean="0"/>
              <a:t>（简称“国标”）</a:t>
            </a:r>
            <a:r>
              <a:rPr lang="zh-CN" altLang="zh-CN" sz="2000" dirty="0" smtClean="0"/>
              <a:t>以及</a:t>
            </a:r>
            <a:r>
              <a:rPr lang="zh-CN" altLang="zh-CN" sz="2000" dirty="0"/>
              <a:t>北京的《地铁工程监控量测技术规程》（</a:t>
            </a:r>
            <a:r>
              <a:rPr lang="en-US" altLang="zh-CN" sz="2000" dirty="0"/>
              <a:t>DB11/490-2007</a:t>
            </a:r>
            <a:r>
              <a:rPr lang="zh-CN" altLang="zh-CN" sz="2000" dirty="0"/>
              <a:t>）</a:t>
            </a:r>
            <a:r>
              <a:rPr lang="zh-CN" altLang="en-US" sz="2000" dirty="0" smtClean="0"/>
              <a:t>和上海的</a:t>
            </a:r>
            <a:r>
              <a:rPr lang="zh-CN" altLang="zh-CN" sz="2000" dirty="0" smtClean="0"/>
              <a:t>《</a:t>
            </a:r>
            <a:r>
              <a:rPr lang="zh-CN" altLang="en-US" sz="2000" dirty="0" smtClean="0"/>
              <a:t>上海轨道交通工程监测技术管理指南</a:t>
            </a:r>
            <a:r>
              <a:rPr lang="zh-CN" altLang="zh-CN" sz="2000" dirty="0" smtClean="0"/>
              <a:t>》</a:t>
            </a:r>
            <a:r>
              <a:rPr lang="zh-CN" altLang="en-US" sz="2000" dirty="0"/>
              <a:t>（</a:t>
            </a:r>
            <a:r>
              <a:rPr lang="en-US" altLang="zh-CN" sz="2000" dirty="0"/>
              <a:t>2009</a:t>
            </a:r>
            <a:r>
              <a:rPr lang="zh-CN" altLang="en-US" sz="2000" dirty="0"/>
              <a:t>）</a:t>
            </a:r>
            <a:r>
              <a:rPr lang="zh-CN" altLang="zh-CN" sz="2000" dirty="0">
                <a:hlinkClick r:id="rId4" action="ppaction://hlinkfile"/>
              </a:rPr>
              <a:t>地方标准</a:t>
            </a:r>
            <a:r>
              <a:rPr lang="zh-CN" altLang="zh-CN" sz="2000" dirty="0"/>
              <a:t>，</a:t>
            </a:r>
            <a:r>
              <a:rPr lang="zh-CN" altLang="en-US" sz="2000" dirty="0"/>
              <a:t>其它</a:t>
            </a:r>
            <a:r>
              <a:rPr lang="zh-CN" altLang="zh-CN" sz="2000" dirty="0" smtClean="0"/>
              <a:t>各地</a:t>
            </a:r>
            <a:r>
              <a:rPr lang="zh-CN" altLang="en-US" sz="2000" dirty="0" smtClean="0"/>
              <a:t>均未出台</a:t>
            </a:r>
            <a:r>
              <a:rPr lang="zh-CN" altLang="zh-CN" sz="2000" dirty="0" smtClean="0"/>
              <a:t>轨道</a:t>
            </a:r>
            <a:r>
              <a:rPr lang="zh-CN" altLang="zh-CN" sz="2000" dirty="0"/>
              <a:t>交通建设工程监测地方</a:t>
            </a:r>
            <a:r>
              <a:rPr lang="zh-CN" altLang="zh-CN" sz="2000" dirty="0" smtClean="0"/>
              <a:t>标准，</a:t>
            </a:r>
            <a:r>
              <a:rPr lang="zh-CN" altLang="zh-CN" sz="2000" dirty="0"/>
              <a:t>因此在城市轨道交通建设中需迫切制订相应的地方标准以更好地指导相应地区的轨道交通</a:t>
            </a:r>
            <a:r>
              <a:rPr lang="zh-CN" altLang="en-US" sz="2000" dirty="0"/>
              <a:t>工程</a:t>
            </a:r>
            <a:r>
              <a:rPr lang="zh-CN" altLang="zh-CN" sz="2000" dirty="0"/>
              <a:t>建设</a:t>
            </a:r>
            <a:r>
              <a:rPr lang="zh-CN" altLang="en-US" sz="2000" dirty="0"/>
              <a:t>。</a:t>
            </a:r>
          </a:p>
        </p:txBody>
      </p:sp>
    </p:spTree>
    <p:extLst>
      <p:ext uri="{BB962C8B-B14F-4D97-AF65-F5344CB8AC3E}">
        <p14:creationId xmlns:p14="http://schemas.microsoft.com/office/powerpoint/2010/main" val="21644983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2"/>
          <p:cNvSpPr txBox="1">
            <a:spLocks/>
          </p:cNvSpPr>
          <p:nvPr/>
        </p:nvSpPr>
        <p:spPr>
          <a:xfrm>
            <a:off x="764033" y="404664"/>
            <a:ext cx="6408712" cy="1143000"/>
          </a:xfrm>
          <a:prstGeom prst="rect">
            <a:avLst/>
          </a:prstGeom>
        </p:spPr>
        <p:txBody>
          <a:bodyPr lIns="64291" tIns="32146" rIns="64291" bIns="32146"/>
          <a:lstStyle/>
          <a:p>
            <a:pPr algn="ctr">
              <a:lnSpc>
                <a:spcPct val="150000"/>
              </a:lnSpc>
              <a:defRPr/>
            </a:pPr>
            <a:r>
              <a:rPr lang="zh-CN" altLang="zh-CN" sz="2000" b="1" cap="small" dirty="0">
                <a:solidFill>
                  <a:schemeClr val="tx2"/>
                </a:solidFill>
                <a:effectLst>
                  <a:outerShdw blurRad="38100" dist="38100" dir="2700000" algn="tl">
                    <a:srgbClr val="000000">
                      <a:alpha val="43137"/>
                    </a:srgbClr>
                  </a:outerShdw>
                </a:effectLst>
                <a:latin typeface="+mj-lt"/>
                <a:ea typeface="黑体" pitchFamily="49" charset="-122"/>
                <a:cs typeface="+mj-cs"/>
              </a:rPr>
              <a:t>《江苏省城市轨道交通工程监测规程》</a:t>
            </a:r>
            <a:br>
              <a:rPr lang="zh-CN" altLang="zh-CN" sz="2000" b="1" cap="small" dirty="0">
                <a:solidFill>
                  <a:schemeClr val="tx2"/>
                </a:solidFill>
                <a:effectLst>
                  <a:outerShdw blurRad="38100" dist="38100" dir="2700000" algn="tl">
                    <a:srgbClr val="000000">
                      <a:alpha val="43137"/>
                    </a:srgbClr>
                  </a:outerShdw>
                </a:effectLst>
                <a:latin typeface="+mj-lt"/>
                <a:ea typeface="黑体" pitchFamily="49" charset="-122"/>
                <a:cs typeface="+mj-cs"/>
              </a:rPr>
            </a:br>
            <a:r>
              <a:rPr lang="zh-CN" altLang="en-US" sz="2200" b="1" cap="small" dirty="0">
                <a:solidFill>
                  <a:srgbClr val="FF0000"/>
                </a:solidFill>
                <a:effectLst>
                  <a:outerShdw blurRad="38100" dist="38100" dir="2700000" algn="tl">
                    <a:srgbClr val="000000">
                      <a:alpha val="43137"/>
                    </a:srgbClr>
                  </a:outerShdw>
                </a:effectLst>
                <a:latin typeface="Century Schoolbook"/>
                <a:ea typeface="华文楷体"/>
              </a:rPr>
              <a:t>二、</a:t>
            </a:r>
            <a:r>
              <a:rPr lang="zh-CN" altLang="zh-CN" sz="2200" b="1" cap="small" dirty="0">
                <a:solidFill>
                  <a:srgbClr val="FF0000"/>
                </a:solidFill>
                <a:effectLst>
                  <a:outerShdw blurRad="38100" dist="38100" dir="2700000" algn="tl">
                    <a:srgbClr val="000000">
                      <a:alpha val="43137"/>
                    </a:srgbClr>
                  </a:outerShdw>
                </a:effectLst>
                <a:latin typeface="Century Schoolbook"/>
                <a:ea typeface="华文楷体"/>
              </a:rPr>
              <a:t>编</a:t>
            </a:r>
            <a:r>
              <a:rPr lang="en-US" altLang="zh-CN" sz="2200" b="1" cap="small" dirty="0">
                <a:solidFill>
                  <a:srgbClr val="FF0000"/>
                </a:solidFill>
                <a:effectLst>
                  <a:outerShdw blurRad="38100" dist="38100" dir="2700000" algn="tl">
                    <a:srgbClr val="000000">
                      <a:alpha val="43137"/>
                    </a:srgbClr>
                  </a:outerShdw>
                </a:effectLst>
                <a:latin typeface="Century Schoolbook"/>
                <a:ea typeface="华文楷体"/>
              </a:rPr>
              <a:t>  </a:t>
            </a:r>
            <a:r>
              <a:rPr lang="zh-CN" altLang="zh-CN" sz="2200" b="1" cap="small" dirty="0">
                <a:solidFill>
                  <a:srgbClr val="FF0000"/>
                </a:solidFill>
                <a:effectLst>
                  <a:outerShdw blurRad="38100" dist="38100" dir="2700000" algn="tl">
                    <a:srgbClr val="000000">
                      <a:alpha val="43137"/>
                    </a:srgbClr>
                  </a:outerShdw>
                </a:effectLst>
                <a:latin typeface="Century Schoolbook"/>
                <a:ea typeface="华文楷体"/>
              </a:rPr>
              <a:t>制</a:t>
            </a:r>
            <a:r>
              <a:rPr lang="en-US" altLang="zh-CN" sz="2200" b="1" cap="small" dirty="0">
                <a:solidFill>
                  <a:srgbClr val="FF0000"/>
                </a:solidFill>
                <a:effectLst>
                  <a:outerShdw blurRad="38100" dist="38100" dir="2700000" algn="tl">
                    <a:srgbClr val="000000">
                      <a:alpha val="43137"/>
                    </a:srgbClr>
                  </a:outerShdw>
                </a:effectLst>
                <a:latin typeface="Century Schoolbook"/>
                <a:ea typeface="华文楷体"/>
              </a:rPr>
              <a:t>  </a:t>
            </a:r>
            <a:r>
              <a:rPr lang="zh-CN" altLang="en-US" sz="2200" b="1" cap="small" dirty="0">
                <a:solidFill>
                  <a:srgbClr val="FF0000"/>
                </a:solidFill>
                <a:effectLst>
                  <a:outerShdw blurRad="38100" dist="38100" dir="2700000" algn="tl">
                    <a:srgbClr val="000000">
                      <a:alpha val="43137"/>
                    </a:srgbClr>
                  </a:outerShdw>
                </a:effectLst>
                <a:latin typeface="Century Schoolbook"/>
                <a:ea typeface="华文楷体"/>
              </a:rPr>
              <a:t>背  景</a:t>
            </a:r>
            <a:r>
              <a:rPr lang="zh-CN" altLang="zh-CN" cap="small" dirty="0">
                <a:solidFill>
                  <a:srgbClr val="575F6D"/>
                </a:solidFill>
                <a:latin typeface="Century Schoolbook"/>
                <a:ea typeface="华文楷体"/>
              </a:rPr>
              <a:t/>
            </a:r>
            <a:br>
              <a:rPr lang="zh-CN" altLang="zh-CN" cap="small" dirty="0">
                <a:solidFill>
                  <a:srgbClr val="575F6D"/>
                </a:solidFill>
                <a:latin typeface="Century Schoolbook"/>
                <a:ea typeface="华文楷体"/>
              </a:rPr>
            </a:br>
            <a:endParaRPr lang="zh-CN" altLang="en-US" sz="2000" cap="small" dirty="0">
              <a:solidFill>
                <a:schemeClr val="tx2"/>
              </a:solidFill>
              <a:latin typeface="+mj-lt"/>
              <a:ea typeface="+mj-ea"/>
              <a:cs typeface="+mj-cs"/>
            </a:endParaRPr>
          </a:p>
        </p:txBody>
      </p:sp>
      <p:sp>
        <p:nvSpPr>
          <p:cNvPr id="3" name="内容占位符 1"/>
          <p:cNvSpPr txBox="1">
            <a:spLocks/>
          </p:cNvSpPr>
          <p:nvPr/>
        </p:nvSpPr>
        <p:spPr>
          <a:xfrm>
            <a:off x="457647" y="1481212"/>
            <a:ext cx="8228707" cy="4526235"/>
          </a:xfrm>
          <a:prstGeom prst="rect">
            <a:avLst/>
          </a:prstGeom>
        </p:spPr>
        <p:txBody>
          <a:bodyPr lIns="64291" tIns="32146" rIns="64291" bIns="32146"/>
          <a:lstStyle/>
          <a:p>
            <a:pPr>
              <a:lnSpc>
                <a:spcPct val="150000"/>
              </a:lnSpc>
              <a:buSzPct val="200000"/>
            </a:pPr>
            <a:r>
              <a:rPr lang="zh-CN" altLang="en-US" sz="2000" dirty="0" smtClean="0"/>
              <a:t>         江苏省城市轨道交通建设目前正处于快速发展，在建及运营线路里程均居全国前列，已积累了丰富的建设和运用管理经验，然而相应的行业标准体系尚不完备，制定符合江苏实际发展需要的地方标准尤为迫切。</a:t>
            </a:r>
            <a:endParaRPr lang="en-US" altLang="zh-CN" sz="2000" dirty="0" smtClean="0"/>
          </a:p>
          <a:p>
            <a:pPr>
              <a:lnSpc>
                <a:spcPct val="150000"/>
              </a:lnSpc>
              <a:buSzPct val="200000"/>
            </a:pPr>
            <a:r>
              <a:rPr lang="en-US" altLang="zh-CN" sz="2000" dirty="0" smtClean="0"/>
              <a:t>         </a:t>
            </a:r>
            <a:r>
              <a:rPr lang="zh-CN" altLang="zh-CN" sz="2000" dirty="0" smtClean="0"/>
              <a:t>因此</a:t>
            </a:r>
            <a:r>
              <a:rPr lang="zh-CN" altLang="zh-CN" sz="2000" dirty="0"/>
              <a:t>，江苏省住房和城乡建设厅启动</a:t>
            </a:r>
            <a:r>
              <a:rPr lang="zh-CN" altLang="zh-CN" sz="2000" dirty="0" smtClean="0"/>
              <a:t>了</a:t>
            </a:r>
            <a:r>
              <a:rPr lang="zh-CN" altLang="en-US" sz="2000" dirty="0" smtClean="0"/>
              <a:t>包括</a:t>
            </a:r>
            <a:r>
              <a:rPr lang="en-US" altLang="zh-CN" sz="2000" dirty="0" smtClean="0"/>
              <a:t>《</a:t>
            </a:r>
            <a:r>
              <a:rPr lang="zh-CN" altLang="zh-CN" sz="2000" dirty="0" smtClean="0"/>
              <a:t>江苏省</a:t>
            </a:r>
            <a:r>
              <a:rPr lang="zh-CN" altLang="zh-CN" sz="2000" dirty="0"/>
              <a:t>城市轨道交通工程监测技术</a:t>
            </a:r>
            <a:r>
              <a:rPr lang="zh-CN" altLang="zh-CN" sz="2000" dirty="0" smtClean="0"/>
              <a:t>规程</a:t>
            </a:r>
            <a:r>
              <a:rPr lang="en-US" altLang="zh-CN" sz="2000" dirty="0" smtClean="0"/>
              <a:t>》</a:t>
            </a:r>
            <a:r>
              <a:rPr lang="zh-CN" altLang="en-US" sz="2000" smtClean="0"/>
              <a:t>等多项</a:t>
            </a:r>
            <a:r>
              <a:rPr lang="zh-CN" altLang="en-US" sz="2000" dirty="0" smtClean="0"/>
              <a:t>轨道交通系列指南与标准</a:t>
            </a:r>
            <a:r>
              <a:rPr lang="zh-CN" altLang="zh-CN" sz="2000" dirty="0" smtClean="0"/>
              <a:t>的</a:t>
            </a:r>
            <a:r>
              <a:rPr lang="zh-CN" altLang="zh-CN" sz="2000" dirty="0"/>
              <a:t>编制工作，达到规范江苏省城市轨道交通工程监测工作管理的</a:t>
            </a:r>
            <a:r>
              <a:rPr lang="zh-CN" altLang="zh-CN" sz="2000" dirty="0" smtClean="0"/>
              <a:t>目的。</a:t>
            </a:r>
            <a:endParaRPr lang="en-US" altLang="zh-CN" sz="2000" dirty="0" smtClean="0"/>
          </a:p>
          <a:p>
            <a:pPr>
              <a:lnSpc>
                <a:spcPct val="150000"/>
              </a:lnSpc>
              <a:buSzPct val="200000"/>
            </a:pPr>
            <a:r>
              <a:rPr lang="zh-CN" altLang="en-US" sz="2000" dirty="0" smtClean="0"/>
              <a:t>         这</a:t>
            </a:r>
            <a:r>
              <a:rPr lang="zh-CN" altLang="en-US" sz="2000" dirty="0"/>
              <a:t>一系列地方标准的编制，将有力推动和规范我省城市轨道交通工程建设。</a:t>
            </a:r>
          </a:p>
          <a:p>
            <a:pPr>
              <a:lnSpc>
                <a:spcPct val="150000"/>
              </a:lnSpc>
            </a:pPr>
            <a:endParaRPr lang="zh-CN" altLang="zh-CN" sz="2000" dirty="0"/>
          </a:p>
          <a:p>
            <a:pPr marL="274306" indent="-274306">
              <a:spcBef>
                <a:spcPts val="600"/>
              </a:spcBef>
              <a:buClr>
                <a:schemeClr val="accent1"/>
              </a:buClr>
              <a:buSzPct val="70000"/>
              <a:buFont typeface="Wingdings"/>
              <a:buChar char=""/>
              <a:defRPr/>
            </a:pPr>
            <a:endParaRPr lang="zh-CN" altLang="en-US" sz="2400" dirty="0"/>
          </a:p>
        </p:txBody>
      </p:sp>
    </p:spTree>
    <p:extLst>
      <p:ext uri="{BB962C8B-B14F-4D97-AF65-F5344CB8AC3E}">
        <p14:creationId xmlns:p14="http://schemas.microsoft.com/office/powerpoint/2010/main" val="40063532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260" y="836712"/>
            <a:ext cx="7920880" cy="5446363"/>
          </a:xfrm>
          <a:prstGeom prst="rect">
            <a:avLst/>
          </a:prstGeom>
        </p:spPr>
        <p:txBody>
          <a:bodyPr wrap="square">
            <a:spAutoFit/>
          </a:bodyPr>
          <a:lstStyle/>
          <a:p>
            <a:pPr>
              <a:lnSpc>
                <a:spcPct val="150000"/>
              </a:lnSpc>
            </a:pPr>
            <a:r>
              <a:rPr lang="zh-CN" altLang="en-US" dirty="0" smtClean="0"/>
              <a:t>         </a:t>
            </a:r>
            <a:r>
              <a:rPr lang="zh-CN" altLang="en-US" dirty="0" smtClean="0">
                <a:hlinkClick r:id="rId2" action="ppaction://hlinkfile"/>
              </a:rPr>
              <a:t>江苏</a:t>
            </a:r>
            <a:r>
              <a:rPr lang="zh-CN" altLang="en-US" dirty="0">
                <a:hlinkClick r:id="rId2" action="ppaction://hlinkfile"/>
              </a:rPr>
              <a:t>地区工程地质条件复杂</a:t>
            </a:r>
            <a:r>
              <a:rPr lang="zh-CN" altLang="en-US" dirty="0"/>
              <a:t>，对城市轨道交通建设工程而言，车站基坑工程范围内主要分布有人工填土、素填土、软～可塑粉质粘土、粉土、粉砂及淤泥质粘土层等，尤其位于长江漫滩相属于冲积平原地貌单元区，填土层之下、场地中上部主要为高压缩性饱和软土层，场地中部为中高压缩性的软弱土层夹粉土，下部为中高压缩性的软弱土层夹薄层粉土、粉砂。其密实度、均匀性差，结构松散，自稳性差，透水性好，基坑开挖时极易产生侧向变形或土体流动，从而造成开挖面失稳及涌水坍塌现象</a:t>
            </a:r>
            <a:r>
              <a:rPr lang="zh-CN" altLang="en-US" dirty="0" smtClean="0"/>
              <a:t>。区间</a:t>
            </a:r>
            <a:r>
              <a:rPr lang="zh-CN" altLang="en-US" dirty="0"/>
              <a:t>施工时易出现地面塌陷、隆起、地表开裂、地表冒浆等现象。 </a:t>
            </a:r>
            <a:r>
              <a:rPr lang="zh-CN" altLang="en-US" dirty="0" smtClean="0">
                <a:solidFill>
                  <a:srgbClr val="FF0000"/>
                </a:solidFill>
              </a:rPr>
              <a:t>（工程地质特点）</a:t>
            </a:r>
            <a:endParaRPr lang="zh-CN" altLang="en-US" dirty="0">
              <a:solidFill>
                <a:srgbClr val="FF0000"/>
              </a:solidFill>
            </a:endParaRPr>
          </a:p>
          <a:p>
            <a:pPr>
              <a:lnSpc>
                <a:spcPct val="150000"/>
              </a:lnSpc>
            </a:pPr>
            <a:r>
              <a:rPr lang="zh-CN" altLang="en-US" dirty="0" smtClean="0"/>
              <a:t>         江苏</a:t>
            </a:r>
            <a:r>
              <a:rPr lang="zh-CN" altLang="en-US" dirty="0"/>
              <a:t>地区江、河、湖较多，场地地下水埋藏浅，且水量较丰富。有潜水及承压水，含水层厚度较大，对施工影响很大。施工中易出现涌水，而由地下水渗流出现的流砂会使挖掘面不稳定，对施工安全、质量与进度控制构成威胁。另外，施工中的降排水会带走土颗粒，导致挖掘面失稳；如果止水措施不到位，降水施工时易造成地表沉降及开裂等现象</a:t>
            </a:r>
            <a:r>
              <a:rPr lang="zh-CN" altLang="en-US" dirty="0" smtClean="0"/>
              <a:t>。</a:t>
            </a:r>
            <a:r>
              <a:rPr lang="zh-CN" altLang="en-US" dirty="0" smtClean="0">
                <a:solidFill>
                  <a:srgbClr val="FF0000"/>
                </a:solidFill>
              </a:rPr>
              <a:t>（水文地质特点）</a:t>
            </a:r>
            <a:endParaRPr lang="zh-CN" altLang="en-US" dirty="0">
              <a:solidFill>
                <a:srgbClr val="FF0000"/>
              </a:solidFill>
            </a:endParaRPr>
          </a:p>
        </p:txBody>
      </p:sp>
    </p:spTree>
    <p:extLst>
      <p:ext uri="{BB962C8B-B14F-4D97-AF65-F5344CB8AC3E}">
        <p14:creationId xmlns:p14="http://schemas.microsoft.com/office/powerpoint/2010/main" val="34654558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2"/>
          <p:cNvSpPr txBox="1">
            <a:spLocks/>
          </p:cNvSpPr>
          <p:nvPr/>
        </p:nvSpPr>
        <p:spPr>
          <a:xfrm>
            <a:off x="764033" y="404664"/>
            <a:ext cx="6408712" cy="1143000"/>
          </a:xfrm>
          <a:prstGeom prst="rect">
            <a:avLst/>
          </a:prstGeom>
        </p:spPr>
        <p:txBody>
          <a:bodyPr lIns="64291" tIns="32146" rIns="64291" bIns="32146"/>
          <a:lstStyle/>
          <a:p>
            <a:pPr algn="ctr">
              <a:lnSpc>
                <a:spcPct val="150000"/>
              </a:lnSpc>
              <a:defRPr/>
            </a:pPr>
            <a:r>
              <a:rPr lang="zh-CN" altLang="zh-CN" sz="2000" b="1" cap="small" dirty="0">
                <a:solidFill>
                  <a:schemeClr val="tx2"/>
                </a:solidFill>
                <a:effectLst>
                  <a:outerShdw blurRad="38100" dist="38100" dir="2700000" algn="tl">
                    <a:srgbClr val="000000">
                      <a:alpha val="43137"/>
                    </a:srgbClr>
                  </a:outerShdw>
                </a:effectLst>
                <a:latin typeface="+mj-lt"/>
                <a:ea typeface="黑体" pitchFamily="49" charset="-122"/>
                <a:cs typeface="+mj-cs"/>
              </a:rPr>
              <a:t>《江苏省城市轨道交通工程监测规程》</a:t>
            </a:r>
            <a:br>
              <a:rPr lang="zh-CN" altLang="zh-CN" sz="2000" b="1" cap="small" dirty="0">
                <a:solidFill>
                  <a:schemeClr val="tx2"/>
                </a:solidFill>
                <a:effectLst>
                  <a:outerShdw blurRad="38100" dist="38100" dir="2700000" algn="tl">
                    <a:srgbClr val="000000">
                      <a:alpha val="43137"/>
                    </a:srgbClr>
                  </a:outerShdw>
                </a:effectLst>
                <a:latin typeface="+mj-lt"/>
                <a:ea typeface="黑体" pitchFamily="49" charset="-122"/>
                <a:cs typeface="+mj-cs"/>
              </a:rPr>
            </a:br>
            <a:r>
              <a:rPr lang="zh-CN" altLang="en-US" sz="2200" b="1" cap="small" dirty="0">
                <a:solidFill>
                  <a:srgbClr val="FF0000"/>
                </a:solidFill>
                <a:effectLst>
                  <a:outerShdw blurRad="38100" dist="38100" dir="2700000" algn="tl">
                    <a:srgbClr val="000000">
                      <a:alpha val="43137"/>
                    </a:srgbClr>
                  </a:outerShdw>
                </a:effectLst>
                <a:latin typeface="Century Schoolbook"/>
                <a:ea typeface="华文楷体"/>
              </a:rPr>
              <a:t>二、</a:t>
            </a:r>
            <a:r>
              <a:rPr lang="zh-CN" altLang="zh-CN" sz="2200" b="1" cap="small" dirty="0">
                <a:solidFill>
                  <a:srgbClr val="FF0000"/>
                </a:solidFill>
                <a:effectLst>
                  <a:outerShdw blurRad="38100" dist="38100" dir="2700000" algn="tl">
                    <a:srgbClr val="000000">
                      <a:alpha val="43137"/>
                    </a:srgbClr>
                  </a:outerShdw>
                </a:effectLst>
                <a:latin typeface="Century Schoolbook"/>
                <a:ea typeface="华文楷体"/>
              </a:rPr>
              <a:t>编</a:t>
            </a:r>
            <a:r>
              <a:rPr lang="en-US" altLang="zh-CN" sz="2200" b="1" cap="small" dirty="0">
                <a:solidFill>
                  <a:srgbClr val="FF0000"/>
                </a:solidFill>
                <a:effectLst>
                  <a:outerShdw blurRad="38100" dist="38100" dir="2700000" algn="tl">
                    <a:srgbClr val="000000">
                      <a:alpha val="43137"/>
                    </a:srgbClr>
                  </a:outerShdw>
                </a:effectLst>
                <a:latin typeface="Century Schoolbook"/>
                <a:ea typeface="华文楷体"/>
              </a:rPr>
              <a:t>  </a:t>
            </a:r>
            <a:r>
              <a:rPr lang="zh-CN" altLang="zh-CN" sz="2200" b="1" cap="small" dirty="0">
                <a:solidFill>
                  <a:srgbClr val="FF0000"/>
                </a:solidFill>
                <a:effectLst>
                  <a:outerShdw blurRad="38100" dist="38100" dir="2700000" algn="tl">
                    <a:srgbClr val="000000">
                      <a:alpha val="43137"/>
                    </a:srgbClr>
                  </a:outerShdw>
                </a:effectLst>
                <a:latin typeface="Century Schoolbook"/>
                <a:ea typeface="华文楷体"/>
              </a:rPr>
              <a:t>制</a:t>
            </a:r>
            <a:r>
              <a:rPr lang="en-US" altLang="zh-CN" sz="2200" b="1" cap="small" dirty="0">
                <a:solidFill>
                  <a:srgbClr val="FF0000"/>
                </a:solidFill>
                <a:effectLst>
                  <a:outerShdw blurRad="38100" dist="38100" dir="2700000" algn="tl">
                    <a:srgbClr val="000000">
                      <a:alpha val="43137"/>
                    </a:srgbClr>
                  </a:outerShdw>
                </a:effectLst>
                <a:latin typeface="Century Schoolbook"/>
                <a:ea typeface="华文楷体"/>
              </a:rPr>
              <a:t>  </a:t>
            </a:r>
            <a:r>
              <a:rPr lang="zh-CN" altLang="en-US" sz="2200" b="1" cap="small" dirty="0">
                <a:solidFill>
                  <a:srgbClr val="FF0000"/>
                </a:solidFill>
                <a:effectLst>
                  <a:outerShdw blurRad="38100" dist="38100" dir="2700000" algn="tl">
                    <a:srgbClr val="000000">
                      <a:alpha val="43137"/>
                    </a:srgbClr>
                  </a:outerShdw>
                </a:effectLst>
                <a:latin typeface="Century Schoolbook"/>
                <a:ea typeface="华文楷体"/>
              </a:rPr>
              <a:t>背  景</a:t>
            </a:r>
            <a:r>
              <a:rPr lang="zh-CN" altLang="zh-CN" cap="small" dirty="0">
                <a:solidFill>
                  <a:srgbClr val="575F6D"/>
                </a:solidFill>
                <a:latin typeface="Century Schoolbook"/>
                <a:ea typeface="华文楷体"/>
              </a:rPr>
              <a:t/>
            </a:r>
            <a:br>
              <a:rPr lang="zh-CN" altLang="zh-CN" cap="small" dirty="0">
                <a:solidFill>
                  <a:srgbClr val="575F6D"/>
                </a:solidFill>
                <a:latin typeface="Century Schoolbook"/>
                <a:ea typeface="华文楷体"/>
              </a:rPr>
            </a:br>
            <a:endParaRPr lang="zh-CN" altLang="en-US" sz="2000" cap="small" dirty="0">
              <a:solidFill>
                <a:schemeClr val="tx2"/>
              </a:solidFill>
              <a:latin typeface="+mj-lt"/>
              <a:ea typeface="+mj-ea"/>
              <a:cs typeface="+mj-cs"/>
            </a:endParaRPr>
          </a:p>
        </p:txBody>
      </p:sp>
      <p:sp>
        <p:nvSpPr>
          <p:cNvPr id="3" name="内容占位符 1"/>
          <p:cNvSpPr txBox="1">
            <a:spLocks/>
          </p:cNvSpPr>
          <p:nvPr/>
        </p:nvSpPr>
        <p:spPr>
          <a:xfrm>
            <a:off x="457647" y="1481213"/>
            <a:ext cx="8228707" cy="1083692"/>
          </a:xfrm>
          <a:prstGeom prst="rect">
            <a:avLst/>
          </a:prstGeom>
        </p:spPr>
        <p:txBody>
          <a:bodyPr lIns="64291" tIns="32146" rIns="64291" bIns="32146"/>
          <a:lstStyle/>
          <a:p>
            <a:pPr>
              <a:lnSpc>
                <a:spcPct val="150000"/>
              </a:lnSpc>
              <a:spcBef>
                <a:spcPts val="600"/>
              </a:spcBef>
              <a:buClr>
                <a:schemeClr val="accent1"/>
              </a:buClr>
              <a:buSzPct val="70000"/>
              <a:defRPr/>
            </a:pPr>
            <a:r>
              <a:rPr lang="en-US" altLang="zh-CN" sz="2000" dirty="0"/>
              <a:t>      </a:t>
            </a:r>
            <a:r>
              <a:rPr lang="en-US" altLang="zh-CN" sz="2000" dirty="0" smtClean="0"/>
              <a:t>   </a:t>
            </a:r>
            <a:r>
              <a:rPr lang="zh-CN" altLang="zh-CN" sz="2000" dirty="0" smtClean="0"/>
              <a:t>目前</a:t>
            </a:r>
            <a:r>
              <a:rPr lang="zh-CN" altLang="zh-CN" sz="2000" dirty="0"/>
              <a:t>江苏省</a:t>
            </a:r>
            <a:r>
              <a:rPr lang="en-US" altLang="zh-CN" sz="2000" dirty="0"/>
              <a:t>5</a:t>
            </a:r>
            <a:r>
              <a:rPr lang="zh-CN" altLang="zh-CN" sz="2000" dirty="0"/>
              <a:t>座城市共</a:t>
            </a:r>
            <a:r>
              <a:rPr lang="en-US" altLang="zh-CN" sz="2000" dirty="0"/>
              <a:t>18</a:t>
            </a:r>
            <a:r>
              <a:rPr lang="zh-CN" altLang="zh-CN" sz="2000" dirty="0"/>
              <a:t>条轨道交通线路正在开工建设，投资总额近数千亿</a:t>
            </a:r>
            <a:r>
              <a:rPr lang="zh-CN" altLang="zh-CN" sz="2000" dirty="0" smtClean="0"/>
              <a:t>元</a:t>
            </a:r>
            <a:r>
              <a:rPr lang="zh-CN" altLang="en-US" sz="2000" dirty="0" smtClean="0"/>
              <a:t>。</a:t>
            </a:r>
            <a:endParaRPr lang="zh-CN" altLang="en-US" sz="2400" dirty="0"/>
          </a:p>
        </p:txBody>
      </p:sp>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28455" y="0"/>
            <a:ext cx="5907795" cy="6858000"/>
          </a:xfrm>
          <a:prstGeom prst="rect">
            <a:avLst/>
          </a:prstGeom>
        </p:spPr>
      </p:pic>
      <p:sp>
        <p:nvSpPr>
          <p:cNvPr id="6" name="矩形标注 5"/>
          <p:cNvSpPr/>
          <p:nvPr/>
        </p:nvSpPr>
        <p:spPr>
          <a:xfrm>
            <a:off x="1115616" y="3284984"/>
            <a:ext cx="2232248" cy="1080120"/>
          </a:xfrm>
          <a:prstGeom prst="wedgeRectCallout">
            <a:avLst>
              <a:gd name="adj1" fmla="val 60118"/>
              <a:gd name="adj2" fmla="val 6982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TextBox 6"/>
          <p:cNvSpPr txBox="1"/>
          <p:nvPr/>
        </p:nvSpPr>
        <p:spPr>
          <a:xfrm>
            <a:off x="1259632" y="3429000"/>
            <a:ext cx="1944216" cy="738664"/>
          </a:xfrm>
          <a:prstGeom prst="rect">
            <a:avLst/>
          </a:prstGeom>
          <a:noFill/>
        </p:spPr>
        <p:txBody>
          <a:bodyPr wrap="square" rtlCol="0">
            <a:spAutoFit/>
          </a:bodyPr>
          <a:lstStyle/>
          <a:p>
            <a:r>
              <a:rPr lang="zh-CN" altLang="en-US" sz="1400" dirty="0" smtClean="0"/>
              <a:t>目前南京地铁开通运营</a:t>
            </a:r>
            <a:r>
              <a:rPr lang="en-US" altLang="zh-CN" sz="1400" dirty="0" smtClean="0"/>
              <a:t>6</a:t>
            </a:r>
            <a:r>
              <a:rPr lang="zh-CN" altLang="en-US" sz="1400" dirty="0" smtClean="0"/>
              <a:t>条线，在建</a:t>
            </a:r>
            <a:r>
              <a:rPr lang="en-US" altLang="zh-CN" sz="1400" dirty="0" smtClean="0"/>
              <a:t>4</a:t>
            </a:r>
            <a:r>
              <a:rPr lang="zh-CN" altLang="en-US" sz="1400" dirty="0" smtClean="0"/>
              <a:t>条线，远期规划</a:t>
            </a:r>
            <a:r>
              <a:rPr lang="en-US" altLang="zh-CN" sz="1400" dirty="0" smtClean="0"/>
              <a:t>24</a:t>
            </a:r>
            <a:r>
              <a:rPr lang="zh-CN" altLang="en-US" sz="1400" dirty="0" smtClean="0"/>
              <a:t>条线</a:t>
            </a:r>
            <a:endParaRPr lang="zh-CN" altLang="en-US" sz="1400" dirty="0"/>
          </a:p>
        </p:txBody>
      </p:sp>
      <p:sp>
        <p:nvSpPr>
          <p:cNvPr id="8" name="矩形标注 7"/>
          <p:cNvSpPr/>
          <p:nvPr/>
        </p:nvSpPr>
        <p:spPr>
          <a:xfrm>
            <a:off x="6588224" y="4653136"/>
            <a:ext cx="2016224" cy="1080120"/>
          </a:xfrm>
          <a:prstGeom prst="wedgeRectCallout">
            <a:avLst>
              <a:gd name="adj1" fmla="val -90169"/>
              <a:gd name="adj2" fmla="val 4723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TextBox 8"/>
          <p:cNvSpPr txBox="1"/>
          <p:nvPr/>
        </p:nvSpPr>
        <p:spPr>
          <a:xfrm>
            <a:off x="6660232" y="4797152"/>
            <a:ext cx="1872208" cy="738664"/>
          </a:xfrm>
          <a:prstGeom prst="rect">
            <a:avLst/>
          </a:prstGeom>
          <a:noFill/>
        </p:spPr>
        <p:txBody>
          <a:bodyPr wrap="square" rtlCol="0">
            <a:spAutoFit/>
          </a:bodyPr>
          <a:lstStyle/>
          <a:p>
            <a:pPr lvl="0"/>
            <a:r>
              <a:rPr lang="zh-CN" altLang="en-US" sz="1400" dirty="0" smtClean="0">
                <a:solidFill>
                  <a:prstClr val="black"/>
                </a:solidFill>
              </a:rPr>
              <a:t>目前苏州地铁</a:t>
            </a:r>
            <a:r>
              <a:rPr lang="zh-CN" altLang="en-US" sz="1400" dirty="0">
                <a:solidFill>
                  <a:prstClr val="black"/>
                </a:solidFill>
              </a:rPr>
              <a:t>开通</a:t>
            </a:r>
            <a:r>
              <a:rPr lang="zh-CN" altLang="en-US" sz="1400" dirty="0" smtClean="0">
                <a:solidFill>
                  <a:prstClr val="black"/>
                </a:solidFill>
              </a:rPr>
              <a:t>运营</a:t>
            </a:r>
            <a:r>
              <a:rPr lang="en-US" altLang="zh-CN" sz="1400" dirty="0" smtClean="0">
                <a:solidFill>
                  <a:prstClr val="black"/>
                </a:solidFill>
              </a:rPr>
              <a:t>2</a:t>
            </a:r>
            <a:r>
              <a:rPr lang="zh-CN" altLang="en-US" sz="1400" dirty="0" smtClean="0">
                <a:solidFill>
                  <a:prstClr val="black"/>
                </a:solidFill>
              </a:rPr>
              <a:t>条</a:t>
            </a:r>
            <a:r>
              <a:rPr lang="zh-CN" altLang="en-US" sz="1400" dirty="0">
                <a:solidFill>
                  <a:prstClr val="black"/>
                </a:solidFill>
              </a:rPr>
              <a:t>线，在建</a:t>
            </a:r>
            <a:r>
              <a:rPr lang="en-US" altLang="zh-CN" sz="1400" dirty="0">
                <a:solidFill>
                  <a:prstClr val="black"/>
                </a:solidFill>
              </a:rPr>
              <a:t>4</a:t>
            </a:r>
            <a:r>
              <a:rPr lang="zh-CN" altLang="en-US" sz="1400" dirty="0">
                <a:solidFill>
                  <a:prstClr val="black"/>
                </a:solidFill>
              </a:rPr>
              <a:t>条线，远期</a:t>
            </a:r>
            <a:r>
              <a:rPr lang="zh-CN" altLang="en-US" sz="1400" dirty="0" smtClean="0">
                <a:solidFill>
                  <a:prstClr val="black"/>
                </a:solidFill>
              </a:rPr>
              <a:t>规划</a:t>
            </a:r>
            <a:r>
              <a:rPr lang="en-US" altLang="zh-CN" sz="1400" dirty="0">
                <a:solidFill>
                  <a:prstClr val="black"/>
                </a:solidFill>
              </a:rPr>
              <a:t>9</a:t>
            </a:r>
            <a:r>
              <a:rPr lang="zh-CN" altLang="en-US" sz="1400" dirty="0" smtClean="0">
                <a:solidFill>
                  <a:prstClr val="black"/>
                </a:solidFill>
              </a:rPr>
              <a:t>条</a:t>
            </a:r>
            <a:r>
              <a:rPr lang="zh-CN" altLang="en-US" sz="1400" dirty="0">
                <a:solidFill>
                  <a:prstClr val="black"/>
                </a:solidFill>
              </a:rPr>
              <a:t>线</a:t>
            </a:r>
          </a:p>
        </p:txBody>
      </p:sp>
      <p:sp>
        <p:nvSpPr>
          <p:cNvPr id="10" name="矩形标注 9"/>
          <p:cNvSpPr/>
          <p:nvPr/>
        </p:nvSpPr>
        <p:spPr>
          <a:xfrm>
            <a:off x="1547664" y="4653136"/>
            <a:ext cx="1800200" cy="882680"/>
          </a:xfrm>
          <a:prstGeom prst="wedgeRectCallout">
            <a:avLst>
              <a:gd name="adj1" fmla="val 130129"/>
              <a:gd name="adj2" fmla="val 1169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TextBox 10"/>
          <p:cNvSpPr txBox="1"/>
          <p:nvPr/>
        </p:nvSpPr>
        <p:spPr>
          <a:xfrm>
            <a:off x="1618102" y="4717593"/>
            <a:ext cx="1656184" cy="1015663"/>
          </a:xfrm>
          <a:prstGeom prst="rect">
            <a:avLst/>
          </a:prstGeom>
          <a:noFill/>
        </p:spPr>
        <p:txBody>
          <a:bodyPr wrap="square" rtlCol="0">
            <a:spAutoFit/>
          </a:bodyPr>
          <a:lstStyle/>
          <a:p>
            <a:pPr lvl="0"/>
            <a:r>
              <a:rPr lang="zh-CN" altLang="en-US" sz="1400" dirty="0" smtClean="0">
                <a:solidFill>
                  <a:prstClr val="black"/>
                </a:solidFill>
              </a:rPr>
              <a:t>目前常州地铁在建</a:t>
            </a:r>
            <a:r>
              <a:rPr lang="en-US" altLang="zh-CN" sz="1400" dirty="0" smtClean="0">
                <a:solidFill>
                  <a:prstClr val="black"/>
                </a:solidFill>
              </a:rPr>
              <a:t>1</a:t>
            </a:r>
            <a:r>
              <a:rPr lang="zh-CN" altLang="en-US" sz="1400" dirty="0" smtClean="0">
                <a:solidFill>
                  <a:prstClr val="black"/>
                </a:solidFill>
              </a:rPr>
              <a:t>条</a:t>
            </a:r>
            <a:r>
              <a:rPr lang="zh-CN" altLang="en-US" sz="1400" dirty="0">
                <a:solidFill>
                  <a:prstClr val="black"/>
                </a:solidFill>
              </a:rPr>
              <a:t>线，远期</a:t>
            </a:r>
            <a:r>
              <a:rPr lang="zh-CN" altLang="en-US" sz="1400" dirty="0" smtClean="0">
                <a:solidFill>
                  <a:prstClr val="black"/>
                </a:solidFill>
              </a:rPr>
              <a:t>规划</a:t>
            </a:r>
            <a:r>
              <a:rPr lang="en-US" altLang="zh-CN" sz="1400" dirty="0" smtClean="0">
                <a:solidFill>
                  <a:prstClr val="black"/>
                </a:solidFill>
              </a:rPr>
              <a:t>6</a:t>
            </a:r>
            <a:r>
              <a:rPr lang="zh-CN" altLang="en-US" sz="1400" dirty="0" smtClean="0">
                <a:solidFill>
                  <a:prstClr val="black"/>
                </a:solidFill>
              </a:rPr>
              <a:t>条</a:t>
            </a:r>
            <a:r>
              <a:rPr lang="zh-CN" altLang="en-US" sz="1400" dirty="0">
                <a:solidFill>
                  <a:prstClr val="black"/>
                </a:solidFill>
              </a:rPr>
              <a:t>线</a:t>
            </a:r>
          </a:p>
          <a:p>
            <a:endParaRPr lang="zh-CN" altLang="en-US" dirty="0"/>
          </a:p>
        </p:txBody>
      </p:sp>
      <p:sp>
        <p:nvSpPr>
          <p:cNvPr id="12" name="矩形标注 11"/>
          <p:cNvSpPr/>
          <p:nvPr/>
        </p:nvSpPr>
        <p:spPr>
          <a:xfrm>
            <a:off x="2397623" y="5872137"/>
            <a:ext cx="2160240" cy="509191"/>
          </a:xfrm>
          <a:prstGeom prst="wedgeRectCallout">
            <a:avLst>
              <a:gd name="adj1" fmla="val 80126"/>
              <a:gd name="adj2" fmla="val -13078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TextBox 12"/>
          <p:cNvSpPr txBox="1"/>
          <p:nvPr/>
        </p:nvSpPr>
        <p:spPr>
          <a:xfrm>
            <a:off x="2483768" y="5872137"/>
            <a:ext cx="2016224" cy="800219"/>
          </a:xfrm>
          <a:prstGeom prst="rect">
            <a:avLst/>
          </a:prstGeom>
          <a:noFill/>
        </p:spPr>
        <p:txBody>
          <a:bodyPr wrap="square" rtlCol="0">
            <a:spAutoFit/>
          </a:bodyPr>
          <a:lstStyle/>
          <a:p>
            <a:pPr lvl="0"/>
            <a:r>
              <a:rPr lang="zh-CN" altLang="en-US" sz="1400" dirty="0" smtClean="0">
                <a:solidFill>
                  <a:prstClr val="black"/>
                </a:solidFill>
              </a:rPr>
              <a:t>目前无锡地铁</a:t>
            </a:r>
            <a:r>
              <a:rPr lang="zh-CN" altLang="en-US" sz="1400" dirty="0">
                <a:solidFill>
                  <a:prstClr val="black"/>
                </a:solidFill>
              </a:rPr>
              <a:t>开通运营</a:t>
            </a:r>
            <a:r>
              <a:rPr lang="en-US" altLang="zh-CN" sz="1400" dirty="0">
                <a:solidFill>
                  <a:prstClr val="black"/>
                </a:solidFill>
              </a:rPr>
              <a:t>2</a:t>
            </a:r>
            <a:r>
              <a:rPr lang="zh-CN" altLang="en-US" sz="1400" dirty="0">
                <a:solidFill>
                  <a:prstClr val="black"/>
                </a:solidFill>
              </a:rPr>
              <a:t>条线</a:t>
            </a:r>
            <a:r>
              <a:rPr lang="zh-CN" altLang="en-US" sz="1400" dirty="0" smtClean="0">
                <a:solidFill>
                  <a:prstClr val="black"/>
                </a:solidFill>
              </a:rPr>
              <a:t>，远期规划</a:t>
            </a:r>
            <a:r>
              <a:rPr lang="en-US" altLang="zh-CN" sz="1400" dirty="0" smtClean="0">
                <a:solidFill>
                  <a:prstClr val="black"/>
                </a:solidFill>
              </a:rPr>
              <a:t>7</a:t>
            </a:r>
            <a:r>
              <a:rPr lang="zh-CN" altLang="en-US" sz="1400" dirty="0" smtClean="0">
                <a:solidFill>
                  <a:prstClr val="black"/>
                </a:solidFill>
              </a:rPr>
              <a:t>条</a:t>
            </a:r>
            <a:r>
              <a:rPr lang="zh-CN" altLang="en-US" sz="1400" dirty="0">
                <a:solidFill>
                  <a:prstClr val="black"/>
                </a:solidFill>
              </a:rPr>
              <a:t>线</a:t>
            </a:r>
          </a:p>
          <a:p>
            <a:endParaRPr lang="zh-CN" altLang="en-US" dirty="0"/>
          </a:p>
        </p:txBody>
      </p:sp>
      <p:sp>
        <p:nvSpPr>
          <p:cNvPr id="14" name="矩形标注 13"/>
          <p:cNvSpPr/>
          <p:nvPr/>
        </p:nvSpPr>
        <p:spPr>
          <a:xfrm>
            <a:off x="3477743" y="116632"/>
            <a:ext cx="1958353" cy="859532"/>
          </a:xfrm>
          <a:prstGeom prst="wedgeRectCallout">
            <a:avLst>
              <a:gd name="adj1" fmla="val -89076"/>
              <a:gd name="adj2" fmla="val 93424"/>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TextBox 14"/>
          <p:cNvSpPr txBox="1"/>
          <p:nvPr/>
        </p:nvSpPr>
        <p:spPr>
          <a:xfrm>
            <a:off x="3563888" y="260648"/>
            <a:ext cx="1728192" cy="1015663"/>
          </a:xfrm>
          <a:prstGeom prst="rect">
            <a:avLst/>
          </a:prstGeom>
          <a:noFill/>
        </p:spPr>
        <p:txBody>
          <a:bodyPr wrap="square" rtlCol="0">
            <a:spAutoFit/>
          </a:bodyPr>
          <a:lstStyle/>
          <a:p>
            <a:pPr lvl="0"/>
            <a:r>
              <a:rPr lang="zh-CN" altLang="en-US" sz="1400" dirty="0" smtClean="0">
                <a:solidFill>
                  <a:prstClr val="black"/>
                </a:solidFill>
              </a:rPr>
              <a:t>目前徐州</a:t>
            </a:r>
            <a:r>
              <a:rPr lang="zh-CN" altLang="en-US" sz="1400" dirty="0">
                <a:solidFill>
                  <a:prstClr val="black"/>
                </a:solidFill>
              </a:rPr>
              <a:t>地铁在建</a:t>
            </a:r>
            <a:r>
              <a:rPr lang="en-US" altLang="zh-CN" sz="1400" dirty="0">
                <a:solidFill>
                  <a:prstClr val="black"/>
                </a:solidFill>
              </a:rPr>
              <a:t>1</a:t>
            </a:r>
            <a:r>
              <a:rPr lang="zh-CN" altLang="en-US" sz="1400" dirty="0">
                <a:solidFill>
                  <a:prstClr val="black"/>
                </a:solidFill>
              </a:rPr>
              <a:t>条线，远期</a:t>
            </a:r>
            <a:r>
              <a:rPr lang="zh-CN" altLang="en-US" sz="1400" dirty="0" smtClean="0">
                <a:solidFill>
                  <a:prstClr val="black"/>
                </a:solidFill>
              </a:rPr>
              <a:t>规划</a:t>
            </a:r>
            <a:r>
              <a:rPr lang="en-US" altLang="zh-CN" sz="1400" dirty="0" smtClean="0">
                <a:solidFill>
                  <a:prstClr val="black"/>
                </a:solidFill>
              </a:rPr>
              <a:t>7</a:t>
            </a:r>
            <a:r>
              <a:rPr lang="zh-CN" altLang="en-US" sz="1400" dirty="0" smtClean="0">
                <a:solidFill>
                  <a:prstClr val="black"/>
                </a:solidFill>
              </a:rPr>
              <a:t>条</a:t>
            </a:r>
            <a:r>
              <a:rPr lang="zh-CN" altLang="en-US" sz="1400" dirty="0">
                <a:solidFill>
                  <a:prstClr val="black"/>
                </a:solidFill>
              </a:rPr>
              <a:t>线</a:t>
            </a:r>
          </a:p>
          <a:p>
            <a:endParaRPr lang="zh-CN" altLang="en-US" dirty="0"/>
          </a:p>
        </p:txBody>
      </p:sp>
    </p:spTree>
    <p:extLst>
      <p:ext uri="{BB962C8B-B14F-4D97-AF65-F5344CB8AC3E}">
        <p14:creationId xmlns:p14="http://schemas.microsoft.com/office/powerpoint/2010/main" val="2013300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P spid="9" grpId="0"/>
      <p:bldP spid="10" grpId="0" animBg="1"/>
      <p:bldP spid="11" grpId="0"/>
      <p:bldP spid="12" grpId="0" animBg="1"/>
      <p:bldP spid="13" grpId="0"/>
      <p:bldP spid="14" grpId="0" animBg="1"/>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2"/>
          <p:cNvSpPr txBox="1">
            <a:spLocks/>
          </p:cNvSpPr>
          <p:nvPr/>
        </p:nvSpPr>
        <p:spPr>
          <a:xfrm>
            <a:off x="1362571" y="289656"/>
            <a:ext cx="5012432" cy="753443"/>
          </a:xfrm>
          <a:prstGeom prst="rect">
            <a:avLst/>
          </a:prstGeom>
        </p:spPr>
        <p:txBody>
          <a:bodyPr lIns="64291" tIns="32146" rIns="64291" bIns="32146"/>
          <a:lstStyle/>
          <a:p>
            <a:pPr algn="ctr">
              <a:lnSpc>
                <a:spcPct val="150000"/>
              </a:lnSpc>
              <a:defRPr/>
            </a:pPr>
            <a:r>
              <a:rPr lang="zh-CN" altLang="zh-CN" sz="2000" b="1" cap="small" dirty="0">
                <a:solidFill>
                  <a:schemeClr val="tx2"/>
                </a:solidFill>
                <a:effectLst>
                  <a:outerShdw blurRad="38100" dist="38100" dir="2700000" algn="tl">
                    <a:srgbClr val="000000">
                      <a:alpha val="43137"/>
                    </a:srgbClr>
                  </a:outerShdw>
                </a:effectLst>
                <a:ea typeface="黑体" pitchFamily="49" charset="-122"/>
              </a:rPr>
              <a:t>《江苏省城市轨道交通工程监测规程》</a:t>
            </a:r>
            <a:br>
              <a:rPr lang="zh-CN" altLang="zh-CN" sz="2000" b="1" cap="small" dirty="0">
                <a:solidFill>
                  <a:schemeClr val="tx2"/>
                </a:solidFill>
                <a:effectLst>
                  <a:outerShdw blurRad="38100" dist="38100" dir="2700000" algn="tl">
                    <a:srgbClr val="000000">
                      <a:alpha val="43137"/>
                    </a:srgbClr>
                  </a:outerShdw>
                </a:effectLst>
                <a:ea typeface="黑体" pitchFamily="49" charset="-122"/>
              </a:rPr>
            </a:br>
            <a:r>
              <a:rPr lang="zh-CN" altLang="en-US" sz="2200" b="1" cap="small" dirty="0">
                <a:solidFill>
                  <a:srgbClr val="FF0000"/>
                </a:solidFill>
                <a:effectLst>
                  <a:outerShdw blurRad="38100" dist="38100" dir="2700000" algn="tl">
                    <a:srgbClr val="000000">
                      <a:alpha val="43137"/>
                    </a:srgbClr>
                  </a:outerShdw>
                </a:effectLst>
                <a:latin typeface="Century Schoolbook"/>
                <a:ea typeface="华文楷体"/>
              </a:rPr>
              <a:t>三、主编单位及参编单位</a:t>
            </a:r>
            <a:endParaRPr lang="zh-CN" altLang="en-US" sz="2200" b="1" cap="small" dirty="0">
              <a:solidFill>
                <a:srgbClr val="FF0000"/>
              </a:solidFill>
              <a:latin typeface="+mj-lt"/>
              <a:ea typeface="+mj-ea"/>
              <a:cs typeface="+mj-cs"/>
            </a:endParaRPr>
          </a:p>
        </p:txBody>
      </p:sp>
      <p:sp>
        <p:nvSpPr>
          <p:cNvPr id="15363" name="矩形 5"/>
          <p:cNvSpPr>
            <a:spLocks noChangeArrowheads="1"/>
          </p:cNvSpPr>
          <p:nvPr/>
        </p:nvSpPr>
        <p:spPr bwMode="auto">
          <a:xfrm>
            <a:off x="553640" y="1821656"/>
            <a:ext cx="8086949" cy="98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4291" tIns="32146" rIns="64291" bIns="32146">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algn="ctr"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algn="ctr"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algn="ctr"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algn="ctr" eaLnBrk="0" fontAlgn="base" hangingPunct="0">
              <a:spcBef>
                <a:spcPct val="0"/>
              </a:spcBef>
              <a:spcAft>
                <a:spcPct val="0"/>
              </a:spcAft>
              <a:defRPr>
                <a:solidFill>
                  <a:schemeClr val="tx1"/>
                </a:solidFill>
                <a:latin typeface="Arial" pitchFamily="34" charset="0"/>
                <a:ea typeface="宋体" pitchFamily="2" charset="-122"/>
              </a:defRPr>
            </a:lvl9pPr>
          </a:lstStyle>
          <a:p>
            <a:pPr algn="l" eaLnBrk="1" hangingPunct="1">
              <a:lnSpc>
                <a:spcPct val="150000"/>
              </a:lnSpc>
            </a:pPr>
            <a:r>
              <a:rPr lang="zh-CN" altLang="en-US" sz="2000" dirty="0"/>
              <a:t>                       南京市轨道交通建设工程质量安全监督站</a:t>
            </a:r>
            <a:endParaRPr lang="en-US" altLang="zh-CN" sz="2000" dirty="0"/>
          </a:p>
          <a:p>
            <a:pPr algn="l" eaLnBrk="1" hangingPunct="1">
              <a:lnSpc>
                <a:spcPct val="150000"/>
              </a:lnSpc>
            </a:pPr>
            <a:r>
              <a:rPr lang="zh-CN" altLang="en-US" sz="2000" dirty="0"/>
              <a:t>                       南京市测绘勘察研究院有限公司</a:t>
            </a:r>
            <a:endParaRPr lang="zh-CN" altLang="en-US" sz="2000" dirty="0">
              <a:solidFill>
                <a:srgbClr val="0000CC"/>
              </a:solidFill>
            </a:endParaRPr>
          </a:p>
        </p:txBody>
      </p:sp>
      <p:sp>
        <p:nvSpPr>
          <p:cNvPr id="5" name="Rectangle 2"/>
          <p:cNvSpPr>
            <a:spLocks noChangeArrowheads="1"/>
          </p:cNvSpPr>
          <p:nvPr/>
        </p:nvSpPr>
        <p:spPr bwMode="auto">
          <a:xfrm>
            <a:off x="955477" y="1269132"/>
            <a:ext cx="5012904" cy="508992"/>
          </a:xfrm>
          <a:prstGeom prst="rect">
            <a:avLst/>
          </a:prstGeom>
          <a:noFill/>
          <a:ln w="9525">
            <a:noFill/>
            <a:miter lim="800000"/>
            <a:headEnd/>
            <a:tailEnd/>
          </a:ln>
        </p:spPr>
        <p:txBody>
          <a:bodyPr lIns="91430" tIns="45716" rIns="91430" bIns="45716" anchor="b"/>
          <a:lstStyle/>
          <a:p>
            <a:pPr algn="l">
              <a:defRPr/>
            </a:pPr>
            <a:r>
              <a:rPr lang="zh-CN" altLang="en-US" sz="2200" b="1" dirty="0">
                <a:solidFill>
                  <a:srgbClr val="FF0000"/>
                </a:solidFill>
                <a:latin typeface="Times New Roman" pitchFamily="18" charset="0"/>
                <a:cs typeface="Times New Roman" pitchFamily="18" charset="0"/>
              </a:rPr>
              <a:t>主编单位</a:t>
            </a:r>
            <a:r>
              <a:rPr lang="en-US" altLang="zh-CN" sz="2200" b="1" dirty="0">
                <a:solidFill>
                  <a:srgbClr val="FF0000"/>
                </a:solidFill>
                <a:latin typeface="Times New Roman" pitchFamily="18" charset="0"/>
                <a:cs typeface="Times New Roman" pitchFamily="18" charset="0"/>
              </a:rPr>
              <a:t>:</a:t>
            </a:r>
            <a:endParaRPr lang="zh-CN" altLang="en-US" sz="2200" b="1" dirty="0">
              <a:solidFill>
                <a:srgbClr val="FF0000"/>
              </a:solidFill>
              <a:latin typeface="Times New Roman" pitchFamily="18" charset="0"/>
              <a:cs typeface="Times New Roman" pitchFamily="18" charset="0"/>
            </a:endParaRPr>
          </a:p>
        </p:txBody>
      </p:sp>
      <p:sp>
        <p:nvSpPr>
          <p:cNvPr id="30725" name="Rectangle 5"/>
          <p:cNvSpPr>
            <a:spLocks noChangeArrowheads="1"/>
          </p:cNvSpPr>
          <p:nvPr/>
        </p:nvSpPr>
        <p:spPr bwMode="auto">
          <a:xfrm>
            <a:off x="453182" y="3429000"/>
            <a:ext cx="6831211" cy="2835176"/>
          </a:xfrm>
          <a:prstGeom prst="rect">
            <a:avLst/>
          </a:prstGeom>
          <a:noFill/>
          <a:ln w="38100" cap="flat" cmpd="sng" algn="ctr">
            <a:noFill/>
            <a:prstDash val="solid"/>
            <a:miter lim="800000"/>
            <a:headEnd type="none" w="med" len="med"/>
            <a:tailEnd type="none" w="med" len="med"/>
          </a:ln>
          <a:effectLst>
            <a:prstShdw prst="shdw12">
              <a:srgbClr val="868686">
                <a:alpha val="50000"/>
              </a:srgbClr>
            </a:prstShdw>
          </a:effectLst>
        </p:spPr>
        <p:txBody>
          <a:bodyPr lIns="64291" tIns="32146" rIns="64291" bIns="32146" anchor="ctr">
            <a:spAutoFit/>
          </a:bodyPr>
          <a:lstStyle/>
          <a:p>
            <a:pPr indent="214305" eaLnBrk="0" hangingPunct="0">
              <a:defRPr/>
            </a:pPr>
            <a:r>
              <a:rPr lang="en-US" altLang="zh-CN" sz="2200" dirty="0">
                <a:latin typeface="Times New Roman" pitchFamily="18" charset="0"/>
                <a:cs typeface="Times New Roman" pitchFamily="18" charset="0"/>
              </a:rPr>
              <a:t>                    </a:t>
            </a:r>
            <a:r>
              <a:rPr lang="zh-CN" altLang="en-US" sz="2200" dirty="0">
                <a:latin typeface="Times New Roman" pitchFamily="18" charset="0"/>
                <a:cs typeface="Times New Roman" pitchFamily="18" charset="0"/>
              </a:rPr>
              <a:t>徐州市勘察测绘研究院</a:t>
            </a:r>
            <a:endParaRPr lang="zh-CN" altLang="en-US" sz="2200" dirty="0"/>
          </a:p>
          <a:p>
            <a:pPr indent="1392982" eaLnBrk="0" hangingPunct="0">
              <a:defRPr/>
            </a:pPr>
            <a:r>
              <a:rPr lang="en-US" altLang="zh-CN" sz="2200" dirty="0">
                <a:latin typeface="Times New Roman" pitchFamily="18" charset="0"/>
                <a:cs typeface="Times New Roman" pitchFamily="18" charset="0"/>
              </a:rPr>
              <a:t>   </a:t>
            </a:r>
            <a:r>
              <a:rPr lang="zh-CN" altLang="en-US" sz="2200" dirty="0">
                <a:latin typeface="Times New Roman" pitchFamily="18" charset="0"/>
                <a:cs typeface="Times New Roman" pitchFamily="18" charset="0"/>
              </a:rPr>
              <a:t>无锡市测绘院有限责任公司</a:t>
            </a:r>
            <a:endParaRPr lang="zh-CN" altLang="en-US" sz="2200" dirty="0"/>
          </a:p>
          <a:p>
            <a:pPr indent="1392982" eaLnBrk="0" hangingPunct="0">
              <a:defRPr/>
            </a:pPr>
            <a:r>
              <a:rPr lang="en-US" altLang="zh-CN" sz="2200" dirty="0">
                <a:latin typeface="Times New Roman" pitchFamily="18" charset="0"/>
                <a:cs typeface="Times New Roman" pitchFamily="18" charset="0"/>
              </a:rPr>
              <a:t>   </a:t>
            </a:r>
            <a:r>
              <a:rPr lang="zh-CN" altLang="en-US" sz="2200" dirty="0">
                <a:latin typeface="Times New Roman" pitchFamily="18" charset="0"/>
                <a:cs typeface="Times New Roman" pitchFamily="18" charset="0"/>
              </a:rPr>
              <a:t>苏州市测绘院有限责任公司</a:t>
            </a:r>
            <a:endParaRPr lang="zh-CN" altLang="en-US" sz="2200" dirty="0"/>
          </a:p>
          <a:p>
            <a:pPr indent="1392982" eaLnBrk="0" hangingPunct="0">
              <a:defRPr/>
            </a:pPr>
            <a:r>
              <a:rPr lang="en-US" altLang="zh-CN" sz="2200" dirty="0">
                <a:latin typeface="Times New Roman" pitchFamily="18" charset="0"/>
                <a:cs typeface="Times New Roman" pitchFamily="18" charset="0"/>
              </a:rPr>
              <a:t>   </a:t>
            </a:r>
            <a:r>
              <a:rPr lang="zh-CN" altLang="en-US" sz="2200" dirty="0">
                <a:latin typeface="Times New Roman" pitchFamily="18" charset="0"/>
                <a:cs typeface="Times New Roman" pitchFamily="18" charset="0"/>
              </a:rPr>
              <a:t>中铁隧道勘测设计院有限公司</a:t>
            </a:r>
            <a:endParaRPr lang="zh-CN" altLang="en-US" sz="2200" dirty="0"/>
          </a:p>
          <a:p>
            <a:pPr indent="1392982" eaLnBrk="0" hangingPunct="0">
              <a:defRPr/>
            </a:pPr>
            <a:r>
              <a:rPr lang="en-US" altLang="zh-CN" sz="2200" dirty="0">
                <a:latin typeface="Times New Roman" pitchFamily="18" charset="0"/>
                <a:cs typeface="Times New Roman" pitchFamily="18" charset="0"/>
              </a:rPr>
              <a:t>   </a:t>
            </a:r>
            <a:r>
              <a:rPr lang="zh-CN" altLang="en-US" sz="2200" dirty="0">
                <a:latin typeface="Times New Roman" pitchFamily="18" charset="0"/>
                <a:cs typeface="Times New Roman" pitchFamily="18" charset="0"/>
              </a:rPr>
              <a:t>南京地铁集团有限公司</a:t>
            </a:r>
            <a:endParaRPr lang="zh-CN" altLang="en-US" sz="2200" dirty="0"/>
          </a:p>
          <a:p>
            <a:pPr indent="1392982" eaLnBrk="0" hangingPunct="0">
              <a:defRPr/>
            </a:pPr>
            <a:r>
              <a:rPr lang="en-US" altLang="zh-CN" sz="2200" dirty="0">
                <a:latin typeface="Times New Roman" pitchFamily="18" charset="0"/>
                <a:cs typeface="Times New Roman" pitchFamily="18" charset="0"/>
              </a:rPr>
              <a:t>   </a:t>
            </a:r>
            <a:r>
              <a:rPr lang="zh-CN" altLang="en-US" sz="2200" dirty="0">
                <a:latin typeface="Times New Roman" pitchFamily="18" charset="0"/>
                <a:cs typeface="Times New Roman" pitchFamily="18" charset="0"/>
              </a:rPr>
              <a:t>徐州市城市轨道交通有限责任公司</a:t>
            </a:r>
            <a:endParaRPr lang="zh-CN" altLang="en-US" sz="2200" dirty="0"/>
          </a:p>
          <a:p>
            <a:pPr indent="1392982" eaLnBrk="0" hangingPunct="0">
              <a:defRPr/>
            </a:pPr>
            <a:r>
              <a:rPr lang="en-US" altLang="zh-CN" sz="2200" dirty="0">
                <a:latin typeface="Times New Roman" pitchFamily="18" charset="0"/>
                <a:cs typeface="Times New Roman" pitchFamily="18" charset="0"/>
              </a:rPr>
              <a:t>   </a:t>
            </a:r>
            <a:r>
              <a:rPr lang="zh-CN" altLang="en-US" sz="2200" dirty="0">
                <a:latin typeface="Times New Roman" pitchFamily="18" charset="0"/>
                <a:cs typeface="Times New Roman" pitchFamily="18" charset="0"/>
              </a:rPr>
              <a:t>苏州市轨道交通集团有限公司</a:t>
            </a:r>
            <a:endParaRPr lang="zh-CN" altLang="en-US" sz="2200" dirty="0"/>
          </a:p>
          <a:p>
            <a:pPr indent="1392982" eaLnBrk="0" hangingPunct="0">
              <a:defRPr/>
            </a:pPr>
            <a:r>
              <a:rPr lang="en-US" altLang="zh-CN" sz="2200" dirty="0">
                <a:latin typeface="Times New Roman" pitchFamily="18" charset="0"/>
                <a:cs typeface="Times New Roman" pitchFamily="18" charset="0"/>
              </a:rPr>
              <a:t>   </a:t>
            </a:r>
            <a:r>
              <a:rPr lang="zh-CN" altLang="en-US" sz="2200" dirty="0">
                <a:latin typeface="Times New Roman" pitchFamily="18" charset="0"/>
                <a:cs typeface="Times New Roman" pitchFamily="18" charset="0"/>
              </a:rPr>
              <a:t>无锡地铁集团有限公司</a:t>
            </a:r>
            <a:endParaRPr lang="zh-CN" altLang="en-US" sz="2200" dirty="0"/>
          </a:p>
        </p:txBody>
      </p:sp>
      <p:sp>
        <p:nvSpPr>
          <p:cNvPr id="6" name="Rectangle 2"/>
          <p:cNvSpPr>
            <a:spLocks noChangeArrowheads="1"/>
          </p:cNvSpPr>
          <p:nvPr/>
        </p:nvSpPr>
        <p:spPr bwMode="auto">
          <a:xfrm>
            <a:off x="955477" y="2776017"/>
            <a:ext cx="5012904" cy="508992"/>
          </a:xfrm>
          <a:prstGeom prst="rect">
            <a:avLst/>
          </a:prstGeom>
          <a:noFill/>
          <a:ln w="9525">
            <a:noFill/>
            <a:miter lim="800000"/>
            <a:headEnd/>
            <a:tailEnd/>
          </a:ln>
        </p:spPr>
        <p:txBody>
          <a:bodyPr lIns="91430" tIns="45716" rIns="91430" bIns="45716" anchor="b"/>
          <a:lstStyle/>
          <a:p>
            <a:pPr algn="l">
              <a:defRPr/>
            </a:pPr>
            <a:r>
              <a:rPr lang="zh-CN" altLang="en-US" sz="2200" b="1" dirty="0">
                <a:solidFill>
                  <a:srgbClr val="FF0000"/>
                </a:solidFill>
                <a:latin typeface="Times New Roman" pitchFamily="18" charset="0"/>
                <a:cs typeface="Times New Roman" pitchFamily="18" charset="0"/>
              </a:rPr>
              <a:t>参编单位</a:t>
            </a:r>
            <a:r>
              <a:rPr lang="en-US" altLang="zh-CN" sz="2200" b="1" dirty="0">
                <a:solidFill>
                  <a:srgbClr val="FF0000"/>
                </a:solidFill>
                <a:latin typeface="Times New Roman" pitchFamily="18" charset="0"/>
                <a:cs typeface="Times New Roman" pitchFamily="18" charset="0"/>
              </a:rPr>
              <a:t>:</a:t>
            </a:r>
            <a:endParaRPr lang="zh-CN" altLang="en-US" sz="22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9951800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475656" y="548680"/>
            <a:ext cx="4572000" cy="922112"/>
          </a:xfrm>
          <a:prstGeom prst="rect">
            <a:avLst/>
          </a:prstGeom>
        </p:spPr>
        <p:txBody>
          <a:bodyPr>
            <a:spAutoFit/>
          </a:bodyPr>
          <a:lstStyle/>
          <a:p>
            <a:pPr algn="ctr">
              <a:lnSpc>
                <a:spcPct val="150000"/>
              </a:lnSpc>
              <a:defRPr/>
            </a:pPr>
            <a:r>
              <a:rPr lang="zh-CN" altLang="zh-CN" b="1" cap="small" dirty="0">
                <a:solidFill>
                  <a:schemeClr val="tx2"/>
                </a:solidFill>
                <a:effectLst>
                  <a:outerShdw blurRad="38100" dist="38100" dir="2700000" algn="tl">
                    <a:srgbClr val="000000">
                      <a:alpha val="43137"/>
                    </a:srgbClr>
                  </a:outerShdw>
                </a:effectLst>
                <a:ea typeface="黑体" pitchFamily="49" charset="-122"/>
              </a:rPr>
              <a:t>《江苏省城市轨道交通工程监测规程》</a:t>
            </a:r>
            <a:r>
              <a:rPr lang="zh-CN" altLang="zh-CN" sz="2800" b="1" cap="small" dirty="0">
                <a:solidFill>
                  <a:schemeClr val="tx2"/>
                </a:solidFill>
                <a:effectLst>
                  <a:outerShdw blurRad="38100" dist="38100" dir="2700000" algn="tl">
                    <a:srgbClr val="000000">
                      <a:alpha val="43137"/>
                    </a:srgbClr>
                  </a:outerShdw>
                </a:effectLst>
                <a:ea typeface="黑体" pitchFamily="49" charset="-122"/>
              </a:rPr>
              <a:t/>
            </a:r>
            <a:br>
              <a:rPr lang="zh-CN" altLang="zh-CN" sz="2800" b="1" cap="small" dirty="0">
                <a:solidFill>
                  <a:schemeClr val="tx2"/>
                </a:solidFill>
                <a:effectLst>
                  <a:outerShdw blurRad="38100" dist="38100" dir="2700000" algn="tl">
                    <a:srgbClr val="000000">
                      <a:alpha val="43137"/>
                    </a:srgbClr>
                  </a:outerShdw>
                </a:effectLst>
                <a:ea typeface="黑体" pitchFamily="49" charset="-122"/>
              </a:rPr>
            </a:br>
            <a:r>
              <a:rPr lang="zh-CN" altLang="en-US" sz="2000" b="1" cap="small" dirty="0">
                <a:solidFill>
                  <a:srgbClr val="FF0000"/>
                </a:solidFill>
                <a:effectLst>
                  <a:outerShdw blurRad="38100" dist="38100" dir="2700000" algn="tl">
                    <a:srgbClr val="000000">
                      <a:alpha val="43137"/>
                    </a:srgbClr>
                  </a:outerShdw>
                </a:effectLst>
                <a:latin typeface="Century Schoolbook"/>
                <a:ea typeface="华文楷体"/>
              </a:rPr>
              <a:t>四</a:t>
            </a:r>
            <a:r>
              <a:rPr lang="zh-CN" altLang="en-US" sz="2000" b="1" cap="small" dirty="0" smtClean="0">
                <a:solidFill>
                  <a:srgbClr val="FF0000"/>
                </a:solidFill>
                <a:effectLst>
                  <a:outerShdw blurRad="38100" dist="38100" dir="2700000" algn="tl">
                    <a:srgbClr val="000000">
                      <a:alpha val="43137"/>
                    </a:srgbClr>
                  </a:outerShdw>
                </a:effectLst>
                <a:latin typeface="Century Schoolbook"/>
                <a:ea typeface="华文楷体"/>
              </a:rPr>
              <a:t>、规程主要内容</a:t>
            </a:r>
            <a:endParaRPr lang="zh-CN" altLang="en-US" sz="2000" b="1" cap="small" dirty="0">
              <a:solidFill>
                <a:srgbClr val="FF0000"/>
              </a:solidFill>
              <a:effectLst>
                <a:outerShdw blurRad="38100" dist="38100" dir="2700000" algn="tl">
                  <a:srgbClr val="000000">
                    <a:alpha val="43137"/>
                  </a:srgbClr>
                </a:outerShdw>
              </a:effectLst>
              <a:latin typeface="Century Schoolbook"/>
              <a:ea typeface="华文楷体"/>
            </a:endParaRPr>
          </a:p>
        </p:txBody>
      </p:sp>
      <p:sp>
        <p:nvSpPr>
          <p:cNvPr id="6" name="TextBox 5"/>
          <p:cNvSpPr txBox="1"/>
          <p:nvPr/>
        </p:nvSpPr>
        <p:spPr>
          <a:xfrm>
            <a:off x="467544" y="1556792"/>
            <a:ext cx="4104456" cy="2585323"/>
          </a:xfrm>
          <a:prstGeom prst="rect">
            <a:avLst/>
          </a:prstGeom>
          <a:noFill/>
        </p:spPr>
        <p:txBody>
          <a:bodyPr wrap="square" rtlCol="0">
            <a:spAutoFit/>
          </a:bodyPr>
          <a:lstStyle/>
          <a:p>
            <a:r>
              <a:rPr lang="en-US" altLang="zh-CN" dirty="0" smtClean="0"/>
              <a:t>1.</a:t>
            </a:r>
            <a:r>
              <a:rPr lang="zh-CN" altLang="en-US" dirty="0" smtClean="0"/>
              <a:t>总则</a:t>
            </a:r>
            <a:endParaRPr lang="en-US" altLang="zh-CN" dirty="0" smtClean="0"/>
          </a:p>
          <a:p>
            <a:r>
              <a:rPr lang="en-US" altLang="zh-CN" dirty="0" smtClean="0"/>
              <a:t>2.</a:t>
            </a:r>
            <a:r>
              <a:rPr lang="zh-CN" altLang="en-US" dirty="0" smtClean="0"/>
              <a:t>术语与符号</a:t>
            </a:r>
            <a:endParaRPr lang="en-US" altLang="zh-CN" dirty="0" smtClean="0"/>
          </a:p>
          <a:p>
            <a:r>
              <a:rPr lang="en-US" altLang="zh-CN" dirty="0" smtClean="0"/>
              <a:t>3.</a:t>
            </a:r>
            <a:r>
              <a:rPr lang="zh-CN" altLang="en-US" dirty="0" smtClean="0"/>
              <a:t>基本规定</a:t>
            </a:r>
            <a:endParaRPr lang="en-US" altLang="zh-CN" dirty="0" smtClean="0"/>
          </a:p>
          <a:p>
            <a:r>
              <a:rPr lang="en-US" altLang="zh-CN" dirty="0" smtClean="0"/>
              <a:t>4.</a:t>
            </a:r>
            <a:r>
              <a:rPr lang="zh-CN" altLang="en-US" dirty="0" smtClean="0"/>
              <a:t>变形监测控制网</a:t>
            </a:r>
            <a:endParaRPr lang="en-US" altLang="zh-CN" dirty="0" smtClean="0"/>
          </a:p>
          <a:p>
            <a:r>
              <a:rPr lang="en-US" altLang="zh-CN" dirty="0" smtClean="0"/>
              <a:t>5.</a:t>
            </a:r>
            <a:r>
              <a:rPr lang="zh-CN" altLang="en-US" dirty="0" smtClean="0"/>
              <a:t>明（盖）挖法监测</a:t>
            </a:r>
            <a:endParaRPr lang="en-US" altLang="zh-CN" dirty="0" smtClean="0"/>
          </a:p>
          <a:p>
            <a:r>
              <a:rPr lang="en-US" altLang="zh-CN" dirty="0" smtClean="0"/>
              <a:t>6.</a:t>
            </a:r>
            <a:r>
              <a:rPr lang="zh-CN" altLang="en-US" dirty="0" smtClean="0"/>
              <a:t>盾构法隧道监测</a:t>
            </a:r>
            <a:endParaRPr lang="en-US" altLang="zh-CN" dirty="0" smtClean="0"/>
          </a:p>
          <a:p>
            <a:r>
              <a:rPr lang="en-US" altLang="zh-CN" dirty="0" smtClean="0"/>
              <a:t>7.</a:t>
            </a:r>
            <a:r>
              <a:rPr lang="zh-CN" altLang="en-US" dirty="0" smtClean="0"/>
              <a:t>矿山法监测</a:t>
            </a:r>
            <a:endParaRPr lang="en-US" altLang="zh-CN" dirty="0" smtClean="0"/>
          </a:p>
          <a:p>
            <a:r>
              <a:rPr lang="en-US" altLang="zh-CN" dirty="0" smtClean="0"/>
              <a:t>8.</a:t>
            </a:r>
            <a:r>
              <a:rPr lang="zh-CN" altLang="en-US" dirty="0" smtClean="0"/>
              <a:t>高架线路、地面线路和房建工程监测</a:t>
            </a:r>
            <a:endParaRPr lang="en-US" altLang="zh-CN" dirty="0" smtClean="0"/>
          </a:p>
          <a:p>
            <a:endParaRPr lang="zh-CN" altLang="en-US" dirty="0"/>
          </a:p>
        </p:txBody>
      </p:sp>
      <p:sp>
        <p:nvSpPr>
          <p:cNvPr id="7" name="TextBox 6"/>
          <p:cNvSpPr txBox="1"/>
          <p:nvPr/>
        </p:nvSpPr>
        <p:spPr>
          <a:xfrm>
            <a:off x="4644008" y="1556792"/>
            <a:ext cx="3960440" cy="2031325"/>
          </a:xfrm>
          <a:prstGeom prst="rect">
            <a:avLst/>
          </a:prstGeom>
          <a:noFill/>
        </p:spPr>
        <p:txBody>
          <a:bodyPr wrap="square" rtlCol="0">
            <a:spAutoFit/>
          </a:bodyPr>
          <a:lstStyle/>
          <a:p>
            <a:r>
              <a:rPr lang="en-US" altLang="zh-CN" dirty="0" smtClean="0"/>
              <a:t>9.</a:t>
            </a:r>
            <a:r>
              <a:rPr lang="zh-CN" altLang="en-US" dirty="0" smtClean="0"/>
              <a:t>周边环境监测</a:t>
            </a:r>
            <a:endParaRPr lang="en-US" altLang="zh-CN" dirty="0" smtClean="0"/>
          </a:p>
          <a:p>
            <a:r>
              <a:rPr lang="en-US" altLang="zh-CN" dirty="0" smtClean="0"/>
              <a:t>10.</a:t>
            </a:r>
            <a:r>
              <a:rPr lang="zh-CN" altLang="en-US" dirty="0" smtClean="0"/>
              <a:t>监测方法及要求</a:t>
            </a:r>
            <a:endParaRPr lang="en-US" altLang="zh-CN" dirty="0" smtClean="0"/>
          </a:p>
          <a:p>
            <a:r>
              <a:rPr lang="en-US" altLang="zh-CN" dirty="0" smtClean="0"/>
              <a:t>11.</a:t>
            </a:r>
            <a:r>
              <a:rPr lang="zh-CN" altLang="en-US" dirty="0" smtClean="0"/>
              <a:t>监测项目控制值、预警及消警</a:t>
            </a:r>
            <a:endParaRPr lang="en-US" altLang="zh-CN" dirty="0" smtClean="0"/>
          </a:p>
          <a:p>
            <a:r>
              <a:rPr lang="en-US" altLang="zh-CN" dirty="0" smtClean="0"/>
              <a:t>12.</a:t>
            </a:r>
            <a:r>
              <a:rPr lang="zh-CN" altLang="en-US" dirty="0" smtClean="0"/>
              <a:t>建设期结构稳定性监测</a:t>
            </a:r>
            <a:endParaRPr lang="en-US" altLang="zh-CN" dirty="0" smtClean="0"/>
          </a:p>
          <a:p>
            <a:r>
              <a:rPr lang="en-US" altLang="zh-CN" dirty="0" smtClean="0"/>
              <a:t>13.</a:t>
            </a:r>
            <a:r>
              <a:rPr lang="zh-CN" altLang="en-US" dirty="0" smtClean="0"/>
              <a:t>运营期结构稳定性监测</a:t>
            </a:r>
            <a:endParaRPr lang="en-US" altLang="zh-CN" dirty="0" smtClean="0"/>
          </a:p>
          <a:p>
            <a:r>
              <a:rPr lang="en-US" altLang="zh-CN" dirty="0" smtClean="0"/>
              <a:t>14.</a:t>
            </a:r>
            <a:r>
              <a:rPr lang="zh-CN" altLang="en-US" dirty="0" smtClean="0"/>
              <a:t>监测成果及信息反馈</a:t>
            </a:r>
            <a:endParaRPr lang="en-US" altLang="zh-CN" dirty="0" smtClean="0"/>
          </a:p>
          <a:p>
            <a:r>
              <a:rPr lang="en-US" altLang="zh-CN" dirty="0" smtClean="0"/>
              <a:t>15.</a:t>
            </a:r>
            <a:r>
              <a:rPr lang="zh-CN" altLang="en-US" dirty="0" smtClean="0"/>
              <a:t>监测工作管理</a:t>
            </a:r>
            <a:endParaRPr lang="zh-CN" altLang="en-US" dirty="0"/>
          </a:p>
        </p:txBody>
      </p:sp>
      <p:sp>
        <p:nvSpPr>
          <p:cNvPr id="8" name="TextBox 7"/>
          <p:cNvSpPr txBox="1"/>
          <p:nvPr/>
        </p:nvSpPr>
        <p:spPr>
          <a:xfrm>
            <a:off x="467544" y="4005064"/>
            <a:ext cx="7560840" cy="2585323"/>
          </a:xfrm>
          <a:prstGeom prst="rect">
            <a:avLst/>
          </a:prstGeom>
          <a:noFill/>
        </p:spPr>
        <p:txBody>
          <a:bodyPr wrap="square" rtlCol="0">
            <a:spAutoFit/>
          </a:bodyPr>
          <a:lstStyle/>
          <a:p>
            <a:r>
              <a:rPr lang="zh-CN" altLang="en-US" b="1" dirty="0" smtClean="0"/>
              <a:t>强制性条文</a:t>
            </a:r>
            <a:r>
              <a:rPr lang="zh-CN" altLang="en-US" dirty="0" smtClean="0"/>
              <a:t>：</a:t>
            </a:r>
            <a:endParaRPr lang="en-US" altLang="zh-CN" dirty="0" smtClean="0"/>
          </a:p>
          <a:p>
            <a:r>
              <a:rPr lang="en-US" altLang="zh-CN" sz="1600" dirty="0" smtClean="0"/>
              <a:t>1.</a:t>
            </a:r>
            <a:r>
              <a:rPr lang="en-US" altLang="zh-CN" sz="1600" b="1" dirty="0"/>
              <a:t> 3.1.1 </a:t>
            </a:r>
            <a:r>
              <a:rPr lang="en-US" altLang="zh-CN" sz="1600" dirty="0"/>
              <a:t> </a:t>
            </a:r>
            <a:r>
              <a:rPr lang="zh-CN" altLang="zh-CN" sz="1600" b="1" dirty="0"/>
              <a:t>城市轨道交通工程应在建设期对工程本体、周围岩土体及周边环境进行监测。运营期间应对轨道交通永久性结构的变形进行定期监测。轨道交通工程主体结构完成后，城市轨道交通保护区范围内有工程建设的区段，应依据风险评估结果，对城市轨道交通工程结构的变形进行监测。</a:t>
            </a:r>
            <a:endParaRPr lang="zh-CN" altLang="zh-CN" sz="1600" dirty="0"/>
          </a:p>
          <a:p>
            <a:r>
              <a:rPr lang="en-US" altLang="zh-CN" sz="1600" dirty="0" smtClean="0"/>
              <a:t>2.</a:t>
            </a:r>
            <a:r>
              <a:rPr lang="en-US" altLang="zh-CN" sz="1600" b="1" dirty="0"/>
              <a:t> 3.1.6 </a:t>
            </a:r>
            <a:r>
              <a:rPr lang="en-US" altLang="zh-CN" sz="1600" dirty="0"/>
              <a:t> </a:t>
            </a:r>
            <a:r>
              <a:rPr lang="zh-CN" altLang="zh-CN" sz="1600" b="1" dirty="0"/>
              <a:t>城市轨道交通地下工程采用爆破法施工时，依据《爆破安全规程》</a:t>
            </a:r>
            <a:r>
              <a:rPr lang="en-US" altLang="zh-CN" sz="1600" b="1" dirty="0"/>
              <a:t>GB 6722</a:t>
            </a:r>
            <a:r>
              <a:rPr lang="zh-CN" altLang="zh-CN" sz="1600" b="1" dirty="0"/>
              <a:t>第</a:t>
            </a:r>
            <a:r>
              <a:rPr lang="en-US" altLang="zh-CN" sz="1600" b="1" dirty="0"/>
              <a:t>6.10.1</a:t>
            </a:r>
            <a:r>
              <a:rPr lang="zh-CN" altLang="zh-CN" sz="1600" b="1" dirty="0"/>
              <a:t>条的规定，对</a:t>
            </a:r>
            <a:r>
              <a:rPr lang="en-US" altLang="zh-CN" sz="1600" b="1" dirty="0"/>
              <a:t>D</a:t>
            </a:r>
            <a:r>
              <a:rPr lang="zh-CN" altLang="zh-CN" sz="1600" b="1" dirty="0"/>
              <a:t>级以上爆破工程应进行爆破振动监测。</a:t>
            </a:r>
            <a:endParaRPr lang="zh-CN" altLang="zh-CN" sz="1600" dirty="0"/>
          </a:p>
          <a:p>
            <a:r>
              <a:rPr lang="en-US" altLang="zh-CN" sz="1600" dirty="0" smtClean="0"/>
              <a:t>3.</a:t>
            </a:r>
            <a:r>
              <a:rPr lang="en-US" altLang="zh-CN" sz="1600" b="1" dirty="0" smtClean="0"/>
              <a:t>11.1.4 </a:t>
            </a:r>
            <a:r>
              <a:rPr lang="zh-CN" altLang="zh-CN" sz="1600" b="1" dirty="0"/>
              <a:t>工程监测方案编制时应根据工程特点、工程规模、施工工法、工程地质和水文地质条件及监测项目控制值，制定相应的监测预警等级和预警标准。</a:t>
            </a:r>
            <a:endParaRPr lang="zh-CN" altLang="zh-CN" sz="1600" dirty="0"/>
          </a:p>
          <a:p>
            <a:r>
              <a:rPr lang="en-US" altLang="zh-CN" sz="1600" dirty="0" smtClean="0"/>
              <a:t>4.</a:t>
            </a:r>
            <a:r>
              <a:rPr lang="en-US" altLang="zh-CN" sz="1600" b="1" dirty="0" smtClean="0"/>
              <a:t>11.1.5 </a:t>
            </a:r>
            <a:r>
              <a:rPr lang="zh-CN" altLang="zh-CN" sz="1600" b="1" dirty="0"/>
              <a:t>工程施工过程中，当监测数据达到预警标准时，应进行警情报送。</a:t>
            </a:r>
            <a:endParaRPr lang="zh-CN" altLang="en-US" sz="1600" dirty="0"/>
          </a:p>
        </p:txBody>
      </p:sp>
    </p:spTree>
    <p:extLst>
      <p:ext uri="{BB962C8B-B14F-4D97-AF65-F5344CB8AC3E}">
        <p14:creationId xmlns:p14="http://schemas.microsoft.com/office/powerpoint/2010/main" val="3461568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6">
                                            <p:txEl>
                                              <p:pRg st="3" end="3"/>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nodeType="clickEffect">
                                  <p:stCondLst>
                                    <p:cond delay="0"/>
                                  </p:stCondLst>
                                  <p:childTnLst>
                                    <p:animScale>
                                      <p:cBhvr>
                                        <p:cTn id="10" dur="2000" fill="hold"/>
                                        <p:tgtEl>
                                          <p:spTgt spid="6">
                                            <p:txEl>
                                              <p:pRg st="7" end="7"/>
                                            </p:txEl>
                                          </p:spTgt>
                                        </p:tgtEl>
                                      </p:cBhvr>
                                      <p:by x="150000" y="150000"/>
                                    </p:animScale>
                                  </p:childTnLst>
                                </p:cTn>
                              </p:par>
                            </p:childTnLst>
                          </p:cTn>
                        </p:par>
                      </p:childTnLst>
                    </p:cTn>
                  </p:par>
                  <p:par>
                    <p:cTn id="11" fill="hold">
                      <p:stCondLst>
                        <p:cond delay="indefinite"/>
                      </p:stCondLst>
                      <p:childTnLst>
                        <p:par>
                          <p:cTn id="12" fill="hold">
                            <p:stCondLst>
                              <p:cond delay="0"/>
                            </p:stCondLst>
                            <p:childTnLst>
                              <p:par>
                                <p:cTn id="13" presetID="6" presetClass="emph" presetSubtype="0" fill="hold" nodeType="clickEffect">
                                  <p:stCondLst>
                                    <p:cond delay="0"/>
                                  </p:stCondLst>
                                  <p:childTnLst>
                                    <p:animScale>
                                      <p:cBhvr>
                                        <p:cTn id="14" dur="2000" fill="hold"/>
                                        <p:tgtEl>
                                          <p:spTgt spid="7">
                                            <p:txEl>
                                              <p:pRg st="2" end="2"/>
                                            </p:txEl>
                                          </p:spTgt>
                                        </p:tgtEl>
                                      </p:cBhvr>
                                      <p:by x="150000" y="150000"/>
                                    </p:animScale>
                                  </p:childTnLst>
                                </p:cTn>
                              </p:par>
                            </p:childTnLst>
                          </p:cTn>
                        </p:par>
                      </p:childTnLst>
                    </p:cTn>
                  </p:par>
                  <p:par>
                    <p:cTn id="15" fill="hold">
                      <p:stCondLst>
                        <p:cond delay="indefinite"/>
                      </p:stCondLst>
                      <p:childTnLst>
                        <p:par>
                          <p:cTn id="16" fill="hold">
                            <p:stCondLst>
                              <p:cond delay="0"/>
                            </p:stCondLst>
                            <p:childTnLst>
                              <p:par>
                                <p:cTn id="17" presetID="6" presetClass="emph" presetSubtype="0" fill="hold" nodeType="clickEffect">
                                  <p:stCondLst>
                                    <p:cond delay="0"/>
                                  </p:stCondLst>
                                  <p:childTnLst>
                                    <p:animScale>
                                      <p:cBhvr>
                                        <p:cTn id="18" dur="2000" fill="hold"/>
                                        <p:tgtEl>
                                          <p:spTgt spid="7">
                                            <p:txEl>
                                              <p:pRg st="4" end="4"/>
                                            </p:txEl>
                                          </p:spTgt>
                                        </p:tgtEl>
                                      </p:cBhvr>
                                      <p:by x="150000" y="150000"/>
                                    </p:animScale>
                                  </p:childTnLst>
                                </p:cTn>
                              </p:par>
                            </p:childTnLst>
                          </p:cTn>
                        </p:par>
                      </p:childTnLst>
                    </p:cTn>
                  </p:par>
                  <p:par>
                    <p:cTn id="19" fill="hold">
                      <p:stCondLst>
                        <p:cond delay="indefinite"/>
                      </p:stCondLst>
                      <p:childTnLst>
                        <p:par>
                          <p:cTn id="20" fill="hold">
                            <p:stCondLst>
                              <p:cond delay="0"/>
                            </p:stCondLst>
                            <p:childTnLst>
                              <p:par>
                                <p:cTn id="21" presetID="6" presetClass="emph" presetSubtype="0" fill="hold" nodeType="clickEffect">
                                  <p:stCondLst>
                                    <p:cond delay="0"/>
                                  </p:stCondLst>
                                  <p:childTnLst>
                                    <p:animScale>
                                      <p:cBhvr>
                                        <p:cTn id="22" dur="2000" fill="hold"/>
                                        <p:tgtEl>
                                          <p:spTgt spid="7">
                                            <p:txEl>
                                              <p:pRg st="6" end="6"/>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4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2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otalTime>2235</TotalTime>
  <Words>5877</Words>
  <Application>Microsoft Office PowerPoint</Application>
  <PresentationFormat>全屏显示(4:3)</PresentationFormat>
  <Paragraphs>454</Paragraphs>
  <Slides>31</Slides>
  <Notes>1</Notes>
  <HiddenSlides>0</HiddenSlides>
  <MMClips>0</MMClips>
  <ScaleCrop>false</ScaleCrop>
  <HeadingPairs>
    <vt:vector size="4" baseType="variant">
      <vt:variant>
        <vt:lpstr>主题</vt:lpstr>
      </vt:variant>
      <vt:variant>
        <vt:i4>6</vt:i4>
      </vt:variant>
      <vt:variant>
        <vt:lpstr>幻灯片标题</vt:lpstr>
      </vt:variant>
      <vt:variant>
        <vt:i4>31</vt:i4>
      </vt:variant>
    </vt:vector>
  </HeadingPairs>
  <TitlesOfParts>
    <vt:vector size="37" baseType="lpstr">
      <vt:lpstr>Office 主题</vt:lpstr>
      <vt:lpstr>3_自定义设计方案</vt:lpstr>
      <vt:lpstr>4_自定义设计方案</vt:lpstr>
      <vt:lpstr>1_自定义设计方案</vt:lpstr>
      <vt:lpstr>自定义设计方案</vt:lpstr>
      <vt:lpstr>2_自定义设计方案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老子是阿呆</dc:creator>
  <cp:lastModifiedBy>locked beast</cp:lastModifiedBy>
  <cp:revision>66</cp:revision>
  <dcterms:created xsi:type="dcterms:W3CDTF">2015-10-26T15:22:19Z</dcterms:created>
  <dcterms:modified xsi:type="dcterms:W3CDTF">2017-05-17T02:50:04Z</dcterms:modified>
</cp:coreProperties>
</file>