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sldIdLst>
    <p:sldId id="342" r:id="rId2"/>
    <p:sldId id="341" r:id="rId3"/>
    <p:sldId id="340" r:id="rId4"/>
    <p:sldId id="517" r:id="rId5"/>
    <p:sldId id="522" r:id="rId6"/>
    <p:sldId id="516" r:id="rId7"/>
    <p:sldId id="518" r:id="rId8"/>
    <p:sldId id="521" r:id="rId9"/>
    <p:sldId id="523" r:id="rId10"/>
    <p:sldId id="524" r:id="rId11"/>
    <p:sldId id="519" r:id="rId12"/>
    <p:sldId id="287" r:id="rId13"/>
    <p:sldId id="382" r:id="rId14"/>
    <p:sldId id="384" r:id="rId15"/>
    <p:sldId id="385" r:id="rId16"/>
    <p:sldId id="386" r:id="rId17"/>
    <p:sldId id="387" r:id="rId18"/>
    <p:sldId id="388" r:id="rId19"/>
    <p:sldId id="520" r:id="rId20"/>
    <p:sldId id="394" r:id="rId21"/>
    <p:sldId id="396" r:id="rId22"/>
    <p:sldId id="395" r:id="rId23"/>
    <p:sldId id="397" r:id="rId24"/>
    <p:sldId id="443" r:id="rId25"/>
    <p:sldId id="543" r:id="rId26"/>
    <p:sldId id="444" r:id="rId27"/>
    <p:sldId id="445" r:id="rId28"/>
    <p:sldId id="446" r:id="rId29"/>
    <p:sldId id="448" r:id="rId30"/>
    <p:sldId id="447" r:id="rId31"/>
    <p:sldId id="449" r:id="rId32"/>
    <p:sldId id="450" r:id="rId33"/>
    <p:sldId id="451" r:id="rId34"/>
    <p:sldId id="452" r:id="rId35"/>
    <p:sldId id="453" r:id="rId36"/>
    <p:sldId id="456" r:id="rId37"/>
    <p:sldId id="457" r:id="rId38"/>
    <p:sldId id="458" r:id="rId39"/>
    <p:sldId id="459" r:id="rId40"/>
    <p:sldId id="460" r:id="rId41"/>
    <p:sldId id="461" r:id="rId42"/>
    <p:sldId id="462" r:id="rId43"/>
    <p:sldId id="463" r:id="rId44"/>
    <p:sldId id="464" r:id="rId45"/>
    <p:sldId id="508" r:id="rId46"/>
    <p:sldId id="509" r:id="rId47"/>
    <p:sldId id="510" r:id="rId48"/>
    <p:sldId id="511" r:id="rId49"/>
    <p:sldId id="512" r:id="rId50"/>
    <p:sldId id="514" r:id="rId51"/>
    <p:sldId id="515" r:id="rId52"/>
    <p:sldId id="513" r:id="rId53"/>
    <p:sldId id="527" r:id="rId54"/>
    <p:sldId id="525" r:id="rId55"/>
    <p:sldId id="526" r:id="rId56"/>
    <p:sldId id="528" r:id="rId57"/>
    <p:sldId id="529" r:id="rId58"/>
    <p:sldId id="530" r:id="rId59"/>
    <p:sldId id="531" r:id="rId60"/>
    <p:sldId id="532" r:id="rId61"/>
    <p:sldId id="533" r:id="rId62"/>
    <p:sldId id="534" r:id="rId63"/>
    <p:sldId id="537" r:id="rId64"/>
    <p:sldId id="535" r:id="rId65"/>
    <p:sldId id="536" r:id="rId66"/>
    <p:sldId id="538" r:id="rId67"/>
    <p:sldId id="539" r:id="rId68"/>
    <p:sldId id="306" r:id="rId69"/>
  </p:sldIdLst>
  <p:sldSz cx="12198350" cy="6859588"/>
  <p:notesSz cx="6858000" cy="9144000"/>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FAFA"/>
    <a:srgbClr val="005DA2"/>
    <a:srgbClr val="CC66FF"/>
    <a:srgbClr val="FFC400"/>
    <a:srgbClr val="FFD347"/>
    <a:srgbClr val="FFC91D"/>
    <a:srgbClr val="0071C1"/>
    <a:srgbClr val="41445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20" autoAdjust="0"/>
  </p:normalViewPr>
  <p:slideViewPr>
    <p:cSldViewPr>
      <p:cViewPr varScale="1">
        <p:scale>
          <a:sx n="82" d="100"/>
          <a:sy n="82" d="100"/>
        </p:scale>
        <p:origin x="-638" y="-86"/>
      </p:cViewPr>
      <p:guideLst>
        <p:guide orient="horz" pos="2180"/>
        <p:guide pos="3842"/>
        <p:guide pos="332"/>
        <p:guide pos="1868"/>
        <p:guide pos="1211"/>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AE03-6EE8-41FD-8A37-86C6BC5E264F}" type="datetimeFigureOut">
              <a:rPr lang="zh-CN" altLang="en-US" smtClean="0"/>
              <a:pPr/>
              <a:t>2018/7/7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1FD59-C920-460C-B1C9-0346C59420B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mn-ea"/>
        <a:cs typeface="+mn-cs"/>
      </a:defRPr>
    </a:lvl1pPr>
    <a:lvl2pPr marL="609600" algn="l" defTabSz="1219200" rtl="0" eaLnBrk="1" latinLnBrk="0" hangingPunct="1">
      <a:defRPr sz="1600" kern="1200">
        <a:solidFill>
          <a:schemeClr val="tx1"/>
        </a:solidFill>
        <a:latin typeface="+mn-lt"/>
        <a:ea typeface="+mn-ea"/>
        <a:cs typeface="+mn-cs"/>
      </a:defRPr>
    </a:lvl2pPr>
    <a:lvl3pPr marL="1219835" algn="l" defTabSz="1219200" rtl="0" eaLnBrk="1" latinLnBrk="0" hangingPunct="1">
      <a:defRPr sz="1600" kern="1200">
        <a:solidFill>
          <a:schemeClr val="tx1"/>
        </a:solidFill>
        <a:latin typeface="+mn-lt"/>
        <a:ea typeface="+mn-ea"/>
        <a:cs typeface="+mn-cs"/>
      </a:defRPr>
    </a:lvl3pPr>
    <a:lvl4pPr marL="1829435" algn="l" defTabSz="1219200" rtl="0" eaLnBrk="1" latinLnBrk="0" hangingPunct="1">
      <a:defRPr sz="1600" kern="1200">
        <a:solidFill>
          <a:schemeClr val="tx1"/>
        </a:solidFill>
        <a:latin typeface="+mn-lt"/>
        <a:ea typeface="+mn-ea"/>
        <a:cs typeface="+mn-cs"/>
      </a:defRPr>
    </a:lvl4pPr>
    <a:lvl5pPr marL="2439035" algn="l" defTabSz="1219200" rtl="0" eaLnBrk="1" latinLnBrk="0" hangingPunct="1">
      <a:defRPr sz="1600" kern="1200">
        <a:solidFill>
          <a:schemeClr val="tx1"/>
        </a:solidFill>
        <a:latin typeface="+mn-lt"/>
        <a:ea typeface="+mn-ea"/>
        <a:cs typeface="+mn-cs"/>
      </a:defRPr>
    </a:lvl5pPr>
    <a:lvl6pPr marL="3049270" algn="l" defTabSz="1219200" rtl="0" eaLnBrk="1" latinLnBrk="0" hangingPunct="1">
      <a:defRPr sz="1600" kern="1200">
        <a:solidFill>
          <a:schemeClr val="tx1"/>
        </a:solidFill>
        <a:latin typeface="+mn-lt"/>
        <a:ea typeface="+mn-ea"/>
        <a:cs typeface="+mn-cs"/>
      </a:defRPr>
    </a:lvl6pPr>
    <a:lvl7pPr marL="3658870" algn="l" defTabSz="1219200" rtl="0" eaLnBrk="1" latinLnBrk="0" hangingPunct="1">
      <a:defRPr sz="1600" kern="1200">
        <a:solidFill>
          <a:schemeClr val="tx1"/>
        </a:solidFill>
        <a:latin typeface="+mn-lt"/>
        <a:ea typeface="+mn-ea"/>
        <a:cs typeface="+mn-cs"/>
      </a:defRPr>
    </a:lvl7pPr>
    <a:lvl8pPr marL="4268470" algn="l" defTabSz="1219200" rtl="0" eaLnBrk="1" latinLnBrk="0" hangingPunct="1">
      <a:defRPr sz="1600" kern="1200">
        <a:solidFill>
          <a:schemeClr val="tx1"/>
        </a:solidFill>
        <a:latin typeface="+mn-lt"/>
        <a:ea typeface="+mn-ea"/>
        <a:cs typeface="+mn-cs"/>
      </a:defRPr>
    </a:lvl8pPr>
    <a:lvl9pPr marL="4878705"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29</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30</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31</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34</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36</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37</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38</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39</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40</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41</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42</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44</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46</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47</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48</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49</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50</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51</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52</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53</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54</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56</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57</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58</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59</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60</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61</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62</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63</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64</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66</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67</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pPr/>
              <a:t>68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637" y="365210"/>
            <a:ext cx="10521077" cy="1325870"/>
          </a:xfrm>
          <a:prstGeom prst="rect">
            <a:avLst/>
          </a:prstGeom>
        </p:spPr>
        <p:txBody>
          <a:bodyPr lIns="91472" tIns="45736" rIns="91472" bIns="45736"/>
          <a:lstStyle/>
          <a:p>
            <a:r>
              <a:rPr lang="zh-CN" altLang="en-US" smtClean="0"/>
              <a:t>单击此处编辑母版标题样式</a:t>
            </a:r>
            <a:endParaRPr lang="zh-CN" altLang="en-US"/>
          </a:p>
        </p:txBody>
      </p:sp>
      <p:sp>
        <p:nvSpPr>
          <p:cNvPr id="3" name="内容占位符 2"/>
          <p:cNvSpPr>
            <a:spLocks noGrp="1"/>
          </p:cNvSpPr>
          <p:nvPr>
            <p:ph idx="1"/>
          </p:nvPr>
        </p:nvSpPr>
        <p:spPr>
          <a:xfrm>
            <a:off x="838637" y="1826048"/>
            <a:ext cx="10521077" cy="4352346"/>
          </a:xfrm>
          <a:prstGeom prst="rect">
            <a:avLst/>
          </a:prstGeom>
        </p:spPr>
        <p:txBody>
          <a:bodyPr lIns="91472" tIns="45736" rIns="91472" bIns="4573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636" y="6357822"/>
            <a:ext cx="2744629" cy="365210"/>
          </a:xfrm>
          <a:prstGeom prst="rect">
            <a:avLst/>
          </a:prstGeom>
        </p:spPr>
        <p:txBody>
          <a:bodyPr lIns="91472" tIns="45736" rIns="91472" bIns="45736"/>
          <a:lstStyle/>
          <a:p>
            <a:fld id="{530820CF-B880-4189-942D-D702A7CBA730}" type="datetimeFigureOut">
              <a:rPr lang="zh-CN" altLang="en-US" smtClean="0"/>
              <a:pPr/>
              <a:t>2018/7/7</a:t>
            </a:fld>
            <a:endParaRPr lang="zh-CN" altLang="en-US"/>
          </a:p>
        </p:txBody>
      </p:sp>
      <p:sp>
        <p:nvSpPr>
          <p:cNvPr id="5" name="页脚占位符 4"/>
          <p:cNvSpPr>
            <a:spLocks noGrp="1"/>
          </p:cNvSpPr>
          <p:nvPr>
            <p:ph type="ftr" sz="quarter" idx="11"/>
          </p:nvPr>
        </p:nvSpPr>
        <p:spPr>
          <a:xfrm>
            <a:off x="4040704" y="6357822"/>
            <a:ext cx="4116943" cy="365210"/>
          </a:xfrm>
          <a:prstGeom prst="rect">
            <a:avLst/>
          </a:prstGeom>
        </p:spPr>
        <p:txBody>
          <a:bodyPr lIns="91472" tIns="45736" rIns="91472" bIns="45736"/>
          <a:lstStyle/>
          <a:p>
            <a:endParaRPr lang="zh-CN" altLang="en-US"/>
          </a:p>
        </p:txBody>
      </p:sp>
      <p:sp>
        <p:nvSpPr>
          <p:cNvPr id="6" name="灯片编号占位符 5"/>
          <p:cNvSpPr>
            <a:spLocks noGrp="1"/>
          </p:cNvSpPr>
          <p:nvPr>
            <p:ph type="sldNum" sz="quarter" idx="12"/>
          </p:nvPr>
        </p:nvSpPr>
        <p:spPr>
          <a:xfrm>
            <a:off x="8615085" y="6357822"/>
            <a:ext cx="2744629" cy="365210"/>
          </a:xfrm>
          <a:prstGeom prst="rect">
            <a:avLst/>
          </a:prstGeom>
        </p:spPr>
        <p:txBody>
          <a:bodyPr lIns="91472" tIns="45736" rIns="91472" bIns="45736"/>
          <a:lstStyle/>
          <a:p>
            <a:fld id="{0C913308-F349-4B6D-A68A-DD1791B4A57B}" type="slidenum">
              <a:rPr lang="zh-CN" altLang="en-US" smtClean="0"/>
              <a:pPr/>
              <a:t>‹#›</a:t>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0" y="3937912"/>
            <a:ext cx="12198350" cy="2921676"/>
          </a:xfrm>
          <a:prstGeom prst="rect">
            <a:avLst/>
          </a:prstGeom>
          <a:effectLst/>
        </p:spPr>
      </p:pic>
      <p:sp>
        <p:nvSpPr>
          <p:cNvPr id="9" name="矩形 8"/>
          <p:cNvSpPr/>
          <p:nvPr userDrawn="1"/>
        </p:nvSpPr>
        <p:spPr>
          <a:xfrm>
            <a:off x="0" y="3333761"/>
            <a:ext cx="12198350"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0" y="3937912"/>
            <a:ext cx="12198350" cy="2921676"/>
          </a:xfrm>
          <a:prstGeom prst="rect">
            <a:avLst/>
          </a:prstGeom>
          <a:effectLst/>
        </p:spPr>
      </p:pic>
      <p:sp>
        <p:nvSpPr>
          <p:cNvPr id="9" name="矩形 8"/>
          <p:cNvSpPr/>
          <p:nvPr userDrawn="1"/>
        </p:nvSpPr>
        <p:spPr>
          <a:xfrm>
            <a:off x="0" y="3333761"/>
            <a:ext cx="12198350"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0" y="3937912"/>
            <a:ext cx="12198350" cy="2921676"/>
          </a:xfrm>
          <a:prstGeom prst="rect">
            <a:avLst/>
          </a:prstGeom>
          <a:effectLst/>
        </p:spPr>
      </p:pic>
      <p:sp>
        <p:nvSpPr>
          <p:cNvPr id="9" name="矩形 8"/>
          <p:cNvSpPr/>
          <p:nvPr userDrawn="1"/>
        </p:nvSpPr>
        <p:spPr>
          <a:xfrm>
            <a:off x="0" y="3333761"/>
            <a:ext cx="12198350"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0" y="3937912"/>
            <a:ext cx="12198350" cy="2921676"/>
          </a:xfrm>
          <a:prstGeom prst="rect">
            <a:avLst/>
          </a:prstGeom>
          <a:effectLst/>
        </p:spPr>
      </p:pic>
      <p:sp>
        <p:nvSpPr>
          <p:cNvPr id="9" name="矩形 8"/>
          <p:cNvSpPr/>
          <p:nvPr userDrawn="1"/>
        </p:nvSpPr>
        <p:spPr>
          <a:xfrm>
            <a:off x="0" y="3333761"/>
            <a:ext cx="12198350" cy="3525827"/>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cxnSp>
        <p:nvCxnSpPr>
          <p:cNvPr id="5" name="直接连接符 4"/>
          <p:cNvCxnSpPr/>
          <p:nvPr userDrawn="1"/>
        </p:nvCxnSpPr>
        <p:spPr>
          <a:xfrm>
            <a:off x="1562671" y="693490"/>
            <a:ext cx="10635679"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2018/7/7</a:t>
            </a:fld>
            <a:endParaRPr lang="zh-CN" altLang="en-US"/>
          </a:p>
        </p:txBody>
      </p:sp>
      <p:sp>
        <p:nvSpPr>
          <p:cNvPr id="4" name="页脚占位符 3"/>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5" name="灯片编号占位符 4"/>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transition spd="slow" advTm="0">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2018/7/7</a:t>
            </a:fld>
            <a:endParaRPr lang="zh-CN" altLang="en-US"/>
          </a:p>
        </p:txBody>
      </p:sp>
      <p:sp>
        <p:nvSpPr>
          <p:cNvPr id="3" name="页脚占位符 2"/>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4" name="灯片编号占位符 3"/>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transition spd="slow"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20" y="273112"/>
            <a:ext cx="4013173" cy="116232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9216" y="273114"/>
            <a:ext cx="6819216" cy="5854469"/>
          </a:xfrm>
          <a:prstGeom prst="rect">
            <a:avLst/>
          </a:prstGeom>
        </p:spPr>
        <p:txBody>
          <a:bodyPr lIns="121963" tIns="60981" rIns="121963" bIns="60981"/>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20" y="1435434"/>
            <a:ext cx="4013173" cy="46921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2018/7/7</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962" y="4801712"/>
            <a:ext cx="7319010" cy="566870"/>
          </a:xfrm>
          <a:prstGeom prst="rect">
            <a:avLst/>
          </a:prstGeom>
        </p:spPr>
        <p:txBody>
          <a:bodyPr lIns="121963" tIns="60981" rIns="121963" bIns="60981" anchor="b"/>
          <a:lstStyle>
            <a:lvl1pPr algn="l">
              <a:defRPr sz="27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962" y="612916"/>
            <a:ext cx="7319010" cy="4115753"/>
          </a:xfrm>
          <a:prstGeom prst="rect">
            <a:avLst/>
          </a:prstGeom>
        </p:spPr>
        <p:txBody>
          <a:bodyPr lIns="121963" tIns="60981" rIns="121963" bIns="60981"/>
          <a:lstStyle>
            <a:lvl1pPr marL="0" indent="0">
              <a:buNone/>
              <a:defRPr sz="4300"/>
            </a:lvl1pPr>
            <a:lvl2pPr marL="609600" indent="0">
              <a:buNone/>
              <a:defRPr sz="37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8470" indent="0">
              <a:buNone/>
              <a:defRPr sz="2700"/>
            </a:lvl8pPr>
            <a:lvl9pPr marL="4878705" indent="0">
              <a:buNone/>
              <a:defRPr sz="2700"/>
            </a:lvl9pPr>
          </a:lstStyle>
          <a:p>
            <a:endParaRPr lang="zh-CN" altLang="en-US"/>
          </a:p>
        </p:txBody>
      </p:sp>
      <p:sp>
        <p:nvSpPr>
          <p:cNvPr id="4" name="文本占位符 3"/>
          <p:cNvSpPr>
            <a:spLocks noGrp="1"/>
          </p:cNvSpPr>
          <p:nvPr>
            <p:ph type="body" sz="half" idx="2"/>
          </p:nvPr>
        </p:nvSpPr>
        <p:spPr>
          <a:xfrm>
            <a:off x="2390962" y="5368581"/>
            <a:ext cx="7319010" cy="805049"/>
          </a:xfrm>
          <a:prstGeom prst="rect">
            <a:avLst/>
          </a:prstGeom>
        </p:spPr>
        <p:txBody>
          <a:bodyPr lIns="121963" tIns="60981" rIns="121963" bIns="60981"/>
          <a:lstStyle>
            <a:lvl1pPr marL="0" indent="0">
              <a:buNone/>
              <a:defRPr sz="1900"/>
            </a:lvl1pPr>
            <a:lvl2pPr marL="609600" indent="0">
              <a:buNone/>
              <a:defRPr sz="1600"/>
            </a:lvl2pPr>
            <a:lvl3pPr marL="1219835" indent="0">
              <a:buNone/>
              <a:defRPr sz="1300"/>
            </a:lvl3pPr>
            <a:lvl4pPr marL="1829435" indent="0">
              <a:buNone/>
              <a:defRPr sz="1200"/>
            </a:lvl4pPr>
            <a:lvl5pPr marL="2439035" indent="0">
              <a:buNone/>
              <a:defRPr sz="1200"/>
            </a:lvl5pPr>
            <a:lvl6pPr marL="3049270" indent="0">
              <a:buNone/>
              <a:defRPr sz="1200"/>
            </a:lvl6pPr>
            <a:lvl7pPr marL="3658870" indent="0">
              <a:buNone/>
              <a:defRPr sz="1200"/>
            </a:lvl7pPr>
            <a:lvl8pPr marL="4268470" indent="0">
              <a:buNone/>
              <a:defRPr sz="1200"/>
            </a:lvl8pPr>
            <a:lvl9pPr marL="4878705" indent="0">
              <a:buNone/>
              <a:defRPr sz="1200"/>
            </a:lvl9pPr>
          </a:lstStyle>
          <a:p>
            <a:pPr lvl="0"/>
            <a:r>
              <a:rPr lang="zh-CN" altLang="en-US" smtClean="0"/>
              <a:t>单击此处编辑母版文本样式</a:t>
            </a:r>
          </a:p>
        </p:txBody>
      </p:sp>
      <p:sp>
        <p:nvSpPr>
          <p:cNvPr id="5" name="日期占位符 4"/>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2018/7/7</a:t>
            </a:fld>
            <a:endParaRPr lang="zh-CN" altLang="en-US"/>
          </a:p>
        </p:txBody>
      </p:sp>
      <p:sp>
        <p:nvSpPr>
          <p:cNvPr id="6" name="页脚占位符 5"/>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7" name="灯片编号占位符 6"/>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2"/>
            <a:ext cx="10978515" cy="1143265"/>
          </a:xfrm>
          <a:prstGeom prst="rect">
            <a:avLst/>
          </a:prstGeom>
        </p:spPr>
        <p:txBody>
          <a:bodyPr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572"/>
            <a:ext cx="10978515" cy="4527011"/>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2018/7/7</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transition spd="slow"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06422"/>
            <a:ext cx="2744629" cy="4388867"/>
          </a:xfrm>
          <a:prstGeom prst="rect">
            <a:avLst/>
          </a:prstGeom>
        </p:spPr>
        <p:txBody>
          <a:bodyPr vert="eaVert" lIns="121963" tIns="60981" rIns="121963" bIns="60981"/>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06422"/>
            <a:ext cx="8030580" cy="4388867"/>
          </a:xfrm>
          <a:prstGeom prst="rect">
            <a:avLst/>
          </a:prstGeom>
        </p:spPr>
        <p:txBody>
          <a:bodyPr vert="eaVert" lIns="121963" tIns="60981" rIns="121963" bIns="6098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917" y="6357822"/>
            <a:ext cx="2846282" cy="365210"/>
          </a:xfrm>
          <a:prstGeom prst="rect">
            <a:avLst/>
          </a:prstGeom>
        </p:spPr>
        <p:txBody>
          <a:bodyPr lIns="121963" tIns="60981" rIns="121963" bIns="60981"/>
          <a:lstStyle/>
          <a:p>
            <a:fld id="{DF659192-60C8-49F5-94DF-1E29C3FCC85C}" type="datetimeFigureOut">
              <a:rPr lang="zh-CN" altLang="en-US" smtClean="0"/>
              <a:pPr/>
              <a:t>2018/7/7</a:t>
            </a:fld>
            <a:endParaRPr lang="zh-CN" altLang="en-US"/>
          </a:p>
        </p:txBody>
      </p:sp>
      <p:sp>
        <p:nvSpPr>
          <p:cNvPr id="5" name="页脚占位符 4"/>
          <p:cNvSpPr>
            <a:spLocks noGrp="1"/>
          </p:cNvSpPr>
          <p:nvPr>
            <p:ph type="ftr" sz="quarter" idx="11"/>
          </p:nvPr>
        </p:nvSpPr>
        <p:spPr>
          <a:xfrm>
            <a:off x="4167770" y="6357822"/>
            <a:ext cx="3862811" cy="365210"/>
          </a:xfrm>
          <a:prstGeom prst="rect">
            <a:avLst/>
          </a:prstGeom>
        </p:spPr>
        <p:txBody>
          <a:bodyPr lIns="121963" tIns="60981" rIns="121963" bIns="60981"/>
          <a:lstStyle/>
          <a:p>
            <a:endParaRPr lang="zh-CN" altLang="en-US"/>
          </a:p>
        </p:txBody>
      </p:sp>
      <p:sp>
        <p:nvSpPr>
          <p:cNvPr id="6" name="灯片编号占位符 5"/>
          <p:cNvSpPr>
            <a:spLocks noGrp="1"/>
          </p:cNvSpPr>
          <p:nvPr>
            <p:ph type="sldNum" sz="quarter" idx="12"/>
          </p:nvPr>
        </p:nvSpPr>
        <p:spPr>
          <a:xfrm>
            <a:off x="8742151" y="6357822"/>
            <a:ext cx="2846282" cy="365210"/>
          </a:xfrm>
          <a:prstGeom prst="rect">
            <a:avLst/>
          </a:prstGeom>
        </p:spPr>
        <p:txBody>
          <a:bodyPr lIns="121963" tIns="60981" rIns="121963" bIns="60981"/>
          <a:lstStyle/>
          <a:p>
            <a:fld id="{EB730883-2733-4EB0-9793-894FF9D50112}" type="slidenum">
              <a:rPr lang="zh-CN" altLang="en-US" smtClean="0"/>
              <a:pPr/>
              <a:t>‹#›</a:t>
            </a:fld>
            <a:endParaRPr lang="zh-CN" altLang="en-US"/>
          </a:p>
        </p:txBody>
      </p:sp>
    </p:spTree>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Tm="0">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Tm="0">
    <p:wipe/>
  </p:transition>
  <p:timing>
    <p:tnLst>
      <p:par>
        <p:cTn id="1" dur="indefinite" restart="never" nodeType="tmRoot"/>
      </p:par>
    </p:tnLst>
  </p:timing>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20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63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835" algn="l" defTabSz="1219200" rtl="0" eaLnBrk="1" latinLnBrk="0" hangingPunct="1">
        <a:defRPr sz="2400" kern="1200">
          <a:solidFill>
            <a:schemeClr val="tx1"/>
          </a:solidFill>
          <a:latin typeface="+mn-lt"/>
          <a:ea typeface="+mn-ea"/>
          <a:cs typeface="+mn-cs"/>
        </a:defRPr>
      </a:lvl3pPr>
      <a:lvl4pPr marL="1829435" algn="l" defTabSz="1219200" rtl="0" eaLnBrk="1" latinLnBrk="0" hangingPunct="1">
        <a:defRPr sz="2400" kern="1200">
          <a:solidFill>
            <a:schemeClr val="tx1"/>
          </a:solidFill>
          <a:latin typeface="+mn-lt"/>
          <a:ea typeface="+mn-ea"/>
          <a:cs typeface="+mn-cs"/>
        </a:defRPr>
      </a:lvl4pPr>
      <a:lvl5pPr marL="2439035" algn="l" defTabSz="1219200" rtl="0" eaLnBrk="1" latinLnBrk="0" hangingPunct="1">
        <a:defRPr sz="2400" kern="1200">
          <a:solidFill>
            <a:schemeClr val="tx1"/>
          </a:solidFill>
          <a:latin typeface="+mn-lt"/>
          <a:ea typeface="+mn-ea"/>
          <a:cs typeface="+mn-cs"/>
        </a:defRPr>
      </a:lvl5pPr>
      <a:lvl6pPr marL="3049270" algn="l" defTabSz="1219200" rtl="0" eaLnBrk="1" latinLnBrk="0" hangingPunct="1">
        <a:defRPr sz="2400" kern="1200">
          <a:solidFill>
            <a:schemeClr val="tx1"/>
          </a:solidFill>
          <a:latin typeface="+mn-lt"/>
          <a:ea typeface="+mn-ea"/>
          <a:cs typeface="+mn-cs"/>
        </a:defRPr>
      </a:lvl6pPr>
      <a:lvl7pPr marL="3658870" algn="l" defTabSz="1219200" rtl="0" eaLnBrk="1" latinLnBrk="0" hangingPunct="1">
        <a:defRPr sz="2400" kern="1200">
          <a:solidFill>
            <a:schemeClr val="tx1"/>
          </a:solidFill>
          <a:latin typeface="+mn-lt"/>
          <a:ea typeface="+mn-ea"/>
          <a:cs typeface="+mn-cs"/>
        </a:defRPr>
      </a:lvl7pPr>
      <a:lvl8pPr marL="4268470" algn="l" defTabSz="1219200" rtl="0" eaLnBrk="1" latinLnBrk="0" hangingPunct="1">
        <a:defRPr sz="2400" kern="1200">
          <a:solidFill>
            <a:schemeClr val="tx1"/>
          </a:solidFill>
          <a:latin typeface="+mn-lt"/>
          <a:ea typeface="+mn-ea"/>
          <a:cs typeface="+mn-cs"/>
        </a:defRPr>
      </a:lvl8pPr>
      <a:lvl9pPr marL="487870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20.xml"/><Relationship Id="rId7"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22.xml.rels><?xml version="1.0" encoding="UTF-8" standalone="yes"?>
<Relationships xmlns="http://schemas.openxmlformats.org/package/2006/relationships"><Relationship Id="rId3" Type="http://schemas.openxmlformats.org/officeDocument/2006/relationships/hyperlink" Target="&#24314;&#36136;&#12304;2009&#12305;87&#21495;&#65306;&#21361;&#38505;&#24615;&#36739;&#22823;&#30340;&#20998;&#37096;&#20998;&#39033;&#24037;&#31243;&#23433;&#20840;&#31649;&#29702;&#21150;&#27861;.doc"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Microsoft_Office_Word_97_-_2003___2.doc"/></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package" Target="../embeddings/Microsoft_Office_Word___2.docx"/><Relationship Id="rId4" Type="http://schemas.openxmlformats.org/officeDocument/2006/relationships/package" Target="../embeddings/Microsoft_Office_Word___1.docx"/></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package" Target="../embeddings/Microsoft_Office_Word___4.docx"/><Relationship Id="rId4" Type="http://schemas.openxmlformats.org/officeDocument/2006/relationships/package" Target="../embeddings/Microsoft_Office_Word___3.docx"/></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package" Target="../embeddings/Microsoft_Office_Word___5.docx"/></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package" Target="../embeddings/Microsoft_Office_Word___7.docx"/><Relationship Id="rId4" Type="http://schemas.openxmlformats.org/officeDocument/2006/relationships/package" Target="../embeddings/Microsoft_Office_Word___6.docx"/></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8.xml"/><Relationship Id="rId4" Type="http://schemas.openxmlformats.org/officeDocument/2006/relationships/tags" Target="../tags/tag5.xml"/><Relationship Id="rId9"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notesSlide" Target="../notesSlides/notesSlide9.xml"/><Relationship Id="rId4" Type="http://schemas.openxmlformats.org/officeDocument/2006/relationships/tags" Target="../tags/tag13.xml"/><Relationship Id="rId9"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screen"/>
          <a:stretch>
            <a:fillRect/>
          </a:stretch>
        </p:blipFill>
        <p:spPr>
          <a:xfrm>
            <a:off x="4703" y="0"/>
            <a:ext cx="12193647" cy="6860642"/>
          </a:xfrm>
          <a:prstGeom prst="rect">
            <a:avLst/>
          </a:prstGeom>
        </p:spPr>
      </p:pic>
      <p:sp>
        <p:nvSpPr>
          <p:cNvPr id="22" name="TextBox 21"/>
          <p:cNvSpPr txBox="1"/>
          <p:nvPr/>
        </p:nvSpPr>
        <p:spPr>
          <a:xfrm>
            <a:off x="5130552" y="1197546"/>
            <a:ext cx="5170640" cy="861770"/>
          </a:xfrm>
          <a:prstGeom prst="rect">
            <a:avLst/>
          </a:prstGeom>
          <a:noFill/>
        </p:spPr>
        <p:txBody>
          <a:bodyPr wrap="square" lIns="121917" tIns="60958" rIns="121917" bIns="60958" rtlCol="0">
            <a:spAutoFit/>
          </a:bodyPr>
          <a:lstStyle/>
          <a:p>
            <a:pPr algn="r"/>
            <a:r>
              <a:rPr lang="zh-CN" altLang="en-US" sz="4800" b="1" dirty="0" smtClean="0">
                <a:solidFill>
                  <a:schemeClr val="accent1"/>
                </a:solidFill>
                <a:latin typeface="微软雅黑" panose="020B0503020204020204" pitchFamily="34" charset="-122"/>
                <a:ea typeface="微软雅黑" panose="020B0503020204020204" pitchFamily="34" charset="-122"/>
              </a:rPr>
              <a:t>城市轨道交通工程</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523111" y="2565698"/>
            <a:ext cx="5786193" cy="861770"/>
          </a:xfrm>
          <a:prstGeom prst="rect">
            <a:avLst/>
          </a:prstGeom>
          <a:noFill/>
        </p:spPr>
        <p:txBody>
          <a:bodyPr wrap="square" lIns="121917" tIns="60958" rIns="121917" bIns="60958" rtlCol="0">
            <a:spAutoFit/>
          </a:bodyPr>
          <a:lstStyle/>
          <a:p>
            <a:pPr algn="r"/>
            <a:r>
              <a:rPr lang="zh-CN" altLang="en-US" sz="4800" b="1" dirty="0" smtClean="0">
                <a:solidFill>
                  <a:schemeClr val="accent1"/>
                </a:solidFill>
                <a:latin typeface="微软雅黑" panose="020B0503020204020204" pitchFamily="34" charset="-122"/>
                <a:ea typeface="微软雅黑" panose="020B0503020204020204" pitchFamily="34" charset="-122"/>
              </a:rPr>
              <a:t>施工监理资料标准化</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5451103" y="3645818"/>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282751" y="3861842"/>
            <a:ext cx="9289032" cy="3400927"/>
          </a:xfrm>
          <a:prstGeom prst="rect">
            <a:avLst/>
          </a:prstGeom>
          <a:noFill/>
        </p:spPr>
        <p:txBody>
          <a:bodyPr wrap="square" lIns="121917" tIns="60958" rIns="121917" bIns="60958" rtlCol="0">
            <a:spAutoFit/>
          </a:bodyPr>
          <a:lstStyle/>
          <a:p>
            <a:pPr algn="ctr">
              <a:lnSpc>
                <a:spcPct val="150000"/>
              </a:lnSpc>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                                             江苏阳湖建设项目管理有限公司       副总经理</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                                                                                        研究员级高级工程师</a:t>
            </a:r>
          </a:p>
          <a:p>
            <a:pPr>
              <a:lnSpc>
                <a:spcPct val="150000"/>
              </a:lnSpc>
            </a:pP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                                                                                        江苏省“</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333</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高层次人才” </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20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800" b="1"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800" b="1"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800" b="1" smtClean="0">
                <a:solidFill>
                  <a:schemeClr val="tx1">
                    <a:lumMod val="75000"/>
                    <a:lumOff val="25000"/>
                  </a:schemeClr>
                </a:solidFill>
                <a:latin typeface="微软雅黑" panose="020B0503020204020204" pitchFamily="34" charset="-122"/>
                <a:ea typeface="微软雅黑" panose="020B0503020204020204" pitchFamily="34" charset="-122"/>
              </a:rPr>
              <a:t>电话</a:t>
            </a:r>
            <a:r>
              <a:rPr lang="zh-CN" altLang="en-US" sz="1800" b="1"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13057190210</a:t>
            </a:r>
          </a:p>
          <a:p>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l"/>
            <a:r>
              <a:rPr lang="en-US" altLang="zh-CN" sz="20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p>
          <a:p>
            <a:pPr algn="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803031" y="2205658"/>
            <a:ext cx="576064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742249" y="6001562"/>
            <a:ext cx="3268844" cy="369332"/>
          </a:xfrm>
          <a:prstGeom prst="rect">
            <a:avLst/>
          </a:prstGeom>
        </p:spPr>
        <p:txBody>
          <a:bodyPr wrap="none">
            <a:spAutoFit/>
          </a:bodyPr>
          <a:lstStyle/>
          <a:p>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邮箱：</a:t>
            </a:r>
            <a:r>
              <a:rPr lang="en-US"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363592997@qq.com</a:t>
            </a:r>
            <a:endParaRPr lang="zh-CN" altLang="en-US" sz="1800" dirty="0"/>
          </a:p>
        </p:txBody>
      </p:sp>
      <p:sp>
        <p:nvSpPr>
          <p:cNvPr id="10" name="矩形 9"/>
          <p:cNvSpPr/>
          <p:nvPr/>
        </p:nvSpPr>
        <p:spPr>
          <a:xfrm>
            <a:off x="4456101" y="4644240"/>
            <a:ext cx="1261884" cy="523220"/>
          </a:xfrm>
          <a:prstGeom prst="rect">
            <a:avLst/>
          </a:prstGeom>
        </p:spPr>
        <p:txBody>
          <a:bodyPr wrap="none">
            <a:spAutoFit/>
          </a:bodyPr>
          <a:lstStyle/>
          <a:p>
            <a:r>
              <a:rPr lang="zh-CN" altLang="en-US" sz="2800" b="1" dirty="0" smtClean="0">
                <a:solidFill>
                  <a:schemeClr val="tx1">
                    <a:lumMod val="75000"/>
                    <a:lumOff val="25000"/>
                  </a:schemeClr>
                </a:solidFill>
                <a:latin typeface="微软雅黑" panose="020B0503020204020204" pitchFamily="34" charset="-122"/>
                <a:ea typeface="微软雅黑" panose="020B0503020204020204" pitchFamily="34" charset="-122"/>
              </a:rPr>
              <a:t>王卫星</a:t>
            </a:r>
            <a:endParaRPr lang="zh-CN" altLang="en-US" sz="2800" dirty="0"/>
          </a:p>
        </p:txBody>
      </p:sp>
    </p:spTree>
    <p:custDataLst>
      <p:tags r:id="rId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4"/>
                                        </p:tgtEl>
                                        <p:attrNameLst>
                                          <p:attrName>ppt_y</p:attrName>
                                        </p:attrNameLst>
                                      </p:cBhvr>
                                      <p:tavLst>
                                        <p:tav tm="0">
                                          <p:val>
                                            <p:strVal val="#ppt_y"/>
                                          </p:val>
                                        </p:tav>
                                        <p:tav tm="100000">
                                          <p:val>
                                            <p:strVal val="#ppt_y"/>
                                          </p:val>
                                        </p:tav>
                                      </p:tavLst>
                                    </p:anim>
                                    <p:anim calcmode="lin" valueType="num">
                                      <p:cBhvr>
                                        <p:cTn id="2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4"/>
                                        </p:tgtEl>
                                      </p:cBhvr>
                                    </p:animEffect>
                                  </p:childTnLst>
                                </p:cTn>
                              </p:par>
                            </p:childTnLst>
                          </p:cTn>
                        </p:par>
                        <p:par>
                          <p:cTn id="23" fill="hold">
                            <p:stCondLst>
                              <p:cond delay="24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900"/>
                            </p:stCondLst>
                            <p:childTnLst>
                              <p:par>
                                <p:cTn id="28" presetID="22" presetClass="entr" presetSubtype="8"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4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911899" y="290910"/>
            <a:ext cx="4899094" cy="492485"/>
          </a:xfrm>
          <a:prstGeom prst="rect">
            <a:avLst/>
          </a:prstGeom>
          <a:noFill/>
          <a:ln w="9525">
            <a:noFill/>
            <a:miter lim="800000"/>
          </a:ln>
        </p:spPr>
        <p:txBody>
          <a:bodyPr wrap="square" lIns="121963" tIns="60981" rIns="121963" bIns="60981">
            <a:spAutoFit/>
          </a:bodyPr>
          <a:lstStyle/>
          <a:p>
            <a:pPr lvl="0">
              <a:defRPr/>
            </a:pPr>
            <a:r>
              <a:rPr lang="zh-CN" altLang="zh-CN" b="1" kern="0" dirty="0" smtClean="0">
                <a:solidFill>
                  <a:schemeClr val="bg1"/>
                </a:solidFill>
                <a:latin typeface="微软雅黑" panose="020B0503020204020204" pitchFamily="34" charset="-122"/>
                <a:ea typeface="微软雅黑" panose="020B0503020204020204" pitchFamily="34" charset="-122"/>
              </a:rPr>
              <a:t>江苏省第五版监理用表</a:t>
            </a:r>
            <a:r>
              <a:rPr lang="en-US" altLang="zh-CN" b="1" kern="0" dirty="0" smtClean="0">
                <a:solidFill>
                  <a:schemeClr val="bg1"/>
                </a:solidFill>
                <a:latin typeface="微软雅黑" panose="020B0503020204020204" pitchFamily="34" charset="-122"/>
                <a:ea typeface="微软雅黑" panose="020B0503020204020204" pitchFamily="34" charset="-122"/>
              </a:rPr>
              <a:t>---C</a:t>
            </a:r>
            <a:r>
              <a:rPr lang="zh-CN" altLang="en-US" b="1" kern="0" dirty="0" smtClean="0">
                <a:solidFill>
                  <a:schemeClr val="bg1"/>
                </a:solidFill>
                <a:latin typeface="微软雅黑" panose="020B0503020204020204" pitchFamily="34" charset="-122"/>
                <a:ea typeface="微软雅黑" panose="020B0503020204020204" pitchFamily="34" charset="-122"/>
              </a:rPr>
              <a:t>类表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MH_Other_1"/>
          <p:cNvSpPr/>
          <p:nvPr>
            <p:custDataLst>
              <p:tags r:id="rId1"/>
            </p:custDataLst>
          </p:nvPr>
        </p:nvSpPr>
        <p:spPr>
          <a:xfrm>
            <a:off x="4226967" y="2277666"/>
            <a:ext cx="585645" cy="33979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10" name="MH_Other_3"/>
          <p:cNvSpPr/>
          <p:nvPr>
            <p:custDataLst>
              <p:tags r:id="rId2"/>
            </p:custDataLst>
          </p:nvPr>
        </p:nvSpPr>
        <p:spPr>
          <a:xfrm flipV="1">
            <a:off x="4298975" y="3645818"/>
            <a:ext cx="585645" cy="28132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12" name="MH_Other_5"/>
          <p:cNvSpPr/>
          <p:nvPr>
            <p:custDataLst>
              <p:tags r:id="rId3"/>
            </p:custDataLst>
          </p:nvPr>
        </p:nvSpPr>
        <p:spPr>
          <a:xfrm>
            <a:off x="1683065" y="1750080"/>
            <a:ext cx="1162909" cy="116257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3" name="MH_Other_6"/>
          <p:cNvSpPr/>
          <p:nvPr>
            <p:custDataLst>
              <p:tags r:id="rId4"/>
            </p:custDataLst>
          </p:nvPr>
        </p:nvSpPr>
        <p:spPr>
          <a:xfrm>
            <a:off x="3273335" y="1750080"/>
            <a:ext cx="1162909" cy="116257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4" name="MH_Other_7"/>
          <p:cNvSpPr/>
          <p:nvPr>
            <p:custDataLst>
              <p:tags r:id="rId5"/>
            </p:custDataLst>
          </p:nvPr>
        </p:nvSpPr>
        <p:spPr>
          <a:xfrm>
            <a:off x="1683065" y="3339889"/>
            <a:ext cx="1162909" cy="116257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5" name="MH_Other_8"/>
          <p:cNvSpPr/>
          <p:nvPr>
            <p:custDataLst>
              <p:tags r:id="rId6"/>
            </p:custDataLst>
          </p:nvPr>
        </p:nvSpPr>
        <p:spPr>
          <a:xfrm>
            <a:off x="3273340" y="3339885"/>
            <a:ext cx="1162908" cy="1162570"/>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8" name="椭圆 17"/>
          <p:cNvSpPr/>
          <p:nvPr/>
        </p:nvSpPr>
        <p:spPr>
          <a:xfrm>
            <a:off x="1994719" y="2061642"/>
            <a:ext cx="2129871" cy="2129256"/>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50" tIns="0" rIns="0" bIns="0" rtlCol="0" anchor="ctr">
            <a:normAutofit/>
          </a:bodyPr>
          <a:lstStyle/>
          <a:p>
            <a:pPr algn="ctr"/>
            <a:endParaRPr lang="zh-CN" altLang="en-US" sz="2700" dirty="0">
              <a:solidFill>
                <a:srgbClr val="FFFFFF"/>
              </a:solidFill>
              <a:latin typeface="Arial" panose="020B0604020202020204" pitchFamily="34" charset="0"/>
              <a:ea typeface="黑体" panose="02010609060101010101" pitchFamily="49" charset="-122"/>
            </a:endParaRPr>
          </a:p>
        </p:txBody>
      </p:sp>
      <p:sp>
        <p:nvSpPr>
          <p:cNvPr id="19" name="矩形 18"/>
          <p:cNvSpPr/>
          <p:nvPr/>
        </p:nvSpPr>
        <p:spPr>
          <a:xfrm>
            <a:off x="2474034" y="2683570"/>
            <a:ext cx="1171241" cy="621751"/>
          </a:xfrm>
          <a:prstGeom prst="rect">
            <a:avLst/>
          </a:prstGeom>
        </p:spPr>
        <p:txBody>
          <a:bodyPr wrap="none" lIns="121963" tIns="60981" rIns="121963" bIns="60981">
            <a:spAutoFit/>
          </a:bodyPr>
          <a:lstStyle/>
          <a:p>
            <a:pPr lvl="0" algn="ctr">
              <a:lnSpc>
                <a:spcPct val="120000"/>
              </a:lnSpc>
              <a:defRPr/>
            </a:pPr>
            <a:r>
              <a:rPr lang="en-US" altLang="zh-CN" sz="2700" b="1" dirty="0" smtClean="0">
                <a:solidFill>
                  <a:schemeClr val="bg1"/>
                </a:solidFill>
                <a:latin typeface="微软雅黑" panose="020B0503020204020204" pitchFamily="34" charset="-122"/>
                <a:ea typeface="微软雅黑" panose="020B0503020204020204" pitchFamily="34" charset="-122"/>
              </a:rPr>
              <a:t>C</a:t>
            </a:r>
            <a:r>
              <a:rPr lang="zh-CN" altLang="en-US" sz="2700" b="1" dirty="0" smtClean="0">
                <a:solidFill>
                  <a:schemeClr val="bg1"/>
                </a:solidFill>
                <a:latin typeface="微软雅黑" panose="020B0503020204020204" pitchFamily="34" charset="-122"/>
                <a:ea typeface="微软雅黑" panose="020B0503020204020204" pitchFamily="34" charset="-122"/>
              </a:rPr>
              <a:t>类表</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22" name="文本框 13"/>
          <p:cNvSpPr txBox="1"/>
          <p:nvPr/>
        </p:nvSpPr>
        <p:spPr>
          <a:xfrm>
            <a:off x="4947047" y="2205658"/>
            <a:ext cx="4488180" cy="1960880"/>
          </a:xfrm>
          <a:prstGeom prst="rect">
            <a:avLst/>
          </a:prstGeom>
          <a:noFill/>
        </p:spPr>
        <p:txBody>
          <a:bodyPr wrap="square" lIns="115226" tIns="57613" rIns="115226" bIns="57613" rtlCol="0">
            <a:spAutoFit/>
          </a:bodyPr>
          <a:lstStyle/>
          <a:p>
            <a:pPr>
              <a:lnSpc>
                <a:spcPct val="120000"/>
              </a:lnSpc>
              <a:defRPr/>
            </a:pPr>
            <a:r>
              <a:rPr altLang="zh-CN" sz="2000" dirty="0" smtClean="0">
                <a:solidFill>
                  <a:schemeClr val="tx1"/>
                </a:solidFill>
                <a:latin typeface="黑体" panose="02010609060101010101" pitchFamily="49" charset="-122"/>
                <a:ea typeface="黑体" panose="02010609060101010101" pitchFamily="49" charset="-122"/>
                <a:sym typeface="+mn-ea"/>
              </a:rPr>
              <a:t>1、C.0.1      工程联系单</a:t>
            </a:r>
          </a:p>
          <a:p>
            <a:pPr>
              <a:lnSpc>
                <a:spcPct val="120000"/>
              </a:lnSpc>
              <a:defRPr/>
            </a:pPr>
            <a:endParaRPr altLang="zh-CN" sz="2000" dirty="0" smtClean="0">
              <a:solidFill>
                <a:schemeClr val="tx1"/>
              </a:solidFill>
              <a:latin typeface="黑体" panose="02010609060101010101" pitchFamily="49" charset="-122"/>
              <a:ea typeface="黑体" panose="02010609060101010101" pitchFamily="49" charset="-122"/>
              <a:sym typeface="+mn-ea"/>
            </a:endParaRPr>
          </a:p>
          <a:p>
            <a:pPr>
              <a:lnSpc>
                <a:spcPct val="120000"/>
              </a:lnSpc>
              <a:defRPr/>
            </a:pPr>
            <a:r>
              <a:rPr altLang="zh-CN" sz="2000" dirty="0" smtClean="0">
                <a:solidFill>
                  <a:schemeClr val="tx1"/>
                </a:solidFill>
                <a:latin typeface="黑体" panose="02010609060101010101" pitchFamily="49" charset="-122"/>
                <a:ea typeface="黑体" panose="02010609060101010101" pitchFamily="49" charset="-122"/>
                <a:sym typeface="+mn-ea"/>
              </a:rPr>
              <a:t>2、C.0.2      工程变更单</a:t>
            </a:r>
          </a:p>
          <a:p>
            <a:pPr>
              <a:lnSpc>
                <a:spcPct val="120000"/>
              </a:lnSpc>
              <a:defRPr/>
            </a:pPr>
            <a:endParaRPr altLang="zh-CN" sz="2000" dirty="0" smtClean="0">
              <a:solidFill>
                <a:schemeClr val="tx1"/>
              </a:solidFill>
              <a:latin typeface="黑体" panose="02010609060101010101" pitchFamily="49" charset="-122"/>
              <a:ea typeface="黑体" panose="02010609060101010101" pitchFamily="49" charset="-122"/>
              <a:sym typeface="+mn-ea"/>
            </a:endParaRPr>
          </a:p>
          <a:p>
            <a:pPr>
              <a:lnSpc>
                <a:spcPct val="120000"/>
              </a:lnSpc>
              <a:defRPr/>
            </a:pPr>
            <a:r>
              <a:rPr altLang="zh-CN" sz="2000" dirty="0" smtClean="0">
                <a:solidFill>
                  <a:schemeClr val="tx1"/>
                </a:solidFill>
                <a:latin typeface="黑体" panose="02010609060101010101" pitchFamily="49" charset="-122"/>
                <a:ea typeface="黑体" panose="02010609060101010101" pitchFamily="49" charset="-122"/>
                <a:sym typeface="+mn-ea"/>
              </a:rPr>
              <a:t>3、C.0.3      索赔意向通知书</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099"/>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75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99"/>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par>
                          <p:cTn id="52" fill="hold">
                            <p:stCondLst>
                              <p:cond delay="3099"/>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up)">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10" grpId="0" animBg="1"/>
      <p:bldP spid="12" grpId="0" animBg="1"/>
      <p:bldP spid="13" grpId="0" animBg="1"/>
      <p:bldP spid="14" grpId="0" animBg="1"/>
      <p:bldP spid="15" grpId="0" animBg="1"/>
      <p:bldP spid="18" grpId="0" animBg="1"/>
      <p:bldP spid="19"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2046" y="-30432"/>
            <a:ext cx="12194258" cy="6889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rotWithShape="1">
          <a:blip r:embed="rId3" cstate="screen"/>
          <a:srcRect/>
          <a:stretch>
            <a:fillRect/>
          </a:stretch>
        </p:blipFill>
        <p:spPr>
          <a:xfrm>
            <a:off x="2046" y="3937729"/>
            <a:ext cx="12194258" cy="2921541"/>
          </a:xfrm>
          <a:prstGeom prst="rect">
            <a:avLst/>
          </a:prstGeom>
          <a:effectLst/>
        </p:spPr>
      </p:pic>
      <p:sp>
        <p:nvSpPr>
          <p:cNvPr id="8" name="矩形 7"/>
          <p:cNvSpPr/>
          <p:nvPr/>
        </p:nvSpPr>
        <p:spPr>
          <a:xfrm>
            <a:off x="2046" y="3333607"/>
            <a:ext cx="12194258" cy="3525663"/>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2046" y="3027689"/>
            <a:ext cx="12194258" cy="163230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
        <p:nvSpPr>
          <p:cNvPr id="10" name="椭圆 9"/>
          <p:cNvSpPr/>
          <p:nvPr/>
        </p:nvSpPr>
        <p:spPr>
          <a:xfrm>
            <a:off x="5475059" y="1382883"/>
            <a:ext cx="1248231" cy="1248231"/>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rPr>
              <a:t>03</a:t>
            </a:r>
            <a:endParaRPr lang="zh-CN" altLang="en-US" sz="4800" b="1">
              <a:solidFill>
                <a:schemeClr val="bg1"/>
              </a:solidFill>
            </a:endParaRPr>
          </a:p>
        </p:txBody>
      </p:sp>
      <p:sp>
        <p:nvSpPr>
          <p:cNvPr id="11" name="矩形 10"/>
          <p:cNvSpPr/>
          <p:nvPr/>
        </p:nvSpPr>
        <p:spPr>
          <a:xfrm>
            <a:off x="3426460" y="3436620"/>
            <a:ext cx="5604510" cy="666115"/>
          </a:xfrm>
          <a:prstGeom prst="rect">
            <a:avLst/>
          </a:prstGeom>
        </p:spPr>
        <p:txBody>
          <a:bodyPr wrap="square">
            <a:spAutoFit/>
          </a:bodyPr>
          <a:lstStyle/>
          <a:p>
            <a:pPr algn="ctr"/>
            <a:r>
              <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rPr>
              <a:t>江苏省监理用表使用须知</a:t>
            </a:r>
          </a:p>
        </p:txBody>
      </p:sp>
      <p:sp>
        <p:nvSpPr>
          <p:cNvPr id="12" name="矩形 11"/>
          <p:cNvSpPr/>
          <p:nvPr/>
        </p:nvSpPr>
        <p:spPr>
          <a:xfrm>
            <a:off x="2046" y="4533978"/>
            <a:ext cx="12194258" cy="144027"/>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420143" y="5488380"/>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1" name="矩形 30"/>
          <p:cNvSpPr/>
          <p:nvPr/>
        </p:nvSpPr>
        <p:spPr>
          <a:xfrm>
            <a:off x="2502710" y="1279384"/>
            <a:ext cx="6268775" cy="134096"/>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2" name="椭圆 64"/>
          <p:cNvSpPr>
            <a:spLocks noChangeArrowheads="1"/>
          </p:cNvSpPr>
          <p:nvPr/>
        </p:nvSpPr>
        <p:spPr bwMode="auto">
          <a:xfrm>
            <a:off x="1286104"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945578" y="1413478"/>
            <a:ext cx="5908501" cy="4154170"/>
          </a:xfrm>
          <a:prstGeom prst="rect">
            <a:avLst/>
          </a:prstGeom>
          <a:noFill/>
        </p:spPr>
        <p:txBody>
          <a:bodyPr wrap="square" lIns="91472" tIns="45736" rIns="91472" bIns="45736" rtlCol="0">
            <a:spAutoFit/>
          </a:bodyPr>
          <a:lstStyle/>
          <a:p>
            <a:pPr>
              <a:lnSpc>
                <a:spcPct val="150000"/>
              </a:lnSpc>
            </a:pP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600" dirty="0" smtClean="0">
                <a:latin typeface="黑体" panose="02010609060101010101" pitchFamily="49" charset="-122"/>
                <a:ea typeface="黑体" panose="02010609060101010101" pitchFamily="49" charset="-122"/>
                <a:cs typeface="黑体" panose="02010609060101010101" pitchFamily="49" charset="-122"/>
                <a:sym typeface="+mn-ea"/>
              </a:rPr>
              <a:t>《江苏省建设工程监理现场用表》</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（第五版）（以下简称《监理现场用表》）是江苏省住房和城乡建设厅根据《中华人民共和国建筑法》、《建设工程质量管理条例》、《建设工程安全生产管理条例》、《建设工程监理规范》（</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GB/T 50319-2013</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）等法律法规和相关标准规范，结合工程实际，在《江苏省建设工程施工阶段监理现场用表》（第四版）的基础上制定的。</a:t>
            </a:r>
            <a:r>
              <a:rPr lang="zh-CN"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自</a:t>
            </a:r>
            <a:r>
              <a:rPr lang="en-US"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2014</a:t>
            </a:r>
            <a:r>
              <a:rPr lang="zh-CN"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年</a:t>
            </a:r>
            <a:r>
              <a:rPr lang="en-US"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日起与《建设工程监理规范》（</a:t>
            </a:r>
            <a:r>
              <a:rPr lang="en-US"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GB/T 50319-2013</a:t>
            </a:r>
            <a:r>
              <a:rPr lang="zh-CN"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）同步实施。凡在江苏省境内依法必须实行监理的建设工程，均必须使用本《监理现场用表》，并作为工程竣工验收的依据；</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其他建设工程，可依据建设单位委托监理的范围和工作内容选用本《监理现场用表》</a:t>
            </a:r>
            <a:r>
              <a:rPr lang="zh-CN" altLang="zh-CN" sz="16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城市轨道交通工程也应执行或者选用该样表</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dirty="0">
              <a:solidFill>
                <a:sysClr val="windowText" lastClr="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椭圆 64"/>
          <p:cNvSpPr>
            <a:spLocks noChangeArrowheads="1"/>
          </p:cNvSpPr>
          <p:nvPr/>
        </p:nvSpPr>
        <p:spPr bwMode="auto">
          <a:xfrm>
            <a:off x="9265745" y="396337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------A</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32"/>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33"/>
                                        </p:tgtEl>
                                        <p:attrNameLst>
                                          <p:attrName>style.visibility</p:attrName>
                                        </p:attrNameLst>
                                      </p:cBhvr>
                                      <p:to>
                                        <p:strVal val="visible"/>
                                      </p:to>
                                    </p:set>
                                    <p:animEffect transition="in" filter="wipe(left)">
                                      <p:cBhvr>
                                        <p:cTn id="18" dur="100"/>
                                        <p:tgtEl>
                                          <p:spTgt spid="33"/>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33"/>
                                        </p:tgtEl>
                                      </p:cBhvr>
                                      <p:to x="80000" y="100000"/>
                                    </p:animScale>
                                    <p:anim by="(#ppt_w*0.10)" calcmode="lin" valueType="num">
                                      <p:cBhvr>
                                        <p:cTn id="21" dur="50" autoRev="1" fill="hold">
                                          <p:stCondLst>
                                            <p:cond delay="0"/>
                                          </p:stCondLst>
                                        </p:cTn>
                                        <p:tgtEl>
                                          <p:spTgt spid="33"/>
                                        </p:tgtEl>
                                        <p:attrNameLst>
                                          <p:attrName>ppt_x</p:attrName>
                                        </p:attrNameLst>
                                      </p:cBhvr>
                                    </p:anim>
                                    <p:anim by="(-#ppt_w*0.10)" calcmode="lin" valueType="num">
                                      <p:cBhvr>
                                        <p:cTn id="22" dur="50" autoRev="1" fill="hold">
                                          <p:stCondLst>
                                            <p:cond delay="0"/>
                                          </p:stCondLst>
                                        </p:cTn>
                                        <p:tgtEl>
                                          <p:spTgt spid="33"/>
                                        </p:tgtEl>
                                        <p:attrNameLst>
                                          <p:attrName>ppt_y</p:attrName>
                                        </p:attrNameLst>
                                      </p:cBhvr>
                                    </p:anim>
                                    <p:animRot by="-480000">
                                      <p:cBhvr>
                                        <p:cTn id="23" dur="50" autoRev="1" fill="hold">
                                          <p:stCondLst>
                                            <p:cond delay="0"/>
                                          </p:stCondLst>
                                        </p:cTn>
                                        <p:tgtEl>
                                          <p:spTgt spid="33"/>
                                        </p:tgtEl>
                                        <p:attrNameLst>
                                          <p:attrName>r</p:attrName>
                                        </p:attrNameLst>
                                      </p:cBhvr>
                                    </p:animRot>
                                  </p:childTnLst>
                                </p:cTn>
                              </p:par>
                            </p:childTnLst>
                          </p:cTn>
                        </p:par>
                        <p:par>
                          <p:cTn id="24" fill="hold">
                            <p:stCondLst>
                              <p:cond delay="10670"/>
                            </p:stCondLst>
                            <p:childTnLst>
                              <p:par>
                                <p:cTn id="25" presetID="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34"/>
                                        </p:tgtEl>
                                        <p:attrNameLst>
                                          <p:attrName>r</p:attrName>
                                        </p:attrNameLst>
                                      </p:cBhvr>
                                    </p:animRot>
                                  </p:childTnLst>
                                </p:cTn>
                              </p:par>
                            </p:childTnLst>
                          </p:cTn>
                        </p:par>
                        <p:par>
                          <p:cTn id="31" fill="hold">
                            <p:stCondLst>
                              <p:cond delay="11170"/>
                            </p:stCondLst>
                            <p:childTnLst>
                              <p:par>
                                <p:cTn id="32" presetID="22" presetClass="entr" presetSubtype="2"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right)">
                                      <p:cBhvr>
                                        <p:cTn id="34" dur="500"/>
                                        <p:tgtEl>
                                          <p:spTgt spid="30"/>
                                        </p:tgtEl>
                                      </p:cBhvr>
                                    </p:animEffect>
                                  </p:childTnLst>
                                </p:cTn>
                              </p:par>
                            </p:childTnLst>
                          </p:cTn>
                        </p:par>
                        <p:par>
                          <p:cTn id="35" fill="hold">
                            <p:stCondLst>
                              <p:cond delay="1167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
                                        </p:tgtEl>
                                        <p:attrNameLst>
                                          <p:attrName>ppt_y</p:attrName>
                                        </p:attrNameLst>
                                      </p:cBhvr>
                                      <p:tavLst>
                                        <p:tav tm="0">
                                          <p:val>
                                            <p:strVal val="#ppt_y"/>
                                          </p:val>
                                        </p:tav>
                                        <p:tav tm="100000">
                                          <p:val>
                                            <p:strVal val="#ppt_y"/>
                                          </p:val>
                                        </p:tav>
                                      </p:tavLst>
                                    </p:anim>
                                    <p:anim calcmode="lin" valueType="num">
                                      <p:cBhvr>
                                        <p:cTn id="4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2" grpId="1" bldLvl="0" animBg="1"/>
      <p:bldP spid="33" grpId="0"/>
      <p:bldP spid="33" grpId="1"/>
      <p:bldP spid="34" grpId="0" bldLvl="0" animBg="1"/>
      <p:bldP spid="34" grpId="1" bldLvl="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------B</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32" name="椭圆 64"/>
          <p:cNvSpPr>
            <a:spLocks noChangeArrowheads="1"/>
          </p:cNvSpPr>
          <p:nvPr/>
        </p:nvSpPr>
        <p:spPr bwMode="auto">
          <a:xfrm>
            <a:off x="842874"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752725" y="1413510"/>
            <a:ext cx="6931025" cy="4154170"/>
          </a:xfrm>
          <a:prstGeom prst="rect">
            <a:avLst/>
          </a:prstGeom>
          <a:noFill/>
        </p:spPr>
        <p:txBody>
          <a:bodyPr wrap="square" lIns="91472" tIns="45736" rIns="91472" bIns="45736" rtlCol="0">
            <a:spAutoFit/>
          </a:bodyPr>
          <a:lstStyle/>
          <a:p>
            <a:pPr>
              <a:lnSpc>
                <a:spcPct val="150000"/>
              </a:lnSpc>
            </a:pPr>
            <a:r>
              <a:rPr lang="en-US" altLang="zh-CN" sz="1600" dirty="0" smtClean="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dirty="0" smtClean="0">
                <a:latin typeface="黑体" panose="02010609060101010101" pitchFamily="49" charset="-122"/>
                <a:ea typeface="黑体" panose="02010609060101010101" pitchFamily="49" charset="-122"/>
                <a:cs typeface="黑体" panose="02010609060101010101" pitchFamily="49" charset="-122"/>
                <a:sym typeface="+mn-ea"/>
              </a:rPr>
              <a:t>◆ 本</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监理现场用表</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应作为建设工程档案资料，在工程竣工后由监理单位移交一套给建设单位统一归档。本</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监理现场用表</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各表式有关内容的填写应符合</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建设工程文件归档整理规范</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GB50328—2001</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）的要求，各表式所要求填写的份数由项目总监理工程师（以下简称“总监”）根据建设工程文件归档要求、结合工程实际情况确定。</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《监理现场用表》表式分为</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B</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C</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三类。</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类表为工程监理单位用表，由工程监理单位或项目监理机构签发；</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B</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类表为施工单位报审、报验用表，由施工单位或施工项目经理部填写后报送项目监理机构、工程建设相关方；</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C</a:t>
            </a:r>
            <a:r>
              <a:rPr lang="zh-CN" altLang="zh-CN" sz="1600" dirty="0">
                <a:latin typeface="黑体" panose="02010609060101010101" pitchFamily="49" charset="-122"/>
                <a:ea typeface="黑体" panose="02010609060101010101" pitchFamily="49" charset="-122"/>
                <a:cs typeface="黑体" panose="02010609060101010101" pitchFamily="49" charset="-122"/>
                <a:sym typeface="+mn-ea"/>
              </a:rPr>
              <a:t>类表为通用表，是工程建设相关方工作联系的通用表。</a:t>
            </a:r>
            <a:endParaRPr lang="zh-CN" altLang="zh-CN" sz="1600" dirty="0">
              <a:latin typeface="黑体" panose="02010609060101010101" pitchFamily="49" charset="-122"/>
              <a:ea typeface="黑体" panose="02010609060101010101" pitchFamily="49" charset="-122"/>
              <a:cs typeface="黑体" panose="02010609060101010101" pitchFamily="49" charset="-122"/>
            </a:endParaRPr>
          </a:p>
          <a:p>
            <a:pPr>
              <a:lnSpc>
                <a:spcPct val="150000"/>
              </a:lnSpc>
            </a:pPr>
            <a:r>
              <a:rPr lang="zh-CN" altLang="zh-CN" sz="16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未纳入施工总承包管理的施工单位的报审事宜直接向项目监理机构报审，分包单位的报审事宜一律通过施工总承包单位向项目监理机构报审。</a:t>
            </a:r>
            <a:endParaRPr lang="zh-CN" altLang="en-US" sz="1600" dirty="0">
              <a:solidFill>
                <a:sysClr val="windowText" lastClr="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1" name="矩形 30"/>
          <p:cNvSpPr/>
          <p:nvPr/>
        </p:nvSpPr>
        <p:spPr>
          <a:xfrm>
            <a:off x="2042160" y="1279525"/>
            <a:ext cx="7381875" cy="133985"/>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4" name="椭圆 64"/>
          <p:cNvSpPr>
            <a:spLocks noChangeArrowheads="1"/>
          </p:cNvSpPr>
          <p:nvPr/>
        </p:nvSpPr>
        <p:spPr bwMode="auto">
          <a:xfrm>
            <a:off x="9933765" y="396337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30" name="矩形 29"/>
          <p:cNvSpPr/>
          <p:nvPr/>
        </p:nvSpPr>
        <p:spPr>
          <a:xfrm>
            <a:off x="3850673" y="5488380"/>
            <a:ext cx="6268775" cy="134096"/>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33"/>
                                        </p:tgtEl>
                                        <p:attrNameLst>
                                          <p:attrName>style.visibility</p:attrName>
                                        </p:attrNameLst>
                                      </p:cBhvr>
                                      <p:to>
                                        <p:strVal val="visible"/>
                                      </p:to>
                                    </p:set>
                                    <p:animEffect transition="in" filter="wipe(left)">
                                      <p:cBhvr>
                                        <p:cTn id="22" dur="100"/>
                                        <p:tgtEl>
                                          <p:spTgt spid="33"/>
                                        </p:tgtEl>
                                      </p:cBhvr>
                                    </p:animEffect>
                                  </p:childTnLst>
                                </p:cTn>
                              </p:par>
                              <p:par>
                                <p:cTn id="23" presetID="36" presetClass="emph" presetSubtype="0" fill="hold" grpId="1" nodeType="withEffect">
                                  <p:stCondLst>
                                    <p:cond delay="0"/>
                                  </p:stCondLst>
                                  <p:iterate type="lt">
                                    <p:tmPct val="30000"/>
                                  </p:iterate>
                                  <p:childTnLst>
                                    <p:animScale>
                                      <p:cBhvr>
                                        <p:cTn id="24" dur="50" autoRev="1" fill="hold">
                                          <p:stCondLst>
                                            <p:cond delay="0"/>
                                          </p:stCondLst>
                                        </p:cTn>
                                        <p:tgtEl>
                                          <p:spTgt spid="33"/>
                                        </p:tgtEl>
                                      </p:cBhvr>
                                      <p:to x="80000" y="100000"/>
                                    </p:animScale>
                                    <p:anim by="(#ppt_w*0.10)" calcmode="lin" valueType="num">
                                      <p:cBhvr>
                                        <p:cTn id="25" dur="50" autoRev="1" fill="hold">
                                          <p:stCondLst>
                                            <p:cond delay="0"/>
                                          </p:stCondLst>
                                        </p:cTn>
                                        <p:tgtEl>
                                          <p:spTgt spid="33"/>
                                        </p:tgtEl>
                                        <p:attrNameLst>
                                          <p:attrName>ppt_x</p:attrName>
                                        </p:attrNameLst>
                                      </p:cBhvr>
                                    </p:anim>
                                    <p:anim by="(-#ppt_w*0.10)" calcmode="lin" valueType="num">
                                      <p:cBhvr>
                                        <p:cTn id="26" dur="50" autoRev="1" fill="hold">
                                          <p:stCondLst>
                                            <p:cond delay="0"/>
                                          </p:stCondLst>
                                        </p:cTn>
                                        <p:tgtEl>
                                          <p:spTgt spid="33"/>
                                        </p:tgtEl>
                                        <p:attrNameLst>
                                          <p:attrName>ppt_y</p:attrName>
                                        </p:attrNameLst>
                                      </p:cBhvr>
                                    </p:anim>
                                    <p:animRot by="-480000">
                                      <p:cBhvr>
                                        <p:cTn id="27" dur="50" autoRev="1" fill="hold">
                                          <p:stCondLst>
                                            <p:cond delay="0"/>
                                          </p:stCondLst>
                                        </p:cTn>
                                        <p:tgtEl>
                                          <p:spTgt spid="33"/>
                                        </p:tgtEl>
                                        <p:attrNameLst>
                                          <p:attrName>r</p:attrName>
                                        </p:attrNameLst>
                                      </p:cBhvr>
                                    </p:animRot>
                                  </p:childTnLst>
                                </p:cTn>
                              </p:par>
                            </p:childTnLst>
                          </p:cTn>
                        </p:par>
                        <p:par>
                          <p:cTn id="28" fill="hold">
                            <p:stCondLst>
                              <p:cond delay="1206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1256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1306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ldLvl="0" animBg="1"/>
      <p:bldP spid="32" grpId="1" bldLvl="0" animBg="1"/>
      <p:bldP spid="33" grpId="0"/>
      <p:bldP spid="33" grpId="1"/>
      <p:bldP spid="31" grpId="0" bldLvl="0" animBg="1"/>
      <p:bldP spid="34" grpId="0" bldLvl="0" animBg="1"/>
      <p:bldP spid="34" grpId="1" bldLvl="0" animBg="1"/>
      <p:bldP spid="3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------C</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32" name="椭圆 64"/>
          <p:cNvSpPr>
            <a:spLocks noChangeArrowheads="1"/>
          </p:cNvSpPr>
          <p:nvPr/>
        </p:nvSpPr>
        <p:spPr bwMode="auto">
          <a:xfrm>
            <a:off x="842874" y="1413570"/>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752725" y="1413510"/>
            <a:ext cx="6931025" cy="3416352"/>
          </a:xfrm>
          <a:prstGeom prst="rect">
            <a:avLst/>
          </a:prstGeom>
          <a:noFill/>
        </p:spPr>
        <p:txBody>
          <a:bodyPr wrap="square" lIns="91472" tIns="45736" rIns="91472" bIns="45736" rtlCol="0">
            <a:spAutoFit/>
          </a:bodyPr>
          <a:lstStyle/>
          <a:p>
            <a:pPr lvl="0" defTabSz="914400" fontAlgn="base">
              <a:lnSpc>
                <a:spcPct val="150000"/>
              </a:lnSpc>
              <a:spcBef>
                <a:spcPct val="0"/>
              </a:spcBef>
              <a:spcAft>
                <a:spcPct val="0"/>
              </a:spcAft>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solidFill>
                  <a:srgbClr val="000000"/>
                </a:solidFill>
                <a:latin typeface="黑体" panose="02010609060101010101" pitchFamily="49" charset="-122"/>
                <a:ea typeface="黑体" panose="02010609060101010101" pitchFamily="49" charset="-122"/>
              </a:rPr>
              <a:t>各类表的签发、报送、回复应当依照合同文件、法律法规、标准规范等规定的程序和时限进行。工程项目任一参建方不得拒绝收、签其他参建方报送的表格和文件，有不同意见的可用其他表式、文件阐述本单位的观点。各方处理时限应在表式提示的时间内完成，如表式中没有时限提示的、或表式中提示的时限与已签订的《建设工程施工合同》不一致的，</a:t>
            </a:r>
            <a:r>
              <a:rPr lang="zh-CN" altLang="zh-CN" sz="1800" b="1" dirty="0" smtClean="0">
                <a:solidFill>
                  <a:srgbClr val="FF0000"/>
                </a:solidFill>
                <a:latin typeface="黑体" panose="02010609060101010101" pitchFamily="49" charset="-122"/>
                <a:ea typeface="黑体" panose="02010609060101010101" pitchFamily="49" charset="-122"/>
              </a:rPr>
              <a:t>应在已签订的《建设工程施工合同》有关条款约定的时限内完成，否则视为认同。</a:t>
            </a:r>
          </a:p>
          <a:p>
            <a:pPr lvl="0" defTabSz="914400" fontAlgn="base">
              <a:lnSpc>
                <a:spcPct val="150000"/>
              </a:lnSpc>
              <a:spcBef>
                <a:spcPct val="0"/>
              </a:spcBef>
              <a:spcAft>
                <a:spcPct val="0"/>
              </a:spcAft>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4</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solidFill>
                  <a:srgbClr val="000000"/>
                </a:solidFill>
                <a:latin typeface="黑体" panose="02010609060101010101" pitchFamily="49" charset="-122"/>
                <a:ea typeface="黑体" panose="02010609060101010101" pitchFamily="49" charset="-122"/>
              </a:rPr>
              <a:t>各类表应按有关规定，不得使用易褪色的材料</a:t>
            </a:r>
            <a:r>
              <a:rPr lang="zh-CN" altLang="en-US" sz="1800" dirty="0" smtClean="0">
                <a:solidFill>
                  <a:srgbClr val="000000"/>
                </a:solidFill>
                <a:latin typeface="黑体" panose="02010609060101010101" pitchFamily="49" charset="-122"/>
                <a:ea typeface="黑体" panose="02010609060101010101" pitchFamily="49" charset="-122"/>
              </a:rPr>
              <a:t>填写、打印</a:t>
            </a:r>
            <a:r>
              <a:rPr lang="zh-CN" altLang="zh-CN" sz="1800" dirty="0" smtClean="0">
                <a:solidFill>
                  <a:srgbClr val="000000"/>
                </a:solidFill>
                <a:latin typeface="黑体" panose="02010609060101010101" pitchFamily="49" charset="-122"/>
                <a:ea typeface="黑体" panose="02010609060101010101" pitchFamily="49" charset="-122"/>
              </a:rPr>
              <a:t>。</a:t>
            </a:r>
            <a:endParaRPr lang="zh-CN" altLang="zh-CN" sz="1800" dirty="0">
              <a:solidFill>
                <a:srgbClr val="000000"/>
              </a:solidFill>
              <a:latin typeface="黑体" panose="02010609060101010101" pitchFamily="49" charset="-122"/>
              <a:ea typeface="黑体" panose="02010609060101010101" pitchFamily="49" charset="-122"/>
            </a:endParaRPr>
          </a:p>
        </p:txBody>
      </p:sp>
      <p:sp>
        <p:nvSpPr>
          <p:cNvPr id="31" name="矩形 30"/>
          <p:cNvSpPr/>
          <p:nvPr/>
        </p:nvSpPr>
        <p:spPr>
          <a:xfrm>
            <a:off x="2042160" y="1279525"/>
            <a:ext cx="7381875" cy="133985"/>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4" name="椭圆 64"/>
          <p:cNvSpPr>
            <a:spLocks noChangeArrowheads="1"/>
          </p:cNvSpPr>
          <p:nvPr/>
        </p:nvSpPr>
        <p:spPr bwMode="auto">
          <a:xfrm>
            <a:off x="9933765" y="3963377"/>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30" name="矩形 29"/>
          <p:cNvSpPr/>
          <p:nvPr/>
        </p:nvSpPr>
        <p:spPr>
          <a:xfrm>
            <a:off x="3578895" y="4797946"/>
            <a:ext cx="6268775" cy="134096"/>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33"/>
                                        </p:tgtEl>
                                        <p:attrNameLst>
                                          <p:attrName>style.visibility</p:attrName>
                                        </p:attrNameLst>
                                      </p:cBhvr>
                                      <p:to>
                                        <p:strVal val="visible"/>
                                      </p:to>
                                    </p:set>
                                    <p:animEffect transition="in" filter="wipe(left)">
                                      <p:cBhvr>
                                        <p:cTn id="22" dur="100"/>
                                        <p:tgtEl>
                                          <p:spTgt spid="33"/>
                                        </p:tgtEl>
                                      </p:cBhvr>
                                    </p:animEffect>
                                  </p:childTnLst>
                                </p:cTn>
                              </p:par>
                              <p:par>
                                <p:cTn id="23" presetID="36" presetClass="emph" presetSubtype="0" fill="hold" grpId="1" nodeType="withEffect">
                                  <p:stCondLst>
                                    <p:cond delay="0"/>
                                  </p:stCondLst>
                                  <p:iterate type="lt">
                                    <p:tmPct val="30000"/>
                                  </p:iterate>
                                  <p:childTnLst>
                                    <p:animScale>
                                      <p:cBhvr>
                                        <p:cTn id="24" dur="50" autoRev="1" fill="hold">
                                          <p:stCondLst>
                                            <p:cond delay="0"/>
                                          </p:stCondLst>
                                        </p:cTn>
                                        <p:tgtEl>
                                          <p:spTgt spid="33"/>
                                        </p:tgtEl>
                                      </p:cBhvr>
                                      <p:to x="80000" y="100000"/>
                                    </p:animScale>
                                    <p:anim by="(#ppt_w*0.10)" calcmode="lin" valueType="num">
                                      <p:cBhvr>
                                        <p:cTn id="25" dur="50" autoRev="1" fill="hold">
                                          <p:stCondLst>
                                            <p:cond delay="0"/>
                                          </p:stCondLst>
                                        </p:cTn>
                                        <p:tgtEl>
                                          <p:spTgt spid="33"/>
                                        </p:tgtEl>
                                        <p:attrNameLst>
                                          <p:attrName>ppt_x</p:attrName>
                                        </p:attrNameLst>
                                      </p:cBhvr>
                                    </p:anim>
                                    <p:anim by="(-#ppt_w*0.10)" calcmode="lin" valueType="num">
                                      <p:cBhvr>
                                        <p:cTn id="26" dur="50" autoRev="1" fill="hold">
                                          <p:stCondLst>
                                            <p:cond delay="0"/>
                                          </p:stCondLst>
                                        </p:cTn>
                                        <p:tgtEl>
                                          <p:spTgt spid="33"/>
                                        </p:tgtEl>
                                        <p:attrNameLst>
                                          <p:attrName>ppt_y</p:attrName>
                                        </p:attrNameLst>
                                      </p:cBhvr>
                                    </p:anim>
                                    <p:animRot by="-480000">
                                      <p:cBhvr>
                                        <p:cTn id="27" dur="50" autoRev="1" fill="hold">
                                          <p:stCondLst>
                                            <p:cond delay="0"/>
                                          </p:stCondLst>
                                        </p:cTn>
                                        <p:tgtEl>
                                          <p:spTgt spid="33"/>
                                        </p:tgtEl>
                                        <p:attrNameLst>
                                          <p:attrName>r</p:attrName>
                                        </p:attrNameLst>
                                      </p:cBhvr>
                                    </p:animRot>
                                  </p:childTnLst>
                                </p:cTn>
                              </p:par>
                            </p:childTnLst>
                          </p:cTn>
                        </p:par>
                        <p:par>
                          <p:cTn id="28" fill="hold">
                            <p:stCondLst>
                              <p:cond delay="8489"/>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8989"/>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9489"/>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ldLvl="0" animBg="1"/>
      <p:bldP spid="32" grpId="1" bldLvl="0" animBg="1"/>
      <p:bldP spid="33" grpId="0"/>
      <p:bldP spid="33" grpId="1"/>
      <p:bldP spid="31" grpId="0" bldLvl="0" animBg="1"/>
      <p:bldP spid="34" grpId="0" bldLvl="0" animBg="1"/>
      <p:bldP spid="34" grpId="1" bldLvl="0" animBg="1"/>
      <p:bldP spid="3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------D</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32" name="椭圆 64"/>
          <p:cNvSpPr>
            <a:spLocks noChangeArrowheads="1"/>
          </p:cNvSpPr>
          <p:nvPr/>
        </p:nvSpPr>
        <p:spPr bwMode="auto">
          <a:xfrm>
            <a:off x="842591" y="1341562"/>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752725" y="1413510"/>
            <a:ext cx="7306890" cy="4413548"/>
          </a:xfrm>
          <a:prstGeom prst="rect">
            <a:avLst/>
          </a:prstGeom>
          <a:noFill/>
        </p:spPr>
        <p:txBody>
          <a:bodyPr wrap="square" lIns="91472" tIns="45736" rIns="91472" bIns="45736" rtlCol="0">
            <a:spAutoFit/>
          </a:bodyPr>
          <a:lstStyle/>
          <a:p>
            <a:pPr>
              <a:lnSpc>
                <a:spcPct val="12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latin typeface="黑体" panose="02010609060101010101" pitchFamily="49" charset="-122"/>
                <a:ea typeface="黑体" panose="02010609060101010101" pitchFamily="49" charset="-122"/>
              </a:rPr>
              <a:t>各类表中“□”表示可选择项，以“√”表示被选中项；</a:t>
            </a:r>
            <a:r>
              <a:rPr lang="zh-CN" altLang="zh-CN" sz="1800" b="1" dirty="0" smtClean="0">
                <a:solidFill>
                  <a:srgbClr val="FF0000"/>
                </a:solidFill>
                <a:latin typeface="黑体" panose="02010609060101010101" pitchFamily="49" charset="-122"/>
                <a:ea typeface="黑体" panose="02010609060101010101" pitchFamily="49" charset="-122"/>
              </a:rPr>
              <a:t>不要误认为“必须”项。</a:t>
            </a:r>
          </a:p>
          <a:p>
            <a:pPr>
              <a:lnSpc>
                <a:spcPct val="12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dirty="0" smtClean="0">
                <a:latin typeface="黑体" panose="02010609060101010101" pitchFamily="49" charset="-122"/>
                <a:ea typeface="黑体" panose="02010609060101010101" pitchFamily="49" charset="-122"/>
              </a:rPr>
              <a:t> </a:t>
            </a:r>
            <a:r>
              <a:rPr lang="zh-CN" altLang="zh-CN" sz="1800" dirty="0" smtClean="0">
                <a:latin typeface="黑体" panose="02010609060101010101" pitchFamily="49" charset="-122"/>
                <a:ea typeface="黑体" panose="02010609060101010101" pitchFamily="49" charset="-122"/>
              </a:rPr>
              <a:t>填写各类现场用表应使用规范语言，法定计量单位，公历年、月、日。各类表中相关人员的签字栏均须由本人签署。由施工单位提供附件的，宜在附件上加盖骑缝章。</a:t>
            </a:r>
          </a:p>
          <a:p>
            <a:pPr>
              <a:lnSpc>
                <a:spcPct val="12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latin typeface="黑体" panose="02010609060101010101" pitchFamily="49" charset="-122"/>
                <a:ea typeface="黑体" panose="02010609060101010101" pitchFamily="49" charset="-122"/>
              </a:rPr>
              <a:t>各类表在实际使用中，应分类建立统一编码体系，各类表式的编号应连续，不得重号、跳号。</a:t>
            </a:r>
          </a:p>
          <a:p>
            <a:pPr>
              <a:lnSpc>
                <a:spcPct val="120000"/>
              </a:lnSpc>
            </a:pPr>
            <a:r>
              <a:rPr lang="en-US" altLang="zh-CN" sz="1800" dirty="0" smtClean="0">
                <a:latin typeface="黑体" panose="02010609060101010101" pitchFamily="49" charset="-122"/>
                <a:ea typeface="黑体" panose="02010609060101010101" pitchFamily="49" charset="-122"/>
              </a:rPr>
              <a:t>    </a:t>
            </a:r>
            <a:r>
              <a:rPr lang="zh-CN" altLang="zh-CN" sz="1800" dirty="0" smtClean="0">
                <a:latin typeface="黑体" panose="02010609060101010101" pitchFamily="49" charset="-122"/>
                <a:ea typeface="黑体" panose="02010609060101010101" pitchFamily="49" charset="-122"/>
              </a:rPr>
              <a:t>编码可分为：顺序编码、文字数字码、日期码等。</a:t>
            </a:r>
            <a:r>
              <a:rPr lang="zh-CN" altLang="zh-CN" sz="1800" dirty="0" smtClean="0">
                <a:solidFill>
                  <a:srgbClr val="FF0000"/>
                </a:solidFill>
                <a:latin typeface="黑体" panose="02010609060101010101" pitchFamily="49" charset="-122"/>
                <a:ea typeface="黑体" panose="02010609060101010101" pitchFamily="49" charset="-122"/>
              </a:rPr>
              <a:t>一般可采用日期加文字加数字（自然序号）</a:t>
            </a:r>
            <a:r>
              <a:rPr lang="zh-CN" altLang="zh-CN" sz="1800" dirty="0" smtClean="0">
                <a:latin typeface="黑体" panose="02010609060101010101" pitchFamily="49" charset="-122"/>
                <a:ea typeface="黑体" panose="02010609060101010101" pitchFamily="49" charset="-122"/>
              </a:rPr>
              <a:t>的编码方法：日期采用表格形成的年、月、日（不跨年度的工程，</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年</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可不用）；文字采用汉语拼音字头，表示表格的类、项；数字码可视工程规模形成表格总份数的多少，确定采用</a:t>
            </a:r>
            <a:r>
              <a:rPr lang="en-US" altLang="zh-CN" sz="1800" dirty="0" smtClean="0">
                <a:latin typeface="黑体" panose="02010609060101010101" pitchFamily="49" charset="-122"/>
                <a:ea typeface="黑体" panose="02010609060101010101" pitchFamily="49" charset="-122"/>
              </a:rPr>
              <a:t>2</a:t>
            </a:r>
            <a:r>
              <a:rPr lang="zh-CN" altLang="zh-CN" sz="1800" dirty="0" smtClean="0">
                <a:latin typeface="黑体" panose="02010609060101010101" pitchFamily="49" charset="-122"/>
                <a:ea typeface="黑体" panose="02010609060101010101" pitchFamily="49" charset="-122"/>
              </a:rPr>
              <a:t>位码或</a:t>
            </a:r>
            <a:r>
              <a:rPr lang="en-US" altLang="zh-CN" sz="1800" dirty="0" smtClean="0">
                <a:latin typeface="黑体" panose="02010609060101010101" pitchFamily="49" charset="-122"/>
                <a:ea typeface="黑体" panose="02010609060101010101" pitchFamily="49" charset="-122"/>
              </a:rPr>
              <a:t>3</a:t>
            </a:r>
            <a:r>
              <a:rPr lang="zh-CN" altLang="zh-CN" sz="1800" dirty="0" smtClean="0">
                <a:latin typeface="黑体" panose="02010609060101010101" pitchFamily="49" charset="-122"/>
                <a:ea typeface="黑体" panose="02010609060101010101" pitchFamily="49" charset="-122"/>
              </a:rPr>
              <a:t>位码（</a:t>
            </a:r>
            <a:r>
              <a:rPr lang="en-US" altLang="zh-CN" sz="1800" dirty="0" smtClean="0">
                <a:latin typeface="黑体" panose="02010609060101010101" pitchFamily="49" charset="-122"/>
                <a:ea typeface="黑体" panose="02010609060101010101" pitchFamily="49" charset="-122"/>
              </a:rPr>
              <a:t>01</a:t>
            </a:r>
            <a:r>
              <a:rPr lang="zh-CN" altLang="zh-CN" sz="1800" dirty="0" smtClean="0">
                <a:latin typeface="黑体" panose="02010609060101010101" pitchFamily="49" charset="-122"/>
                <a:ea typeface="黑体" panose="02010609060101010101" pitchFamily="49" charset="-122"/>
              </a:rPr>
              <a:t>、</a:t>
            </a:r>
            <a:r>
              <a:rPr lang="en-US" altLang="zh-CN" sz="1800" dirty="0" smtClean="0">
                <a:latin typeface="黑体" panose="02010609060101010101" pitchFamily="49" charset="-122"/>
                <a:ea typeface="黑体" panose="02010609060101010101" pitchFamily="49" charset="-122"/>
              </a:rPr>
              <a:t>02</a:t>
            </a:r>
            <a:r>
              <a:rPr lang="zh-CN" altLang="zh-CN" sz="1800" dirty="0" smtClean="0">
                <a:latin typeface="黑体" panose="02010609060101010101" pitchFamily="49" charset="-122"/>
                <a:ea typeface="黑体" panose="02010609060101010101" pitchFamily="49" charset="-122"/>
              </a:rPr>
              <a:t>或</a:t>
            </a:r>
            <a:r>
              <a:rPr lang="en-US" altLang="zh-CN" sz="1800" dirty="0" smtClean="0">
                <a:latin typeface="黑体" panose="02010609060101010101" pitchFamily="49" charset="-122"/>
                <a:ea typeface="黑体" panose="02010609060101010101" pitchFamily="49" charset="-122"/>
              </a:rPr>
              <a:t>001</a:t>
            </a:r>
            <a:r>
              <a:rPr lang="zh-CN" altLang="zh-CN" sz="1800" dirty="0" smtClean="0">
                <a:latin typeface="黑体" panose="02010609060101010101" pitchFamily="49" charset="-122"/>
                <a:ea typeface="黑体" panose="02010609060101010101" pitchFamily="49" charset="-122"/>
              </a:rPr>
              <a:t>、</a:t>
            </a:r>
            <a:r>
              <a:rPr lang="en-US" altLang="zh-CN" sz="1800" dirty="0" smtClean="0">
                <a:latin typeface="黑体" panose="02010609060101010101" pitchFamily="49" charset="-122"/>
                <a:ea typeface="黑体" panose="02010609060101010101" pitchFamily="49" charset="-122"/>
              </a:rPr>
              <a:t>002…</a:t>
            </a:r>
            <a:r>
              <a:rPr lang="zh-CN" altLang="zh-CN" sz="1800" dirty="0" smtClean="0">
                <a:latin typeface="黑体" panose="02010609060101010101" pitchFamily="49" charset="-122"/>
                <a:ea typeface="黑体" panose="02010609060101010101" pitchFamily="49" charset="-122"/>
              </a:rPr>
              <a:t>）。编码要有利于资料的归档整理、查找和检索以及信息化管理。</a:t>
            </a:r>
            <a:endParaRPr lang="zh-CN" altLang="zh-CN" sz="1800" dirty="0">
              <a:solidFill>
                <a:srgbClr val="000000"/>
              </a:solidFill>
              <a:latin typeface="黑体" panose="02010609060101010101" pitchFamily="49" charset="-122"/>
              <a:ea typeface="黑体" panose="02010609060101010101" pitchFamily="49" charset="-122"/>
            </a:endParaRPr>
          </a:p>
        </p:txBody>
      </p:sp>
      <p:sp>
        <p:nvSpPr>
          <p:cNvPr id="31" name="矩形 30"/>
          <p:cNvSpPr/>
          <p:nvPr/>
        </p:nvSpPr>
        <p:spPr>
          <a:xfrm>
            <a:off x="2042160" y="1279525"/>
            <a:ext cx="7381875" cy="133985"/>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4" name="椭圆 64"/>
          <p:cNvSpPr>
            <a:spLocks noChangeArrowheads="1"/>
          </p:cNvSpPr>
          <p:nvPr/>
        </p:nvSpPr>
        <p:spPr bwMode="auto">
          <a:xfrm>
            <a:off x="10059615" y="4725938"/>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30" name="矩形 29"/>
          <p:cNvSpPr/>
          <p:nvPr/>
        </p:nvSpPr>
        <p:spPr>
          <a:xfrm>
            <a:off x="3794919" y="5878066"/>
            <a:ext cx="6268775" cy="134096"/>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33"/>
                                        </p:tgtEl>
                                        <p:attrNameLst>
                                          <p:attrName>style.visibility</p:attrName>
                                        </p:attrNameLst>
                                      </p:cBhvr>
                                      <p:to>
                                        <p:strVal val="visible"/>
                                      </p:to>
                                    </p:set>
                                    <p:animEffect transition="in" filter="wipe(left)">
                                      <p:cBhvr>
                                        <p:cTn id="22" dur="100"/>
                                        <p:tgtEl>
                                          <p:spTgt spid="33"/>
                                        </p:tgtEl>
                                      </p:cBhvr>
                                    </p:animEffect>
                                  </p:childTnLst>
                                </p:cTn>
                              </p:par>
                              <p:par>
                                <p:cTn id="23" presetID="36" presetClass="emph" presetSubtype="0" fill="hold" grpId="1" nodeType="withEffect">
                                  <p:stCondLst>
                                    <p:cond delay="0"/>
                                  </p:stCondLst>
                                  <p:iterate type="lt">
                                    <p:tmPct val="30000"/>
                                  </p:iterate>
                                  <p:childTnLst>
                                    <p:animScale>
                                      <p:cBhvr>
                                        <p:cTn id="24" dur="50" autoRev="1" fill="hold">
                                          <p:stCondLst>
                                            <p:cond delay="0"/>
                                          </p:stCondLst>
                                        </p:cTn>
                                        <p:tgtEl>
                                          <p:spTgt spid="33"/>
                                        </p:tgtEl>
                                      </p:cBhvr>
                                      <p:to x="80000" y="100000"/>
                                    </p:animScale>
                                    <p:anim by="(#ppt_w*0.10)" calcmode="lin" valueType="num">
                                      <p:cBhvr>
                                        <p:cTn id="25" dur="50" autoRev="1" fill="hold">
                                          <p:stCondLst>
                                            <p:cond delay="0"/>
                                          </p:stCondLst>
                                        </p:cTn>
                                        <p:tgtEl>
                                          <p:spTgt spid="33"/>
                                        </p:tgtEl>
                                        <p:attrNameLst>
                                          <p:attrName>ppt_x</p:attrName>
                                        </p:attrNameLst>
                                      </p:cBhvr>
                                    </p:anim>
                                    <p:anim by="(-#ppt_w*0.10)" calcmode="lin" valueType="num">
                                      <p:cBhvr>
                                        <p:cTn id="26" dur="50" autoRev="1" fill="hold">
                                          <p:stCondLst>
                                            <p:cond delay="0"/>
                                          </p:stCondLst>
                                        </p:cTn>
                                        <p:tgtEl>
                                          <p:spTgt spid="33"/>
                                        </p:tgtEl>
                                        <p:attrNameLst>
                                          <p:attrName>ppt_y</p:attrName>
                                        </p:attrNameLst>
                                      </p:cBhvr>
                                    </p:anim>
                                    <p:animRot by="-480000">
                                      <p:cBhvr>
                                        <p:cTn id="27" dur="50" autoRev="1" fill="hold">
                                          <p:stCondLst>
                                            <p:cond delay="0"/>
                                          </p:stCondLst>
                                        </p:cTn>
                                        <p:tgtEl>
                                          <p:spTgt spid="33"/>
                                        </p:tgtEl>
                                        <p:attrNameLst>
                                          <p:attrName>r</p:attrName>
                                        </p:attrNameLst>
                                      </p:cBhvr>
                                    </p:animRot>
                                  </p:childTnLst>
                                </p:cTn>
                              </p:par>
                            </p:childTnLst>
                          </p:cTn>
                        </p:par>
                        <p:par>
                          <p:cTn id="28" fill="hold">
                            <p:stCondLst>
                              <p:cond delay="1185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1235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1285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ldLvl="0" animBg="1"/>
      <p:bldP spid="32" grpId="1" bldLvl="0" animBg="1"/>
      <p:bldP spid="33" grpId="0"/>
      <p:bldP spid="33" grpId="1"/>
      <p:bldP spid="31" grpId="0" bldLvl="0" animBg="1"/>
      <p:bldP spid="34" grpId="0" bldLvl="0" animBg="1"/>
      <p:bldP spid="34" grpId="1" bldLvl="0" animBg="1"/>
      <p:bldP spid="3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------E</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32" name="椭圆 64"/>
          <p:cNvSpPr>
            <a:spLocks noChangeArrowheads="1"/>
          </p:cNvSpPr>
          <p:nvPr/>
        </p:nvSpPr>
        <p:spPr bwMode="auto">
          <a:xfrm>
            <a:off x="842591" y="1341562"/>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752725" y="1413510"/>
            <a:ext cx="7306890" cy="3970350"/>
          </a:xfrm>
          <a:prstGeom prst="rect">
            <a:avLst/>
          </a:prstGeom>
          <a:noFill/>
        </p:spPr>
        <p:txBody>
          <a:bodyPr wrap="square" lIns="91472" tIns="45736" rIns="91472" bIns="45736" rtlCol="0">
            <a:spAutoFit/>
          </a:bodyPr>
          <a:lstStyle/>
          <a:p>
            <a:pPr>
              <a:lnSpc>
                <a:spcPct val="20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8</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latin typeface="黑体" panose="02010609060101010101" pitchFamily="49" charset="-122"/>
                <a:ea typeface="黑体" panose="02010609060101010101" pitchFamily="49" charset="-122"/>
              </a:rPr>
              <a:t>本《监理现场用表》各表的编号中，凡“—”前有空白格，应填写所报审（验）选项的数码代号，当报审（验）的内容不在列出的选项中时，可在预留的“□”后自行填加，数码代号顺延。“—”号后的编码可按本须知第</a:t>
            </a:r>
            <a:r>
              <a:rPr lang="en-US" altLang="zh-CN" sz="1800" dirty="0" smtClean="0">
                <a:latin typeface="黑体" panose="02010609060101010101" pitchFamily="49" charset="-122"/>
                <a:ea typeface="黑体" panose="02010609060101010101" pitchFamily="49" charset="-122"/>
              </a:rPr>
              <a:t>7</a:t>
            </a:r>
            <a:r>
              <a:rPr lang="zh-CN" altLang="zh-CN" sz="1800" dirty="0" smtClean="0">
                <a:latin typeface="黑体" panose="02010609060101010101" pitchFamily="49" charset="-122"/>
                <a:ea typeface="黑体" panose="02010609060101010101" pitchFamily="49" charset="-122"/>
              </a:rPr>
              <a:t>条的方法选用。</a:t>
            </a:r>
          </a:p>
          <a:p>
            <a:pPr>
              <a:lnSpc>
                <a:spcPct val="20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9</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latin typeface="黑体" panose="02010609060101010101" pitchFamily="49" charset="-122"/>
                <a:ea typeface="黑体" panose="02010609060101010101" pitchFamily="49" charset="-122"/>
              </a:rPr>
              <a:t>各类表中</a:t>
            </a:r>
            <a:r>
              <a:rPr lang="zh-CN" altLang="zh-CN" sz="1800" b="1" dirty="0" smtClean="0">
                <a:solidFill>
                  <a:srgbClr val="FF0000"/>
                </a:solidFill>
                <a:latin typeface="黑体" panose="02010609060101010101" pitchFamily="49" charset="-122"/>
                <a:ea typeface="黑体" panose="02010609060101010101" pitchFamily="49" charset="-122"/>
              </a:rPr>
              <a:t>施工项目经理部用章和项目经理执业印章的样章应在项目监理机构和建设单位备案</a:t>
            </a:r>
            <a:r>
              <a:rPr lang="zh-CN" altLang="en-US" sz="1800" b="1" dirty="0" smtClean="0">
                <a:solidFill>
                  <a:srgbClr val="FF0000"/>
                </a:solidFill>
                <a:latin typeface="黑体" panose="02010609060101010101" pitchFamily="49" charset="-122"/>
                <a:ea typeface="黑体" panose="02010609060101010101" pitchFamily="49" charset="-122"/>
              </a:rPr>
              <a:t>？</a:t>
            </a:r>
            <a:r>
              <a:rPr lang="zh-CN" altLang="zh-CN" sz="1800" b="1" dirty="0" smtClean="0">
                <a:solidFill>
                  <a:srgbClr val="FF0000"/>
                </a:solidFill>
                <a:latin typeface="黑体" panose="02010609060101010101" pitchFamily="49" charset="-122"/>
                <a:ea typeface="黑体" panose="02010609060101010101" pitchFamily="49" charset="-122"/>
              </a:rPr>
              <a:t>项目监理机构用章和总监理工程师执业印章的样章应在建设单位和施工单位备案。</a:t>
            </a:r>
            <a:endParaRPr lang="zh-CN" altLang="zh-CN" sz="1800" b="1" dirty="0">
              <a:solidFill>
                <a:srgbClr val="FF0000"/>
              </a:solidFill>
              <a:latin typeface="黑体" panose="02010609060101010101" pitchFamily="49" charset="-122"/>
              <a:ea typeface="黑体" panose="02010609060101010101" pitchFamily="49" charset="-122"/>
            </a:endParaRPr>
          </a:p>
        </p:txBody>
      </p:sp>
      <p:sp>
        <p:nvSpPr>
          <p:cNvPr id="31" name="矩形 30"/>
          <p:cNvSpPr/>
          <p:nvPr/>
        </p:nvSpPr>
        <p:spPr>
          <a:xfrm>
            <a:off x="2042160" y="1279525"/>
            <a:ext cx="7381875" cy="133985"/>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4" name="椭圆 64"/>
          <p:cNvSpPr>
            <a:spLocks noChangeArrowheads="1"/>
          </p:cNvSpPr>
          <p:nvPr/>
        </p:nvSpPr>
        <p:spPr bwMode="auto">
          <a:xfrm>
            <a:off x="10059615" y="4437906"/>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30" name="矩形 29"/>
          <p:cNvSpPr/>
          <p:nvPr/>
        </p:nvSpPr>
        <p:spPr>
          <a:xfrm>
            <a:off x="3722911" y="5446018"/>
            <a:ext cx="6268775" cy="134096"/>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33"/>
                                        </p:tgtEl>
                                        <p:attrNameLst>
                                          <p:attrName>style.visibility</p:attrName>
                                        </p:attrNameLst>
                                      </p:cBhvr>
                                      <p:to>
                                        <p:strVal val="visible"/>
                                      </p:to>
                                    </p:set>
                                    <p:animEffect transition="in" filter="wipe(left)">
                                      <p:cBhvr>
                                        <p:cTn id="22" dur="100"/>
                                        <p:tgtEl>
                                          <p:spTgt spid="33"/>
                                        </p:tgtEl>
                                      </p:cBhvr>
                                    </p:animEffect>
                                  </p:childTnLst>
                                </p:cTn>
                              </p:par>
                              <p:par>
                                <p:cTn id="23" presetID="36" presetClass="emph" presetSubtype="0" fill="hold" grpId="1" nodeType="withEffect">
                                  <p:stCondLst>
                                    <p:cond delay="0"/>
                                  </p:stCondLst>
                                  <p:iterate type="lt">
                                    <p:tmPct val="30000"/>
                                  </p:iterate>
                                  <p:childTnLst>
                                    <p:animScale>
                                      <p:cBhvr>
                                        <p:cTn id="24" dur="50" autoRev="1" fill="hold">
                                          <p:stCondLst>
                                            <p:cond delay="0"/>
                                          </p:stCondLst>
                                        </p:cTn>
                                        <p:tgtEl>
                                          <p:spTgt spid="33"/>
                                        </p:tgtEl>
                                      </p:cBhvr>
                                      <p:to x="80000" y="100000"/>
                                    </p:animScale>
                                    <p:anim by="(#ppt_w*0.10)" calcmode="lin" valueType="num">
                                      <p:cBhvr>
                                        <p:cTn id="25" dur="50" autoRev="1" fill="hold">
                                          <p:stCondLst>
                                            <p:cond delay="0"/>
                                          </p:stCondLst>
                                        </p:cTn>
                                        <p:tgtEl>
                                          <p:spTgt spid="33"/>
                                        </p:tgtEl>
                                        <p:attrNameLst>
                                          <p:attrName>ppt_x</p:attrName>
                                        </p:attrNameLst>
                                      </p:cBhvr>
                                    </p:anim>
                                    <p:anim by="(-#ppt_w*0.10)" calcmode="lin" valueType="num">
                                      <p:cBhvr>
                                        <p:cTn id="26" dur="50" autoRev="1" fill="hold">
                                          <p:stCondLst>
                                            <p:cond delay="0"/>
                                          </p:stCondLst>
                                        </p:cTn>
                                        <p:tgtEl>
                                          <p:spTgt spid="33"/>
                                        </p:tgtEl>
                                        <p:attrNameLst>
                                          <p:attrName>ppt_y</p:attrName>
                                        </p:attrNameLst>
                                      </p:cBhvr>
                                    </p:anim>
                                    <p:animRot by="-480000">
                                      <p:cBhvr>
                                        <p:cTn id="27" dur="50" autoRev="1" fill="hold">
                                          <p:stCondLst>
                                            <p:cond delay="0"/>
                                          </p:stCondLst>
                                        </p:cTn>
                                        <p:tgtEl>
                                          <p:spTgt spid="33"/>
                                        </p:tgtEl>
                                        <p:attrNameLst>
                                          <p:attrName>r</p:attrName>
                                        </p:attrNameLst>
                                      </p:cBhvr>
                                    </p:animRot>
                                  </p:childTnLst>
                                </p:cTn>
                              </p:par>
                            </p:childTnLst>
                          </p:cTn>
                        </p:par>
                        <p:par>
                          <p:cTn id="28" fill="hold">
                            <p:stCondLst>
                              <p:cond delay="735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785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835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ldLvl="0" animBg="1"/>
      <p:bldP spid="32" grpId="1" bldLvl="0" animBg="1"/>
      <p:bldP spid="33" grpId="0"/>
      <p:bldP spid="33" grpId="1"/>
      <p:bldP spid="31" grpId="0" bldLvl="0" animBg="1"/>
      <p:bldP spid="34" grpId="0" bldLvl="0" animBg="1"/>
      <p:bldP spid="34" grpId="1" bldLvl="0" animBg="1"/>
      <p:bldP spid="3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------F</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32" name="椭圆 64"/>
          <p:cNvSpPr>
            <a:spLocks noChangeArrowheads="1"/>
          </p:cNvSpPr>
          <p:nvPr/>
        </p:nvSpPr>
        <p:spPr bwMode="auto">
          <a:xfrm>
            <a:off x="698575" y="1269554"/>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752725" y="1413510"/>
            <a:ext cx="7306890" cy="5299945"/>
          </a:xfrm>
          <a:prstGeom prst="rect">
            <a:avLst/>
          </a:prstGeom>
          <a:noFill/>
        </p:spPr>
        <p:txBody>
          <a:bodyPr wrap="square" lIns="91472" tIns="45736" rIns="91472" bIns="45736" rtlCol="0">
            <a:spAutoFit/>
          </a:bodyPr>
          <a:lstStyle/>
          <a:p>
            <a:pPr>
              <a:lnSpc>
                <a:spcPct val="12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10</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zh-CN" sz="1800" dirty="0" smtClean="0">
                <a:latin typeface="黑体" panose="02010609060101010101" pitchFamily="49" charset="-122"/>
                <a:ea typeface="黑体" panose="02010609060101010101" pitchFamily="49" charset="-122"/>
              </a:rPr>
              <a:t>下列表式中，应</a:t>
            </a:r>
            <a:r>
              <a:rPr lang="zh-CN" altLang="zh-CN" sz="1800" b="1" dirty="0" smtClean="0">
                <a:solidFill>
                  <a:srgbClr val="FF0000"/>
                </a:solidFill>
                <a:latin typeface="黑体" panose="02010609060101010101" pitchFamily="49" charset="-122"/>
                <a:ea typeface="黑体" panose="02010609060101010101" pitchFamily="49" charset="-122"/>
              </a:rPr>
              <a:t>由总监理工程师签字并加盖执业印章：</a:t>
            </a:r>
          </a:p>
          <a:p>
            <a:pPr>
              <a:lnSpc>
                <a:spcPct val="120000"/>
              </a:lnSpc>
            </a:pPr>
            <a:r>
              <a:rPr lang="en-US" altLang="zh-CN" sz="1800" dirty="0" smtClean="0">
                <a:latin typeface="黑体" panose="02010609060101010101" pitchFamily="49" charset="-122"/>
                <a:ea typeface="黑体" panose="02010609060101010101" pitchFamily="49" charset="-122"/>
              </a:rPr>
              <a:t>A.0.4  </a:t>
            </a:r>
            <a:r>
              <a:rPr lang="zh-CN" altLang="zh-CN" sz="1800" dirty="0" smtClean="0">
                <a:latin typeface="黑体" panose="02010609060101010101" pitchFamily="49" charset="-122"/>
                <a:ea typeface="黑体" panose="02010609060101010101" pitchFamily="49" charset="-122"/>
              </a:rPr>
              <a:t>监理实施细则</a:t>
            </a:r>
          </a:p>
          <a:p>
            <a:pPr>
              <a:lnSpc>
                <a:spcPct val="120000"/>
              </a:lnSpc>
            </a:pPr>
            <a:r>
              <a:rPr lang="en-US" altLang="zh-CN" sz="1800" dirty="0" smtClean="0">
                <a:latin typeface="黑体" panose="02010609060101010101" pitchFamily="49" charset="-122"/>
                <a:ea typeface="黑体" panose="02010609060101010101" pitchFamily="49" charset="-122"/>
              </a:rPr>
              <a:t>A.0.5  </a:t>
            </a:r>
            <a:r>
              <a:rPr lang="zh-CN" altLang="zh-CN" sz="1800" dirty="0" smtClean="0">
                <a:latin typeface="黑体" panose="02010609060101010101" pitchFamily="49" charset="-122"/>
                <a:ea typeface="黑体" panose="02010609060101010101" pitchFamily="49" charset="-122"/>
              </a:rPr>
              <a:t>工程开工令</a:t>
            </a:r>
          </a:p>
          <a:p>
            <a:pPr>
              <a:lnSpc>
                <a:spcPct val="120000"/>
              </a:lnSpc>
            </a:pPr>
            <a:r>
              <a:rPr lang="en-US" altLang="zh-CN" sz="1800" dirty="0" smtClean="0">
                <a:latin typeface="黑体" panose="02010609060101010101" pitchFamily="49" charset="-122"/>
                <a:ea typeface="黑体" panose="02010609060101010101" pitchFamily="49" charset="-122"/>
              </a:rPr>
              <a:t>A.0.9  </a:t>
            </a:r>
            <a:r>
              <a:rPr lang="zh-CN" altLang="zh-CN" sz="1800" dirty="0" smtClean="0">
                <a:latin typeface="黑体" panose="02010609060101010101" pitchFamily="49" charset="-122"/>
                <a:ea typeface="黑体" panose="02010609060101010101" pitchFamily="49" charset="-122"/>
              </a:rPr>
              <a:t>工程款支付证书</a:t>
            </a:r>
          </a:p>
          <a:p>
            <a:pPr>
              <a:lnSpc>
                <a:spcPct val="120000"/>
              </a:lnSpc>
            </a:pPr>
            <a:r>
              <a:rPr lang="en-US" altLang="zh-CN" sz="1800" dirty="0" smtClean="0">
                <a:latin typeface="黑体" panose="02010609060101010101" pitchFamily="49" charset="-122"/>
                <a:ea typeface="黑体" panose="02010609060101010101" pitchFamily="49" charset="-122"/>
              </a:rPr>
              <a:t>A.0.11 </a:t>
            </a:r>
            <a:r>
              <a:rPr lang="zh-CN" altLang="zh-CN" sz="1800" dirty="0" smtClean="0">
                <a:latin typeface="黑体" panose="02010609060101010101" pitchFamily="49" charset="-122"/>
                <a:ea typeface="黑体" panose="02010609060101010101" pitchFamily="49" charset="-122"/>
              </a:rPr>
              <a:t>工程暂停令</a:t>
            </a:r>
          </a:p>
          <a:p>
            <a:pPr>
              <a:lnSpc>
                <a:spcPct val="120000"/>
              </a:lnSpc>
            </a:pPr>
            <a:r>
              <a:rPr lang="en-US" altLang="zh-CN" sz="1800" dirty="0" smtClean="0">
                <a:latin typeface="黑体" panose="02010609060101010101" pitchFamily="49" charset="-122"/>
                <a:ea typeface="黑体" panose="02010609060101010101" pitchFamily="49" charset="-122"/>
              </a:rPr>
              <a:t>A.0.12 </a:t>
            </a:r>
            <a:r>
              <a:rPr lang="zh-CN" altLang="zh-CN" sz="1800" dirty="0" smtClean="0">
                <a:latin typeface="黑体" panose="02010609060101010101" pitchFamily="49" charset="-122"/>
                <a:ea typeface="黑体" panose="02010609060101010101" pitchFamily="49" charset="-122"/>
              </a:rPr>
              <a:t>工程复工令</a:t>
            </a:r>
          </a:p>
          <a:p>
            <a:pPr>
              <a:lnSpc>
                <a:spcPct val="120000"/>
              </a:lnSpc>
            </a:pPr>
            <a:r>
              <a:rPr lang="en-US" altLang="zh-CN" sz="1800" dirty="0" smtClean="0">
                <a:latin typeface="黑体" panose="02010609060101010101" pitchFamily="49" charset="-122"/>
                <a:ea typeface="黑体" panose="02010609060101010101" pitchFamily="49" charset="-122"/>
              </a:rPr>
              <a:t>B.0.1  </a:t>
            </a:r>
            <a:r>
              <a:rPr lang="zh-CN" altLang="zh-CN" sz="1800" dirty="0" smtClean="0">
                <a:latin typeface="黑体" panose="02010609060101010101" pitchFamily="49" charset="-122"/>
                <a:ea typeface="黑体" panose="02010609060101010101" pitchFamily="49" charset="-122"/>
              </a:rPr>
              <a:t>施工组织设计</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施工方案报审表</a:t>
            </a:r>
          </a:p>
          <a:p>
            <a:pPr>
              <a:lnSpc>
                <a:spcPct val="120000"/>
              </a:lnSpc>
            </a:pPr>
            <a:r>
              <a:rPr lang="en-US" altLang="zh-CN" sz="1800" dirty="0" smtClean="0">
                <a:latin typeface="黑体" panose="02010609060101010101" pitchFamily="49" charset="-122"/>
                <a:ea typeface="黑体" panose="02010609060101010101" pitchFamily="49" charset="-122"/>
              </a:rPr>
              <a:t>B.0.2  </a:t>
            </a:r>
            <a:r>
              <a:rPr lang="zh-CN" altLang="zh-CN" sz="1800" dirty="0" smtClean="0">
                <a:latin typeface="黑体" panose="02010609060101010101" pitchFamily="49" charset="-122"/>
                <a:ea typeface="黑体" panose="02010609060101010101" pitchFamily="49" charset="-122"/>
              </a:rPr>
              <a:t>工程开工报审表</a:t>
            </a:r>
          </a:p>
          <a:p>
            <a:pPr>
              <a:lnSpc>
                <a:spcPct val="120000"/>
              </a:lnSpc>
            </a:pPr>
            <a:r>
              <a:rPr lang="en-US" altLang="zh-CN" sz="1800" dirty="0" smtClean="0">
                <a:latin typeface="黑体" panose="02010609060101010101" pitchFamily="49" charset="-122"/>
                <a:ea typeface="黑体" panose="02010609060101010101" pitchFamily="49" charset="-122"/>
              </a:rPr>
              <a:t>B.2.2  </a:t>
            </a:r>
            <a:r>
              <a:rPr lang="zh-CN" altLang="zh-CN" sz="1800" dirty="0" smtClean="0">
                <a:latin typeface="黑体" panose="02010609060101010101" pitchFamily="49" charset="-122"/>
                <a:ea typeface="黑体" panose="02010609060101010101" pitchFamily="49" charset="-122"/>
              </a:rPr>
              <a:t>费用索赔报审表</a:t>
            </a:r>
          </a:p>
          <a:p>
            <a:pPr>
              <a:lnSpc>
                <a:spcPct val="120000"/>
              </a:lnSpc>
            </a:pPr>
            <a:r>
              <a:rPr lang="en-US" altLang="zh-CN" sz="1800" dirty="0" smtClean="0">
                <a:latin typeface="黑体" panose="02010609060101010101" pitchFamily="49" charset="-122"/>
                <a:ea typeface="黑体" panose="02010609060101010101" pitchFamily="49" charset="-122"/>
              </a:rPr>
              <a:t>B.2.3  </a:t>
            </a:r>
            <a:r>
              <a:rPr lang="zh-CN" altLang="zh-CN" sz="1800" dirty="0" smtClean="0">
                <a:latin typeface="黑体" panose="02010609060101010101" pitchFamily="49" charset="-122"/>
                <a:ea typeface="黑体" panose="02010609060101010101" pitchFamily="49" charset="-122"/>
              </a:rPr>
              <a:t>工程款支付报审表</a:t>
            </a:r>
          </a:p>
          <a:p>
            <a:pPr>
              <a:lnSpc>
                <a:spcPct val="120000"/>
              </a:lnSpc>
            </a:pPr>
            <a:r>
              <a:rPr lang="en-US" altLang="zh-CN" sz="1800" dirty="0" smtClean="0">
                <a:latin typeface="黑体" panose="02010609060101010101" pitchFamily="49" charset="-122"/>
                <a:ea typeface="黑体" panose="02010609060101010101" pitchFamily="49" charset="-122"/>
              </a:rPr>
              <a:t>B.3.2 </a:t>
            </a:r>
            <a:r>
              <a:rPr lang="zh-CN" altLang="zh-CN" sz="1800" dirty="0" smtClean="0">
                <a:latin typeface="黑体" panose="02010609060101010101" pitchFamily="49" charset="-122"/>
                <a:ea typeface="黑体" panose="02010609060101010101" pitchFamily="49" charset="-122"/>
              </a:rPr>
              <a:t>工程临时</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最终延期报审表</a:t>
            </a:r>
          </a:p>
          <a:p>
            <a:pPr>
              <a:lnSpc>
                <a:spcPct val="120000"/>
              </a:lnSpc>
            </a:pPr>
            <a:r>
              <a:rPr lang="en-US" altLang="zh-CN" sz="1800" dirty="0" smtClean="0">
                <a:latin typeface="黑体" panose="02010609060101010101" pitchFamily="49" charset="-122"/>
                <a:ea typeface="黑体" panose="02010609060101010101" pitchFamily="49" charset="-122"/>
              </a:rPr>
              <a:t>B.5.2 </a:t>
            </a:r>
            <a:r>
              <a:rPr lang="zh-CN" altLang="zh-CN" sz="1800" dirty="0" smtClean="0">
                <a:latin typeface="黑体" panose="02010609060101010101" pitchFamily="49" charset="-122"/>
                <a:ea typeface="黑体" panose="02010609060101010101" pitchFamily="49" charset="-122"/>
              </a:rPr>
              <a:t>工程复工报审表</a:t>
            </a:r>
          </a:p>
          <a:p>
            <a:pPr>
              <a:lnSpc>
                <a:spcPct val="120000"/>
              </a:lnSpc>
            </a:pPr>
            <a:r>
              <a:rPr lang="en-US" altLang="zh-CN" sz="1800" dirty="0" smtClean="0">
                <a:latin typeface="黑体" panose="02010609060101010101" pitchFamily="49" charset="-122"/>
                <a:ea typeface="黑体" panose="02010609060101010101" pitchFamily="49" charset="-122"/>
              </a:rPr>
              <a:t>B.5.3 </a:t>
            </a:r>
            <a:r>
              <a:rPr lang="zh-CN" altLang="zh-CN" sz="1800" dirty="0" smtClean="0">
                <a:latin typeface="黑体" panose="02010609060101010101" pitchFamily="49" charset="-122"/>
                <a:ea typeface="黑体" panose="02010609060101010101" pitchFamily="49" charset="-122"/>
              </a:rPr>
              <a:t>单位工程竣工验收报审表</a:t>
            </a:r>
          </a:p>
          <a:p>
            <a:pPr>
              <a:lnSpc>
                <a:spcPct val="120000"/>
              </a:lnSpc>
            </a:pPr>
            <a:r>
              <a:rPr lang="zh-CN" altLang="zh-CN" sz="1800" b="1" dirty="0" smtClean="0">
                <a:solidFill>
                  <a:srgbClr val="FF0000"/>
                </a:solidFill>
                <a:latin typeface="黑体" panose="02010609060101010101" pitchFamily="49" charset="-122"/>
                <a:ea typeface="黑体" panose="02010609060101010101" pitchFamily="49" charset="-122"/>
              </a:rPr>
              <a:t>上述表式中的</a:t>
            </a:r>
            <a:r>
              <a:rPr lang="en-US" altLang="zh-CN" sz="1800" b="1" dirty="0" smtClean="0">
                <a:solidFill>
                  <a:srgbClr val="FF0000"/>
                </a:solidFill>
                <a:latin typeface="黑体" panose="02010609060101010101" pitchFamily="49" charset="-122"/>
                <a:ea typeface="黑体" panose="02010609060101010101" pitchFamily="49" charset="-122"/>
              </a:rPr>
              <a:t>B</a:t>
            </a:r>
            <a:r>
              <a:rPr lang="zh-CN" altLang="zh-CN" sz="1800" b="1" dirty="0" smtClean="0">
                <a:solidFill>
                  <a:srgbClr val="FF0000"/>
                </a:solidFill>
                <a:latin typeface="黑体" panose="02010609060101010101" pitchFamily="49" charset="-122"/>
                <a:ea typeface="黑体" panose="02010609060101010101" pitchFamily="49" charset="-122"/>
              </a:rPr>
              <a:t>类表，尚须施工单位项目经理签字并加盖执业印章</a:t>
            </a:r>
            <a:r>
              <a:rPr lang="zh-CN" altLang="en-US" sz="1800" b="1" dirty="0" smtClean="0">
                <a:solidFill>
                  <a:srgbClr val="FF0000"/>
                </a:solidFill>
                <a:latin typeface="黑体" panose="02010609060101010101" pitchFamily="49" charset="-122"/>
                <a:ea typeface="黑体" panose="02010609060101010101" pitchFamily="49" charset="-122"/>
              </a:rPr>
              <a:t>？</a:t>
            </a:r>
            <a:endParaRPr lang="zh-CN" altLang="zh-CN" sz="1800" b="1" dirty="0" smtClean="0">
              <a:solidFill>
                <a:srgbClr val="FF0000"/>
              </a:solidFill>
              <a:latin typeface="黑体" panose="02010609060101010101" pitchFamily="49" charset="-122"/>
              <a:ea typeface="黑体" panose="02010609060101010101" pitchFamily="49" charset="-122"/>
            </a:endParaRPr>
          </a:p>
          <a:p>
            <a:pPr>
              <a:lnSpc>
                <a:spcPct val="200000"/>
              </a:lnSpc>
            </a:pPr>
            <a:endParaRPr lang="zh-CN" altLang="zh-CN" sz="1800" b="1" dirty="0">
              <a:solidFill>
                <a:srgbClr val="FF0000"/>
              </a:solidFill>
              <a:latin typeface="黑体" panose="02010609060101010101" pitchFamily="49" charset="-122"/>
              <a:ea typeface="黑体" panose="02010609060101010101" pitchFamily="49" charset="-122"/>
            </a:endParaRPr>
          </a:p>
        </p:txBody>
      </p:sp>
      <p:sp>
        <p:nvSpPr>
          <p:cNvPr id="31" name="矩形 30"/>
          <p:cNvSpPr/>
          <p:nvPr/>
        </p:nvSpPr>
        <p:spPr>
          <a:xfrm>
            <a:off x="2042160" y="1279525"/>
            <a:ext cx="7381875" cy="133985"/>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4" name="椭圆 64"/>
          <p:cNvSpPr>
            <a:spLocks noChangeArrowheads="1"/>
          </p:cNvSpPr>
          <p:nvPr/>
        </p:nvSpPr>
        <p:spPr bwMode="auto">
          <a:xfrm>
            <a:off x="10131623" y="4725938"/>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30" name="矩形 29"/>
          <p:cNvSpPr/>
          <p:nvPr/>
        </p:nvSpPr>
        <p:spPr>
          <a:xfrm>
            <a:off x="4010943" y="6094090"/>
            <a:ext cx="6268775" cy="134096"/>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33"/>
                                        </p:tgtEl>
                                        <p:attrNameLst>
                                          <p:attrName>style.visibility</p:attrName>
                                        </p:attrNameLst>
                                      </p:cBhvr>
                                      <p:to>
                                        <p:strVal val="visible"/>
                                      </p:to>
                                    </p:set>
                                    <p:animEffect transition="in" filter="wipe(left)">
                                      <p:cBhvr>
                                        <p:cTn id="22" dur="100"/>
                                        <p:tgtEl>
                                          <p:spTgt spid="33"/>
                                        </p:tgtEl>
                                      </p:cBhvr>
                                    </p:animEffect>
                                  </p:childTnLst>
                                </p:cTn>
                              </p:par>
                              <p:par>
                                <p:cTn id="23" presetID="36" presetClass="emph" presetSubtype="0" fill="hold" grpId="1" nodeType="withEffect">
                                  <p:stCondLst>
                                    <p:cond delay="0"/>
                                  </p:stCondLst>
                                  <p:iterate type="lt">
                                    <p:tmPct val="30000"/>
                                  </p:iterate>
                                  <p:childTnLst>
                                    <p:animScale>
                                      <p:cBhvr>
                                        <p:cTn id="24" dur="50" autoRev="1" fill="hold">
                                          <p:stCondLst>
                                            <p:cond delay="0"/>
                                          </p:stCondLst>
                                        </p:cTn>
                                        <p:tgtEl>
                                          <p:spTgt spid="33"/>
                                        </p:tgtEl>
                                      </p:cBhvr>
                                      <p:to x="80000" y="100000"/>
                                    </p:animScale>
                                    <p:anim by="(#ppt_w*0.10)" calcmode="lin" valueType="num">
                                      <p:cBhvr>
                                        <p:cTn id="25" dur="50" autoRev="1" fill="hold">
                                          <p:stCondLst>
                                            <p:cond delay="0"/>
                                          </p:stCondLst>
                                        </p:cTn>
                                        <p:tgtEl>
                                          <p:spTgt spid="33"/>
                                        </p:tgtEl>
                                        <p:attrNameLst>
                                          <p:attrName>ppt_x</p:attrName>
                                        </p:attrNameLst>
                                      </p:cBhvr>
                                    </p:anim>
                                    <p:anim by="(-#ppt_w*0.10)" calcmode="lin" valueType="num">
                                      <p:cBhvr>
                                        <p:cTn id="26" dur="50" autoRev="1" fill="hold">
                                          <p:stCondLst>
                                            <p:cond delay="0"/>
                                          </p:stCondLst>
                                        </p:cTn>
                                        <p:tgtEl>
                                          <p:spTgt spid="33"/>
                                        </p:tgtEl>
                                        <p:attrNameLst>
                                          <p:attrName>ppt_y</p:attrName>
                                        </p:attrNameLst>
                                      </p:cBhvr>
                                    </p:anim>
                                    <p:animRot by="-480000">
                                      <p:cBhvr>
                                        <p:cTn id="27" dur="50" autoRev="1" fill="hold">
                                          <p:stCondLst>
                                            <p:cond delay="0"/>
                                          </p:stCondLst>
                                        </p:cTn>
                                        <p:tgtEl>
                                          <p:spTgt spid="33"/>
                                        </p:tgtEl>
                                        <p:attrNameLst>
                                          <p:attrName>r</p:attrName>
                                        </p:attrNameLst>
                                      </p:cBhvr>
                                    </p:animRot>
                                  </p:childTnLst>
                                </p:cTn>
                              </p:par>
                            </p:childTnLst>
                          </p:cTn>
                        </p:par>
                        <p:par>
                          <p:cTn id="28" fill="hold">
                            <p:stCondLst>
                              <p:cond delay="873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923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973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ldLvl="0" animBg="1"/>
      <p:bldP spid="32" grpId="1" bldLvl="0" animBg="1"/>
      <p:bldP spid="33" grpId="0"/>
      <p:bldP spid="33" grpId="1"/>
      <p:bldP spid="31" grpId="0" bldLvl="0" animBg="1"/>
      <p:bldP spid="34" grpId="0" bldLvl="0" animBg="1"/>
      <p:bldP spid="34" grpId="1" bldLvl="0" animBg="1"/>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nvSpPr>
        <p:spPr>
          <a:xfrm>
            <a:off x="1730375" y="170180"/>
            <a:ext cx="4742180" cy="521970"/>
          </a:xfrm>
          <a:prstGeom prst="rect">
            <a:avLst/>
          </a:prstGeom>
          <a:noFill/>
        </p:spPr>
        <p:txBody>
          <a:bodyPr wrap="square" rtlCol="0">
            <a:spAutoFit/>
          </a:bodyPr>
          <a:lstStyle/>
          <a:p>
            <a:pPr algn="ctr"/>
            <a:r>
              <a:rPr lang="zh-CN" altLang="en-US" sz="2800" b="1" dirty="0">
                <a:solidFill>
                  <a:schemeClr val="accent1"/>
                </a:solidFill>
                <a:latin typeface="微软雅黑" panose="020B0503020204020204" pitchFamily="34" charset="-122"/>
                <a:ea typeface="微软雅黑" panose="020B0503020204020204" pitchFamily="34" charset="-122"/>
              </a:rPr>
              <a:t>监理用表使用须知</a:t>
            </a:r>
            <a:r>
              <a:rPr lang="en-US" altLang="zh-CN" sz="2800" b="1" dirty="0" smtClean="0">
                <a:solidFill>
                  <a:schemeClr val="accent1"/>
                </a:solidFill>
                <a:latin typeface="微软雅黑" panose="020B0503020204020204" pitchFamily="34" charset="-122"/>
                <a:ea typeface="微软雅黑" panose="020B0503020204020204" pitchFamily="34" charset="-122"/>
              </a:rPr>
              <a:t>------G</a:t>
            </a:r>
            <a:endParaRPr lang="en-US" altLang="zh-CN" sz="2800" b="1" dirty="0">
              <a:solidFill>
                <a:schemeClr val="accent1"/>
              </a:solidFill>
              <a:latin typeface="微软雅黑" panose="020B0503020204020204" pitchFamily="34" charset="-122"/>
              <a:ea typeface="微软雅黑" panose="020B0503020204020204" pitchFamily="34" charset="-122"/>
            </a:endParaRPr>
          </a:p>
        </p:txBody>
      </p:sp>
      <p:sp>
        <p:nvSpPr>
          <p:cNvPr id="32" name="椭圆 64"/>
          <p:cNvSpPr>
            <a:spLocks noChangeArrowheads="1"/>
          </p:cNvSpPr>
          <p:nvPr/>
        </p:nvSpPr>
        <p:spPr bwMode="auto">
          <a:xfrm>
            <a:off x="698575" y="1269554"/>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监理用表</a:t>
            </a:r>
          </a:p>
        </p:txBody>
      </p:sp>
      <p:sp>
        <p:nvSpPr>
          <p:cNvPr id="33" name="TextBox 32"/>
          <p:cNvSpPr txBox="1"/>
          <p:nvPr/>
        </p:nvSpPr>
        <p:spPr>
          <a:xfrm>
            <a:off x="2752725" y="1413510"/>
            <a:ext cx="7306890" cy="5216845"/>
          </a:xfrm>
          <a:prstGeom prst="rect">
            <a:avLst/>
          </a:prstGeom>
          <a:noFill/>
        </p:spPr>
        <p:txBody>
          <a:bodyPr wrap="square" lIns="91472" tIns="45736" rIns="91472" bIns="45736" rtlCol="0">
            <a:spAutoFit/>
          </a:bodyPr>
          <a:lstStyle/>
          <a:p>
            <a:pPr>
              <a:lnSpc>
                <a:spcPct val="15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11</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dirty="0" smtClean="0">
                <a:latin typeface="黑体" panose="02010609060101010101" pitchFamily="49" charset="-122"/>
                <a:ea typeface="黑体" panose="02010609060101010101" pitchFamily="49" charset="-122"/>
              </a:rPr>
              <a:t> “A.0.1  </a:t>
            </a:r>
            <a:r>
              <a:rPr lang="zh-CN" altLang="zh-CN" sz="1800" dirty="0" smtClean="0">
                <a:latin typeface="黑体" panose="02010609060101010101" pitchFamily="49" charset="-122"/>
                <a:ea typeface="黑体" panose="02010609060101010101" pitchFamily="49" charset="-122"/>
              </a:rPr>
              <a:t>总监理工程师任命书</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和</a:t>
            </a:r>
            <a:r>
              <a:rPr lang="en-US" altLang="zh-CN" sz="1800" dirty="0" smtClean="0">
                <a:latin typeface="黑体" panose="02010609060101010101" pitchFamily="49" charset="-122"/>
                <a:ea typeface="黑体" panose="02010609060101010101" pitchFamily="49" charset="-122"/>
              </a:rPr>
              <a:t>“A.0.16  </a:t>
            </a:r>
            <a:r>
              <a:rPr lang="zh-CN" altLang="zh-CN" sz="1800" dirty="0" smtClean="0">
                <a:latin typeface="黑体" panose="02010609060101010101" pitchFamily="49" charset="-122"/>
                <a:ea typeface="黑体" panose="02010609060101010101" pitchFamily="49" charset="-122"/>
              </a:rPr>
              <a:t>监理工作总结</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必须由工程监理单位</a:t>
            </a:r>
            <a:r>
              <a:rPr lang="zh-CN" altLang="zh-CN" sz="1800" b="1" dirty="0" smtClean="0">
                <a:solidFill>
                  <a:srgbClr val="FF0000"/>
                </a:solidFill>
                <a:latin typeface="黑体" panose="02010609060101010101" pitchFamily="49" charset="-122"/>
                <a:ea typeface="黑体" panose="02010609060101010101" pitchFamily="49" charset="-122"/>
              </a:rPr>
              <a:t>法定代表人签字，</a:t>
            </a:r>
            <a:r>
              <a:rPr lang="zh-CN" altLang="zh-CN" sz="1800" dirty="0" smtClean="0">
                <a:latin typeface="黑体" panose="02010609060101010101" pitchFamily="49" charset="-122"/>
                <a:ea typeface="黑体" panose="02010609060101010101" pitchFamily="49" charset="-122"/>
              </a:rPr>
              <a:t>并加盖</a:t>
            </a:r>
            <a:r>
              <a:rPr lang="zh-CN" altLang="zh-CN" sz="1800" b="1" dirty="0" smtClean="0">
                <a:solidFill>
                  <a:srgbClr val="FF0000"/>
                </a:solidFill>
                <a:latin typeface="黑体" panose="02010609060101010101" pitchFamily="49" charset="-122"/>
                <a:ea typeface="黑体" panose="02010609060101010101" pitchFamily="49" charset="-122"/>
              </a:rPr>
              <a:t>工程监理单位公章。</a:t>
            </a:r>
          </a:p>
          <a:p>
            <a:pPr>
              <a:lnSpc>
                <a:spcPct val="150000"/>
              </a:lnSpc>
            </a:pPr>
            <a:r>
              <a:rPr lang="en-US" altLang="zh-CN" sz="1800" dirty="0" smtClean="0">
                <a:latin typeface="黑体" panose="02010609060101010101" pitchFamily="49" charset="-122"/>
                <a:ea typeface="黑体" panose="02010609060101010101" pitchFamily="49" charset="-122"/>
              </a:rPr>
              <a:t>“A.0.3 </a:t>
            </a:r>
            <a:r>
              <a:rPr lang="zh-CN" altLang="zh-CN" sz="1800" dirty="0" smtClean="0">
                <a:latin typeface="黑体" panose="02010609060101010101" pitchFamily="49" charset="-122"/>
                <a:ea typeface="黑体" panose="02010609060101010101" pitchFamily="49" charset="-122"/>
              </a:rPr>
              <a:t>监理规划</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和</a:t>
            </a:r>
            <a:r>
              <a:rPr lang="en-US" altLang="zh-CN" sz="1800" dirty="0" smtClean="0">
                <a:latin typeface="黑体" panose="02010609060101010101" pitchFamily="49" charset="-122"/>
                <a:ea typeface="黑体" panose="02010609060101010101" pitchFamily="49" charset="-122"/>
              </a:rPr>
              <a:t>“A.0.15 </a:t>
            </a:r>
            <a:r>
              <a:rPr lang="zh-CN" altLang="zh-CN" sz="1800" dirty="0" smtClean="0">
                <a:latin typeface="黑体" panose="02010609060101010101" pitchFamily="49" charset="-122"/>
                <a:ea typeface="黑体" panose="02010609060101010101" pitchFamily="49" charset="-122"/>
              </a:rPr>
              <a:t>工程质量评估报告</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必须由工程监理单位</a:t>
            </a:r>
            <a:r>
              <a:rPr lang="zh-CN" altLang="zh-CN" sz="1800" b="1" dirty="0" smtClean="0">
                <a:solidFill>
                  <a:srgbClr val="FF0000"/>
                </a:solidFill>
                <a:latin typeface="黑体" panose="02010609060101010101" pitchFamily="49" charset="-122"/>
                <a:ea typeface="黑体" panose="02010609060101010101" pitchFamily="49" charset="-122"/>
              </a:rPr>
              <a:t>技术负责人签字，并加盖工程监理单位公章。</a:t>
            </a:r>
          </a:p>
          <a:p>
            <a:pPr>
              <a:lnSpc>
                <a:spcPct val="15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12</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dirty="0" smtClean="0">
                <a:latin typeface="黑体" panose="02010609060101010101" pitchFamily="49" charset="-122"/>
                <a:ea typeface="黑体" panose="02010609060101010101" pitchFamily="49" charset="-122"/>
              </a:rPr>
              <a:t>“B.0.2  </a:t>
            </a:r>
            <a:r>
              <a:rPr lang="zh-CN" altLang="zh-CN" sz="1800" dirty="0" smtClean="0">
                <a:latin typeface="黑体" panose="02010609060101010101" pitchFamily="49" charset="-122"/>
                <a:ea typeface="黑体" panose="02010609060101010101" pitchFamily="49" charset="-122"/>
              </a:rPr>
              <a:t>工程开工报审表</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和</a:t>
            </a:r>
            <a:r>
              <a:rPr lang="en-US" altLang="zh-CN" sz="1800" dirty="0" smtClean="0">
                <a:latin typeface="黑体" panose="02010609060101010101" pitchFamily="49" charset="-122"/>
                <a:ea typeface="黑体" panose="02010609060101010101" pitchFamily="49" charset="-122"/>
              </a:rPr>
              <a:t>“B.5.3  </a:t>
            </a:r>
            <a:r>
              <a:rPr lang="zh-CN" altLang="zh-CN" sz="1800" dirty="0" smtClean="0">
                <a:latin typeface="黑体" panose="02010609060101010101" pitchFamily="49" charset="-122"/>
                <a:ea typeface="黑体" panose="02010609060101010101" pitchFamily="49" charset="-122"/>
              </a:rPr>
              <a:t>单位工程竣工验收报审表</a:t>
            </a:r>
            <a:r>
              <a:rPr lang="en-US" altLang="zh-CN" sz="1800" dirty="0" smtClean="0">
                <a:latin typeface="黑体" panose="02010609060101010101" pitchFamily="49" charset="-122"/>
                <a:ea typeface="黑体" panose="02010609060101010101" pitchFamily="49" charset="-122"/>
              </a:rPr>
              <a:t>”</a:t>
            </a:r>
            <a:r>
              <a:rPr lang="zh-CN" altLang="zh-CN" sz="1800" dirty="0" smtClean="0">
                <a:latin typeface="黑体" panose="02010609060101010101" pitchFamily="49" charset="-122"/>
                <a:ea typeface="黑体" panose="02010609060101010101" pitchFamily="49" charset="-122"/>
              </a:rPr>
              <a:t>必须</a:t>
            </a:r>
            <a:r>
              <a:rPr lang="zh-CN" altLang="zh-CN" sz="1800" b="1" dirty="0" smtClean="0">
                <a:solidFill>
                  <a:srgbClr val="FF0000"/>
                </a:solidFill>
                <a:latin typeface="黑体" panose="02010609060101010101" pitchFamily="49" charset="-122"/>
                <a:ea typeface="黑体" panose="02010609060101010101" pitchFamily="49" charset="-122"/>
              </a:rPr>
              <a:t>由项目经理签字并加盖施工单位公章</a:t>
            </a:r>
            <a:r>
              <a:rPr lang="zh-CN" altLang="en-US" sz="1800" b="1" dirty="0" smtClean="0">
                <a:solidFill>
                  <a:srgbClr val="FF0000"/>
                </a:solidFill>
                <a:latin typeface="黑体" panose="02010609060101010101" pitchFamily="49" charset="-122"/>
                <a:ea typeface="黑体" panose="02010609060101010101" pitchFamily="49" charset="-122"/>
              </a:rPr>
              <a:t>。</a:t>
            </a:r>
            <a:endParaRPr lang="zh-CN" altLang="zh-CN" sz="1800" b="1" dirty="0" smtClean="0">
              <a:solidFill>
                <a:srgbClr val="FF0000"/>
              </a:solidFill>
              <a:latin typeface="黑体" panose="02010609060101010101" pitchFamily="49" charset="-122"/>
              <a:ea typeface="黑体" panose="02010609060101010101" pitchFamily="49" charset="-122"/>
            </a:endParaRPr>
          </a:p>
          <a:p>
            <a:pPr>
              <a:lnSpc>
                <a:spcPct val="150000"/>
              </a:lnSpc>
            </a:pPr>
            <a:r>
              <a:rPr lang="en-US" altLang="zh-CN" sz="1800" dirty="0" smtClean="0">
                <a:latin typeface="黑体" panose="02010609060101010101" pitchFamily="49" charset="-122"/>
                <a:ea typeface="黑体" panose="02010609060101010101" pitchFamily="49" charset="-122"/>
                <a:cs typeface="黑体" panose="02010609060101010101" pitchFamily="49" charset="-122"/>
                <a:sym typeface="+mn-ea"/>
              </a:rPr>
              <a:t>13</a:t>
            </a:r>
            <a:r>
              <a:rPr lang="zh-CN" altLang="en-US" sz="1800" dirty="0" smtClean="0">
                <a:latin typeface="黑体" panose="02010609060101010101" pitchFamily="49" charset="-122"/>
                <a:ea typeface="黑体" panose="02010609060101010101" pitchFamily="49" charset="-122"/>
                <a:cs typeface="黑体" panose="02010609060101010101" pitchFamily="49" charset="-122"/>
                <a:sym typeface="+mn-ea"/>
              </a:rPr>
              <a:t>◆ </a:t>
            </a:r>
            <a:r>
              <a:rPr lang="zh-CN" altLang="zh-CN" sz="1800" dirty="0" smtClean="0">
                <a:latin typeface="黑体" panose="02010609060101010101" pitchFamily="49" charset="-122"/>
                <a:ea typeface="黑体" panose="02010609060101010101" pitchFamily="49" charset="-122"/>
              </a:rPr>
              <a:t>对于各类表中所涉及的有关工程质量方面的附表，由于各行业、各部门的专业要求不同，各类工程的质量验收应按相关专业验收规范及相关表式的要求办理。如果没有相应的表式，</a:t>
            </a:r>
            <a:r>
              <a:rPr lang="zh-CN" altLang="zh-CN" sz="1800" dirty="0" smtClean="0">
                <a:solidFill>
                  <a:srgbClr val="FF0000"/>
                </a:solidFill>
                <a:latin typeface="黑体" panose="02010609060101010101" pitchFamily="49" charset="-122"/>
                <a:ea typeface="黑体" panose="02010609060101010101" pitchFamily="49" charset="-122"/>
              </a:rPr>
              <a:t>工程开工前</a:t>
            </a:r>
            <a:r>
              <a:rPr lang="zh-CN" altLang="zh-CN" sz="1800" dirty="0" smtClean="0">
                <a:latin typeface="黑体" panose="02010609060101010101" pitchFamily="49" charset="-122"/>
                <a:ea typeface="黑体" panose="02010609060101010101" pitchFamily="49" charset="-122"/>
              </a:rPr>
              <a:t>，项目监理机构与建设单位、施工单位根据工程特点、质量要求、竣工及归档组卷要求进行协商，定制工程质量验收相应表式。</a:t>
            </a:r>
          </a:p>
          <a:p>
            <a:pPr>
              <a:lnSpc>
                <a:spcPct val="200000"/>
              </a:lnSpc>
            </a:pPr>
            <a:endParaRPr lang="zh-CN" altLang="zh-CN" sz="1800" b="1" dirty="0">
              <a:solidFill>
                <a:srgbClr val="FF0000"/>
              </a:solidFill>
              <a:latin typeface="黑体" panose="02010609060101010101" pitchFamily="49" charset="-122"/>
              <a:ea typeface="黑体" panose="02010609060101010101" pitchFamily="49" charset="-122"/>
            </a:endParaRPr>
          </a:p>
        </p:txBody>
      </p:sp>
      <p:sp>
        <p:nvSpPr>
          <p:cNvPr id="31" name="矩形 30"/>
          <p:cNvSpPr/>
          <p:nvPr/>
        </p:nvSpPr>
        <p:spPr>
          <a:xfrm>
            <a:off x="2042160" y="1279525"/>
            <a:ext cx="7381875" cy="133985"/>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4" name="椭圆 64"/>
          <p:cNvSpPr>
            <a:spLocks noChangeArrowheads="1"/>
          </p:cNvSpPr>
          <p:nvPr/>
        </p:nvSpPr>
        <p:spPr bwMode="auto">
          <a:xfrm>
            <a:off x="10131623" y="4725938"/>
            <a:ext cx="1659809" cy="1658432"/>
          </a:xfrm>
          <a:prstGeom prst="ellipse">
            <a:avLst/>
          </a:prstGeom>
          <a:solidFill>
            <a:schemeClr val="accent1"/>
          </a:solidFill>
          <a:ln w="190500" cap="sq" cmpd="sng">
            <a:solidFill>
              <a:schemeClr val="bg1">
                <a:lumMod val="65000"/>
              </a:schemeClr>
            </a:solidFill>
            <a:round/>
          </a:ln>
        </p:spPr>
        <p:txBody>
          <a:bodyPr lIns="91472" tIns="45736" rIns="91472" bIns="45736" anchor="ctr"/>
          <a:lstStyle/>
          <a:p>
            <a:pPr algn="ctr"/>
            <a:r>
              <a:rPr lang="zh-CN" altLang="zh-CN"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使用须知</a:t>
            </a:r>
          </a:p>
        </p:txBody>
      </p:sp>
      <p:sp>
        <p:nvSpPr>
          <p:cNvPr id="30" name="矩形 29"/>
          <p:cNvSpPr/>
          <p:nvPr/>
        </p:nvSpPr>
        <p:spPr>
          <a:xfrm>
            <a:off x="4010943" y="6094090"/>
            <a:ext cx="6268775" cy="134096"/>
          </a:xfrm>
          <a:prstGeom prst="rect">
            <a:avLst/>
          </a:prstGeom>
          <a:pattFill prst="ltUpDiag">
            <a:fgClr>
              <a:srgbClr val="414455"/>
            </a:fgClr>
            <a:bgClr>
              <a:srgbClr val="E8E8E6"/>
            </a:bgClr>
          </a:patt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8" presetClass="emph" presetSubtype="0" fill="hold" grpId="1" nodeType="withEffect">
                                  <p:stCondLst>
                                    <p:cond delay="0"/>
                                  </p:stCondLst>
                                  <p:childTnLst>
                                    <p:animRot by="21600000">
                                      <p:cBhvr>
                                        <p:cTn id="18" dur="500" fill="hold"/>
                                        <p:tgtEl>
                                          <p:spTgt spid="32"/>
                                        </p:tgtEl>
                                        <p:attrNameLst>
                                          <p:attrName>r</p:attrName>
                                        </p:attrNameLst>
                                      </p:cBhvr>
                                    </p:animRot>
                                  </p:childTnLst>
                                </p:cTn>
                              </p:par>
                            </p:childTnLst>
                          </p:cTn>
                        </p:par>
                        <p:par>
                          <p:cTn id="19" fill="hold">
                            <p:stCondLst>
                              <p:cond delay="17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33"/>
                                        </p:tgtEl>
                                        <p:attrNameLst>
                                          <p:attrName>style.visibility</p:attrName>
                                        </p:attrNameLst>
                                      </p:cBhvr>
                                      <p:to>
                                        <p:strVal val="visible"/>
                                      </p:to>
                                    </p:set>
                                    <p:animEffect transition="in" filter="wipe(left)">
                                      <p:cBhvr>
                                        <p:cTn id="22" dur="100"/>
                                        <p:tgtEl>
                                          <p:spTgt spid="33"/>
                                        </p:tgtEl>
                                      </p:cBhvr>
                                    </p:animEffect>
                                  </p:childTnLst>
                                </p:cTn>
                              </p:par>
                              <p:par>
                                <p:cTn id="23" presetID="36" presetClass="emph" presetSubtype="0" fill="hold" grpId="1" nodeType="withEffect">
                                  <p:stCondLst>
                                    <p:cond delay="0"/>
                                  </p:stCondLst>
                                  <p:iterate type="lt">
                                    <p:tmPct val="30000"/>
                                  </p:iterate>
                                  <p:childTnLst>
                                    <p:animScale>
                                      <p:cBhvr>
                                        <p:cTn id="24" dur="50" autoRev="1" fill="hold">
                                          <p:stCondLst>
                                            <p:cond delay="0"/>
                                          </p:stCondLst>
                                        </p:cTn>
                                        <p:tgtEl>
                                          <p:spTgt spid="33"/>
                                        </p:tgtEl>
                                      </p:cBhvr>
                                      <p:to x="80000" y="100000"/>
                                    </p:animScale>
                                    <p:anim by="(#ppt_w*0.10)" calcmode="lin" valueType="num">
                                      <p:cBhvr>
                                        <p:cTn id="25" dur="50" autoRev="1" fill="hold">
                                          <p:stCondLst>
                                            <p:cond delay="0"/>
                                          </p:stCondLst>
                                        </p:cTn>
                                        <p:tgtEl>
                                          <p:spTgt spid="33"/>
                                        </p:tgtEl>
                                        <p:attrNameLst>
                                          <p:attrName>ppt_x</p:attrName>
                                        </p:attrNameLst>
                                      </p:cBhvr>
                                    </p:anim>
                                    <p:anim by="(-#ppt_w*0.10)" calcmode="lin" valueType="num">
                                      <p:cBhvr>
                                        <p:cTn id="26" dur="50" autoRev="1" fill="hold">
                                          <p:stCondLst>
                                            <p:cond delay="0"/>
                                          </p:stCondLst>
                                        </p:cTn>
                                        <p:tgtEl>
                                          <p:spTgt spid="33"/>
                                        </p:tgtEl>
                                        <p:attrNameLst>
                                          <p:attrName>ppt_y</p:attrName>
                                        </p:attrNameLst>
                                      </p:cBhvr>
                                    </p:anim>
                                    <p:animRot by="-480000">
                                      <p:cBhvr>
                                        <p:cTn id="27" dur="50" autoRev="1" fill="hold">
                                          <p:stCondLst>
                                            <p:cond delay="0"/>
                                          </p:stCondLst>
                                        </p:cTn>
                                        <p:tgtEl>
                                          <p:spTgt spid="33"/>
                                        </p:tgtEl>
                                        <p:attrNameLst>
                                          <p:attrName>r</p:attrName>
                                        </p:attrNameLst>
                                      </p:cBhvr>
                                    </p:animRot>
                                  </p:childTnLst>
                                </p:cTn>
                              </p:par>
                            </p:childTnLst>
                          </p:cTn>
                        </p:par>
                        <p:par>
                          <p:cTn id="28" fill="hold">
                            <p:stCondLst>
                              <p:cond delay="1131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11810"/>
                            </p:stCondLst>
                            <p:childTnLst>
                              <p:par>
                                <p:cTn id="33" presetID="2" presetClass="entr" presetSubtype="2"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8" presetClass="emph" presetSubtype="0" fill="hold" grpId="1" nodeType="withEffect">
                                  <p:stCondLst>
                                    <p:cond delay="0"/>
                                  </p:stCondLst>
                                  <p:childTnLst>
                                    <p:animRot by="-21600000">
                                      <p:cBhvr>
                                        <p:cTn id="38" dur="500" fill="hold"/>
                                        <p:tgtEl>
                                          <p:spTgt spid="34"/>
                                        </p:tgtEl>
                                        <p:attrNameLst>
                                          <p:attrName>r</p:attrName>
                                        </p:attrNameLst>
                                      </p:cBhvr>
                                    </p:animRot>
                                  </p:childTnLst>
                                </p:cTn>
                              </p:par>
                            </p:childTnLst>
                          </p:cTn>
                        </p:par>
                        <p:par>
                          <p:cTn id="39" fill="hold">
                            <p:stCondLst>
                              <p:cond delay="12310"/>
                            </p:stCondLst>
                            <p:childTnLst>
                              <p:par>
                                <p:cTn id="40" presetID="22" presetClass="entr" presetSubtype="2"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righ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bldLvl="0" animBg="1"/>
      <p:bldP spid="32" grpId="1" bldLvl="0" animBg="1"/>
      <p:bldP spid="33" grpId="0"/>
      <p:bldP spid="33" grpId="1"/>
      <p:bldP spid="31" grpId="0" bldLvl="0" animBg="1"/>
      <p:bldP spid="34" grpId="0" bldLvl="0" animBg="1"/>
      <p:bldP spid="34" grpId="1" bldLvl="0" animBg="1"/>
      <p:bldP spid="3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2046" y="-30432"/>
            <a:ext cx="12194258" cy="6889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rotWithShape="1">
          <a:blip r:embed="rId3" cstate="screen"/>
          <a:srcRect/>
          <a:stretch>
            <a:fillRect/>
          </a:stretch>
        </p:blipFill>
        <p:spPr>
          <a:xfrm>
            <a:off x="2046" y="3937729"/>
            <a:ext cx="12194258" cy="2921541"/>
          </a:xfrm>
          <a:prstGeom prst="rect">
            <a:avLst/>
          </a:prstGeom>
          <a:effectLst/>
        </p:spPr>
      </p:pic>
      <p:sp>
        <p:nvSpPr>
          <p:cNvPr id="8" name="矩形 7"/>
          <p:cNvSpPr/>
          <p:nvPr/>
        </p:nvSpPr>
        <p:spPr>
          <a:xfrm>
            <a:off x="2046" y="3333607"/>
            <a:ext cx="12194258" cy="3525663"/>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2046" y="3027689"/>
            <a:ext cx="12194258" cy="163230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
        <p:nvSpPr>
          <p:cNvPr id="10" name="椭圆 9"/>
          <p:cNvSpPr/>
          <p:nvPr/>
        </p:nvSpPr>
        <p:spPr>
          <a:xfrm>
            <a:off x="5475059" y="1382883"/>
            <a:ext cx="1248231" cy="1248231"/>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rPr>
              <a:t>04</a:t>
            </a:r>
            <a:endParaRPr lang="zh-CN" altLang="en-US" sz="4800" b="1">
              <a:solidFill>
                <a:schemeClr val="bg1"/>
              </a:solidFill>
            </a:endParaRPr>
          </a:p>
        </p:txBody>
      </p:sp>
      <p:sp>
        <p:nvSpPr>
          <p:cNvPr id="11" name="矩形 10"/>
          <p:cNvSpPr/>
          <p:nvPr/>
        </p:nvSpPr>
        <p:spPr>
          <a:xfrm>
            <a:off x="3426460" y="3436620"/>
            <a:ext cx="5604510" cy="666115"/>
          </a:xfrm>
          <a:prstGeom prst="rect">
            <a:avLst/>
          </a:prstGeom>
        </p:spPr>
        <p:txBody>
          <a:bodyPr wrap="square">
            <a:spAutoFit/>
          </a:bodyPr>
          <a:lstStyle/>
          <a:p>
            <a:pPr algn="ctr"/>
            <a:r>
              <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rPr>
              <a:t>江苏省监理用表</a:t>
            </a:r>
            <a:r>
              <a:rPr lang="zh-CN" altLang="en-US" sz="3735" b="1" dirty="0" smtClean="0">
                <a:solidFill>
                  <a:schemeClr val="tx1">
                    <a:lumMod val="85000"/>
                    <a:lumOff val="15000"/>
                  </a:schemeClr>
                </a:solidFill>
                <a:latin typeface="微软雅黑" panose="020B0503020204020204" pitchFamily="34" charset="-122"/>
                <a:ea typeface="微软雅黑" panose="020B0503020204020204" pitchFamily="34" charset="-122"/>
              </a:rPr>
              <a:t>表式说明</a:t>
            </a:r>
            <a:endPar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046" y="4533978"/>
            <a:ext cx="12194258" cy="144027"/>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bwMode="auto">
          <a:xfrm>
            <a:off x="1103302" y="1113743"/>
            <a:ext cx="10019814" cy="5003801"/>
          </a:xfrm>
          <a:prstGeom prst="roundRect">
            <a:avLst>
              <a:gd name="adj" fmla="val 3926"/>
            </a:avLst>
          </a:prstGeom>
          <a:noFill/>
          <a:ln w="25400" cap="flat" cmpd="sng" algn="ctr">
            <a:solidFill>
              <a:schemeClr val="accent1"/>
            </a:solidFill>
            <a:prstDash val="solid"/>
            <a:round/>
            <a:headEnd type="none" w="med" len="med"/>
            <a:tailEnd type="none" w="med" len="med"/>
          </a:ln>
          <a:effectLst/>
        </p:spPr>
        <p:txBody>
          <a:bodyPr vert="horz" wrap="square" lIns="91438" tIns="45719" rIns="91438" bIns="45719" numCol="1" rtlCol="0" anchor="t" anchorCtr="0" compatLnSpc="1"/>
          <a:lstStyle/>
          <a:p>
            <a:pPr defTabSz="815975"/>
            <a:endParaRPr lang="zh-CN" altLang="en-US"/>
          </a:p>
        </p:txBody>
      </p:sp>
      <p:sp>
        <p:nvSpPr>
          <p:cNvPr id="7" name="Rectangle 11"/>
          <p:cNvSpPr>
            <a:spLocks noChangeArrowheads="1"/>
          </p:cNvSpPr>
          <p:nvPr/>
        </p:nvSpPr>
        <p:spPr bwMode="auto">
          <a:xfrm>
            <a:off x="1562671" y="1773610"/>
            <a:ext cx="9433048" cy="4020515"/>
          </a:xfrm>
          <a:prstGeom prst="rect">
            <a:avLst/>
          </a:prstGeom>
          <a:noFill/>
          <a:ln w="9525" cap="flat" cmpd="sng">
            <a:noFill/>
            <a:bevel/>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72573" tIns="36286" rIns="72573" bIns="36286">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eaLnBrk="0" hangingPunct="0">
              <a:lnSpc>
                <a:spcPct val="150000"/>
              </a:lnSpc>
            </a:pPr>
            <a:r>
              <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监理用表是我们施工监理工作中运用最多的施工、监理文件。但在省厅</a:t>
            </a:r>
            <a:r>
              <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2017</a:t>
            </a:r>
            <a:r>
              <a:rPr lang="zh-CN" altLang="en-US"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年下半年度的城市轨道交通工程大检查中，我们发现在资料填写或审核中存在较多的问题。</a:t>
            </a:r>
            <a:endPar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、审查、审核的意见过于简单，有的只是写了同意，无审查意见。</a:t>
            </a:r>
            <a:endPar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2</a:t>
            </a:r>
            <a:r>
              <a:rPr lang="zh-CN" altLang="en-US"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、监理资料表格时间逻辑不对、监理资料编制无具体日期。</a:t>
            </a:r>
            <a:endPar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、第一次工地会议与第一次工地例会混淆。</a:t>
            </a:r>
            <a:endPar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        4</a:t>
            </a:r>
            <a:r>
              <a:rPr lang="zh-CN" altLang="en-US"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、旁站监理表粗糙。如无具体旁站时间、旁站人员签名等。</a:t>
            </a:r>
            <a:endPar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诸如此类，还有许多其他的相关问题。</a:t>
            </a:r>
            <a:endParaRPr lang="en-US" altLang="zh-CN" sz="19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希望通过此次交流，达到规范江苏省城市轨道工程监理用表的目的。</a:t>
            </a:r>
            <a:endPar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en-US" altLang="zh-CN" sz="19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19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2007373" y="727133"/>
            <a:ext cx="2167871" cy="773220"/>
            <a:chOff x="2332469" y="809238"/>
            <a:chExt cx="1859969" cy="608493"/>
          </a:xfrm>
          <a:solidFill>
            <a:srgbClr val="0070C0"/>
          </a:solidFill>
        </p:grpSpPr>
        <p:sp>
          <p:nvSpPr>
            <p:cNvPr id="9" name="圆角矩形 8"/>
            <p:cNvSpPr/>
            <p:nvPr/>
          </p:nvSpPr>
          <p:spPr bwMode="auto">
            <a:xfrm>
              <a:off x="2332469" y="809238"/>
              <a:ext cx="1859969" cy="608493"/>
            </a:xfrm>
            <a:prstGeom prst="roundRect">
              <a:avLst>
                <a:gd name="adj" fmla="val 50000"/>
              </a:avLst>
            </a:prstGeom>
            <a:solidFill>
              <a:schemeClr val="accent1"/>
            </a:soli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1087755"/>
              <a:endParaRPr lang="zh-CN" altLang="en-US" sz="3700" dirty="0">
                <a:solidFill>
                  <a:schemeClr val="bg1"/>
                </a:solidFill>
                <a:latin typeface="+mj-lt"/>
                <a:ea typeface="微软雅黑" panose="020B0503020204020204" pitchFamily="34" charset="-122"/>
              </a:endParaRPr>
            </a:p>
          </p:txBody>
        </p:sp>
        <p:sp>
          <p:nvSpPr>
            <p:cNvPr id="10" name="矩形 9"/>
            <p:cNvSpPr/>
            <p:nvPr/>
          </p:nvSpPr>
          <p:spPr>
            <a:xfrm>
              <a:off x="2605177" y="923027"/>
              <a:ext cx="1276709" cy="379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00" b="1" dirty="0">
                  <a:latin typeface="微软雅黑" panose="020B0503020204020204" pitchFamily="34" charset="-122"/>
                  <a:ea typeface="微软雅黑" panose="020B0503020204020204" pitchFamily="34" charset="-122"/>
                </a:rPr>
                <a:t>前 言</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5" dur="1000"/>
                                        <p:tgtEl>
                                          <p:spTgt spid="7">
                                            <p:txEl>
                                              <p:pRg st="0" end="0"/>
                                            </p:txEl>
                                          </p:spTgt>
                                        </p:tgtEl>
                                      </p:cBhvr>
                                    </p:animEffect>
                                  </p:childTnLst>
                                </p:cTn>
                              </p:par>
                            </p:childTnLst>
                          </p:cTn>
                        </p:par>
                        <p:par>
                          <p:cTn id="16" fill="hold">
                            <p:stCondLst>
                              <p:cond delay="2500"/>
                            </p:stCondLst>
                            <p:childTnLst>
                              <p:par>
                                <p:cTn id="17" presetID="14" presetClass="entr" presetSubtype="1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9" dur="1000"/>
                                        <p:tgtEl>
                                          <p:spTgt spid="7">
                                            <p:txEl>
                                              <p:pRg st="1" end="1"/>
                                            </p:txEl>
                                          </p:spTgt>
                                        </p:tgtEl>
                                      </p:cBhvr>
                                    </p:animEffect>
                                  </p:childTnLst>
                                </p:cTn>
                              </p:par>
                            </p:childTnLst>
                          </p:cTn>
                        </p:par>
                        <p:par>
                          <p:cTn id="20" fill="hold">
                            <p:stCondLst>
                              <p:cond delay="3500"/>
                            </p:stCondLst>
                            <p:childTnLst>
                              <p:par>
                                <p:cTn id="21" presetID="14" presetClass="entr" presetSubtype="1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3" dur="1000"/>
                                        <p:tgtEl>
                                          <p:spTgt spid="7">
                                            <p:txEl>
                                              <p:pRg st="2" end="2"/>
                                            </p:txEl>
                                          </p:spTgt>
                                        </p:tgtEl>
                                      </p:cBhvr>
                                    </p:animEffect>
                                  </p:childTnLst>
                                </p:cTn>
                              </p:par>
                            </p:childTnLst>
                          </p:cTn>
                        </p:par>
                        <p:par>
                          <p:cTn id="24" fill="hold">
                            <p:stCondLst>
                              <p:cond delay="4500"/>
                            </p:stCondLst>
                            <p:childTnLst>
                              <p:par>
                                <p:cTn id="25" presetID="14" presetClass="entr" presetSubtype="10" fill="hold"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1000"/>
                                        <p:tgtEl>
                                          <p:spTgt spid="7">
                                            <p:txEl>
                                              <p:pRg st="3" end="3"/>
                                            </p:txEl>
                                          </p:spTgt>
                                        </p:tgtEl>
                                      </p:cBhvr>
                                    </p:animEffect>
                                  </p:childTnLst>
                                </p:cTn>
                              </p:par>
                            </p:childTnLst>
                          </p:cTn>
                        </p:par>
                        <p:par>
                          <p:cTn id="28" fill="hold">
                            <p:stCondLst>
                              <p:cond delay="5500"/>
                            </p:stCondLst>
                            <p:childTnLst>
                              <p:par>
                                <p:cTn id="29" presetID="14" presetClass="entr" presetSubtype="10"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1" dur="1000"/>
                                        <p:tgtEl>
                                          <p:spTgt spid="7">
                                            <p:txEl>
                                              <p:pRg st="4" end="4"/>
                                            </p:txEl>
                                          </p:spTgt>
                                        </p:tgtEl>
                                      </p:cBhvr>
                                    </p:animEffect>
                                  </p:childTnLst>
                                </p:cTn>
                              </p:par>
                            </p:childTnLst>
                          </p:cTn>
                        </p:par>
                        <p:par>
                          <p:cTn id="32" fill="hold">
                            <p:stCondLst>
                              <p:cond delay="6500"/>
                            </p:stCondLst>
                            <p:childTnLst>
                              <p:par>
                                <p:cTn id="33" presetID="14" presetClass="entr" presetSubtype="10" fill="hold"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5" dur="1000"/>
                                        <p:tgtEl>
                                          <p:spTgt spid="7">
                                            <p:txEl>
                                              <p:pRg st="5" end="5"/>
                                            </p:txEl>
                                          </p:spTgt>
                                        </p:tgtEl>
                                      </p:cBhvr>
                                    </p:animEffect>
                                  </p:childTnLst>
                                </p:cTn>
                              </p:par>
                            </p:childTnLst>
                          </p:cTn>
                        </p:par>
                        <p:par>
                          <p:cTn id="36" fill="hold">
                            <p:stCondLst>
                              <p:cond delay="7500"/>
                            </p:stCondLst>
                            <p:childTnLst>
                              <p:par>
                                <p:cTn id="37" presetID="14" presetClass="entr" presetSubtype="10" fill="hold"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9" dur="1000"/>
                                        <p:tgtEl>
                                          <p:spTgt spid="7">
                                            <p:txEl>
                                              <p:pRg st="6" end="6"/>
                                            </p:txEl>
                                          </p:spTgt>
                                        </p:tgtEl>
                                      </p:cBhvr>
                                    </p:animEffect>
                                  </p:childTnLst>
                                </p:cTn>
                              </p:par>
                            </p:childTnLst>
                          </p:cTn>
                        </p:par>
                        <p:par>
                          <p:cTn id="40" fill="hold">
                            <p:stCondLst>
                              <p:cond delay="8500"/>
                            </p:stCondLst>
                            <p:childTnLst>
                              <p:par>
                                <p:cTn id="41" presetID="14" presetClass="entr" presetSubtype="10"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3"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506888" y="170160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90863" y="1773610"/>
            <a:ext cx="7684854" cy="4170045"/>
          </a:xfrm>
          <a:prstGeom prst="rect">
            <a:avLst/>
          </a:prstGeom>
          <a:noFill/>
        </p:spPr>
        <p:txBody>
          <a:bodyPr wrap="square" lIns="121955" tIns="60977" rIns="121955" bIns="60977" rtlCol="0">
            <a:spAutoFit/>
          </a:bodyPr>
          <a:lstStyle/>
          <a:p>
            <a:r>
              <a:rPr lang="en-US" altLang="zh-CN" sz="2800" dirty="0" smtClean="0">
                <a:latin typeface="黑体" panose="02010609060101010101" pitchFamily="49" charset="-122"/>
                <a:ea typeface="黑体" panose="02010609060101010101" pitchFamily="49" charset="-122"/>
              </a:rPr>
              <a:t>1、 A.0.1 </a:t>
            </a:r>
            <a:r>
              <a:rPr lang="zh-CN" altLang="zh-CN" sz="2800" dirty="0" smtClean="0">
                <a:latin typeface="黑体" panose="02010609060101010101" pitchFamily="49" charset="-122"/>
                <a:ea typeface="黑体" panose="02010609060101010101" pitchFamily="49" charset="-122"/>
              </a:rPr>
              <a:t>总监理工程师任命书</a:t>
            </a:r>
          </a:p>
          <a:p>
            <a:pPr>
              <a:lnSpc>
                <a:spcPct val="140000"/>
              </a:lnSpc>
            </a:pPr>
            <a:r>
              <a:rPr lang="zh-CN" altLang="zh-CN" dirty="0" smtClean="0"/>
              <a:t>《建设工程监理合同》签订后，工程监理单位法定代表人根据监理合同的约定，任命项目总监理工程师，负责履行《建设工程监理合同》、主持项目监理机构工作。工程监理单位应将对总监理工程师的任命以及相应的授权范围书面通知建设单位，并抄送施工单位。本表</a:t>
            </a:r>
            <a:r>
              <a:rPr lang="zh-CN" altLang="zh-CN" b="1" dirty="0" smtClean="0">
                <a:solidFill>
                  <a:srgbClr val="FF0000"/>
                </a:solidFill>
              </a:rPr>
              <a:t>应附总监理工程师注册证书复印件、总监理工程师执业印章和项目监理机构用章的样章。</a:t>
            </a:r>
            <a:endParaRPr lang="en-US" altLang="zh-CN" b="1" dirty="0">
              <a:solidFill>
                <a:srgbClr val="FF0000"/>
              </a:solidFill>
            </a:endParaRPr>
          </a:p>
        </p:txBody>
      </p:sp>
      <p:sp>
        <p:nvSpPr>
          <p:cNvPr id="9" name="泪滴形 8"/>
          <p:cNvSpPr/>
          <p:nvPr/>
        </p:nvSpPr>
        <p:spPr>
          <a:xfrm>
            <a:off x="1583444" y="160516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467327" y="573405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210743" y="134156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138734" y="1473464"/>
            <a:ext cx="9865097" cy="5109125"/>
          </a:xfrm>
          <a:prstGeom prst="rect">
            <a:avLst/>
          </a:prstGeom>
          <a:noFill/>
        </p:spPr>
        <p:txBody>
          <a:bodyPr wrap="square" lIns="121955" tIns="60977" rIns="121955" bIns="60977" rtlCol="0">
            <a:spAutoFit/>
          </a:bodyPr>
          <a:lstStyle/>
          <a:p>
            <a:r>
              <a:rPr lang="en-US" altLang="zh-CN" sz="1800" dirty="0" smtClean="0">
                <a:latin typeface="黑体" panose="02010609060101010101" pitchFamily="49" charset="-122"/>
                <a:ea typeface="黑体" panose="02010609060101010101" pitchFamily="49" charset="-122"/>
              </a:rPr>
              <a:t>A.0.2  </a:t>
            </a:r>
            <a:r>
              <a:rPr lang="zh-CN" altLang="zh-CN" sz="1800" dirty="0" smtClean="0">
                <a:latin typeface="黑体" panose="02010609060101010101" pitchFamily="49" charset="-122"/>
                <a:ea typeface="黑体" panose="02010609060101010101" pitchFamily="49" charset="-122"/>
              </a:rPr>
              <a:t>监理日志</a:t>
            </a:r>
          </a:p>
          <a:p>
            <a:r>
              <a:rPr lang="zh-CN" altLang="zh-CN" sz="1800" dirty="0" smtClean="0"/>
              <a:t>监理日志是项目监理机构对当天气候情况和监理工作（监理检查内容、发现问题、处理情况等）及施工进展情况所做的记录。</a:t>
            </a:r>
          </a:p>
          <a:p>
            <a:r>
              <a:rPr lang="en-US" altLang="zh-CN" sz="1800" dirty="0" smtClean="0"/>
              <a:t>1</a:t>
            </a:r>
            <a:r>
              <a:rPr lang="zh-CN" altLang="zh-CN" sz="1800" dirty="0" smtClean="0"/>
              <a:t>、当日监理的</a:t>
            </a:r>
            <a:r>
              <a:rPr lang="zh-CN" altLang="zh-CN" sz="1800" b="1" dirty="0" smtClean="0">
                <a:solidFill>
                  <a:srgbClr val="FF0000"/>
                </a:solidFill>
              </a:rPr>
              <a:t>主要工作内容</a:t>
            </a:r>
            <a:r>
              <a:rPr lang="zh-CN" altLang="zh-CN" sz="1800" dirty="0" smtClean="0"/>
              <a:t>及有关事项有：</a:t>
            </a:r>
          </a:p>
          <a:p>
            <a:r>
              <a:rPr lang="zh-CN" altLang="zh-CN" sz="1800" dirty="0" smtClean="0"/>
              <a:t>施工现场巡查、旁站、见证取样、平行检验监理情况（包括口头通知、协调等）；</a:t>
            </a:r>
          </a:p>
          <a:p>
            <a:r>
              <a:rPr lang="en-US" altLang="zh-CN" sz="1800" dirty="0" smtClean="0"/>
              <a:t>1</a:t>
            </a:r>
            <a:r>
              <a:rPr lang="zh-CN" altLang="en-US" sz="1800" dirty="0" smtClean="0"/>
              <a:t>）</a:t>
            </a:r>
            <a:r>
              <a:rPr lang="zh-CN" altLang="zh-CN" sz="1800" dirty="0" smtClean="0"/>
              <a:t>各种工序验收情况（包括测量放线等）；</a:t>
            </a:r>
          </a:p>
          <a:p>
            <a:r>
              <a:rPr lang="en-US" altLang="zh-CN" sz="1800" dirty="0" smtClean="0"/>
              <a:t>2</a:t>
            </a:r>
            <a:r>
              <a:rPr lang="zh-CN" altLang="en-US" sz="1800" dirty="0" smtClean="0"/>
              <a:t>）</a:t>
            </a:r>
            <a:r>
              <a:rPr lang="zh-CN" altLang="zh-CN" sz="1800" dirty="0" smtClean="0"/>
              <a:t>除工序以外的施工单位各种报验报审情况（如混凝土浇筑报审、工程材料</a:t>
            </a:r>
            <a:r>
              <a:rPr lang="en-US" altLang="zh-CN" sz="1800" dirty="0" smtClean="0"/>
              <a:t>/</a:t>
            </a:r>
            <a:r>
              <a:rPr lang="zh-CN" altLang="zh-CN" sz="1800" dirty="0" smtClean="0"/>
              <a:t>构配件</a:t>
            </a:r>
            <a:r>
              <a:rPr lang="en-US" altLang="zh-CN" sz="1800" dirty="0" smtClean="0"/>
              <a:t>/</a:t>
            </a:r>
            <a:r>
              <a:rPr lang="zh-CN" altLang="zh-CN" sz="1800" dirty="0" smtClean="0"/>
              <a:t>设备报验、施工起重机械安装</a:t>
            </a:r>
            <a:r>
              <a:rPr lang="en-US" altLang="zh-CN" sz="1800" dirty="0" smtClean="0"/>
              <a:t>/</a:t>
            </a:r>
            <a:r>
              <a:rPr lang="zh-CN" altLang="zh-CN" sz="1800" dirty="0" smtClean="0"/>
              <a:t>使用</a:t>
            </a:r>
            <a:r>
              <a:rPr lang="en-US" altLang="zh-CN" sz="1800" dirty="0" smtClean="0"/>
              <a:t>/</a:t>
            </a:r>
            <a:r>
              <a:rPr lang="zh-CN" altLang="zh-CN" sz="1800" dirty="0" smtClean="0"/>
              <a:t>拆卸报审、施工方案报审、分包单位资质报审、进度报审、工程费用报审等各种报审）；</a:t>
            </a:r>
          </a:p>
          <a:p>
            <a:r>
              <a:rPr lang="en-US" altLang="zh-CN" sz="1800" dirty="0" smtClean="0"/>
              <a:t>3</a:t>
            </a:r>
            <a:r>
              <a:rPr lang="zh-CN" altLang="en-US" sz="1800" dirty="0" smtClean="0"/>
              <a:t>）</a:t>
            </a:r>
            <a:r>
              <a:rPr lang="zh-CN" altLang="zh-CN" sz="1800" dirty="0" smtClean="0"/>
              <a:t>安全生产管理的监理工作（专项方案与安全技术措施审核、现场安全生产状况及纠违措施等）；</a:t>
            </a:r>
          </a:p>
          <a:p>
            <a:r>
              <a:rPr lang="en-US" altLang="zh-CN" sz="1800" dirty="0" smtClean="0"/>
              <a:t>4</a:t>
            </a:r>
            <a:r>
              <a:rPr lang="zh-CN" altLang="en-US" sz="1800" dirty="0" smtClean="0"/>
              <a:t>）</a:t>
            </a:r>
            <a:r>
              <a:rPr lang="zh-CN" altLang="zh-CN" sz="1800" dirty="0" smtClean="0"/>
              <a:t>各种会议的召开情况（可详见会议纪要）；</a:t>
            </a:r>
          </a:p>
          <a:p>
            <a:r>
              <a:rPr lang="en-US" altLang="zh-CN" sz="1800" dirty="0" smtClean="0"/>
              <a:t>5</a:t>
            </a:r>
            <a:r>
              <a:rPr lang="zh-CN" altLang="en-US" sz="1800" dirty="0" smtClean="0"/>
              <a:t>）</a:t>
            </a:r>
            <a:r>
              <a:rPr lang="zh-CN" altLang="zh-CN" sz="1800" dirty="0" smtClean="0"/>
              <a:t>异常事件的发生及处理情况（如质量安全事故、停复工、索赔等）；</a:t>
            </a:r>
          </a:p>
          <a:p>
            <a:r>
              <a:rPr lang="en-US" altLang="zh-CN" sz="1800" dirty="0" smtClean="0"/>
              <a:t>6</a:t>
            </a:r>
            <a:r>
              <a:rPr lang="zh-CN" altLang="en-US" sz="1800" dirty="0" smtClean="0"/>
              <a:t>）</a:t>
            </a:r>
            <a:r>
              <a:rPr lang="zh-CN" altLang="zh-CN" sz="1800" dirty="0" smtClean="0"/>
              <a:t>其他应记录的主要工作事项。</a:t>
            </a:r>
          </a:p>
          <a:p>
            <a:r>
              <a:rPr lang="en-US" altLang="zh-CN" sz="1800" dirty="0" smtClean="0"/>
              <a:t>2</a:t>
            </a:r>
            <a:r>
              <a:rPr lang="zh-CN" altLang="zh-CN" sz="1800" dirty="0" smtClean="0"/>
              <a:t>、日志记录的各事项的处理</a:t>
            </a:r>
            <a:r>
              <a:rPr lang="zh-CN" altLang="zh-CN" sz="1800" b="1" dirty="0" smtClean="0">
                <a:solidFill>
                  <a:srgbClr val="FF0000"/>
                </a:solidFill>
              </a:rPr>
              <a:t>须闭合</a:t>
            </a:r>
            <a:r>
              <a:rPr lang="zh-CN" altLang="zh-CN" sz="1800" dirty="0" smtClean="0"/>
              <a:t>。内容多可设置附页（在表格的背面）。</a:t>
            </a:r>
          </a:p>
          <a:p>
            <a:r>
              <a:rPr lang="en-US" altLang="zh-CN" sz="1800" dirty="0" smtClean="0"/>
              <a:t>3</a:t>
            </a:r>
            <a:r>
              <a:rPr lang="zh-CN" altLang="zh-CN" sz="1800" dirty="0" smtClean="0"/>
              <a:t>、大中型项目宜</a:t>
            </a:r>
            <a:r>
              <a:rPr lang="zh-CN" altLang="zh-CN" sz="1800" b="1" dirty="0" smtClean="0">
                <a:solidFill>
                  <a:srgbClr val="FF0000"/>
                </a:solidFill>
              </a:rPr>
              <a:t>分标段</a:t>
            </a:r>
            <a:r>
              <a:rPr lang="zh-CN" altLang="zh-CN" sz="1800" dirty="0" smtClean="0"/>
              <a:t>（或片区）、</a:t>
            </a:r>
            <a:r>
              <a:rPr lang="zh-CN" altLang="zh-CN" sz="1800" b="1" dirty="0" smtClean="0">
                <a:solidFill>
                  <a:srgbClr val="FF0000"/>
                </a:solidFill>
              </a:rPr>
              <a:t>分专业</a:t>
            </a:r>
            <a:r>
              <a:rPr lang="zh-CN" altLang="zh-CN" sz="1800" dirty="0" smtClean="0"/>
              <a:t>填写，具体划分范围可由总监理工程师决定。</a:t>
            </a:r>
          </a:p>
          <a:p>
            <a:r>
              <a:rPr lang="en-US" altLang="zh-CN" sz="1800" dirty="0" smtClean="0"/>
              <a:t>4</a:t>
            </a:r>
            <a:r>
              <a:rPr lang="zh-CN" altLang="zh-CN" sz="1800" dirty="0" smtClean="0"/>
              <a:t>、</a:t>
            </a:r>
            <a:r>
              <a:rPr lang="zh-CN" altLang="zh-CN" sz="1800" b="1" dirty="0" smtClean="0">
                <a:solidFill>
                  <a:srgbClr val="FF0000"/>
                </a:solidFill>
              </a:rPr>
              <a:t>监理日志</a:t>
            </a:r>
            <a:r>
              <a:rPr lang="zh-CN" altLang="en-US" sz="1800" b="1" dirty="0" smtClean="0">
                <a:solidFill>
                  <a:srgbClr val="FF0000"/>
                </a:solidFill>
              </a:rPr>
              <a:t>（非日记）</a:t>
            </a:r>
            <a:r>
              <a:rPr lang="zh-CN" altLang="zh-CN" sz="1800" b="1" dirty="0" smtClean="0">
                <a:solidFill>
                  <a:srgbClr val="FF0000"/>
                </a:solidFill>
              </a:rPr>
              <a:t>由总监理工程师指定专业监理工程师组织编写。</a:t>
            </a:r>
          </a:p>
          <a:p>
            <a:r>
              <a:rPr lang="en-US" altLang="zh-CN" sz="1800" dirty="0" smtClean="0"/>
              <a:t>5</a:t>
            </a:r>
            <a:r>
              <a:rPr lang="zh-CN" altLang="zh-CN" sz="1800" dirty="0" smtClean="0"/>
              <a:t>、监理日志应</a:t>
            </a:r>
            <a:r>
              <a:rPr lang="zh-CN" altLang="zh-CN" sz="1800" b="1" dirty="0" smtClean="0">
                <a:solidFill>
                  <a:srgbClr val="FF0000"/>
                </a:solidFill>
              </a:rPr>
              <a:t>及时</a:t>
            </a:r>
            <a:r>
              <a:rPr lang="zh-CN" altLang="zh-CN" sz="1800" dirty="0" smtClean="0"/>
              <a:t>填写，并保持原始记录的</a:t>
            </a:r>
            <a:r>
              <a:rPr lang="zh-CN" altLang="zh-CN" sz="1800" b="1" dirty="0" smtClean="0">
                <a:solidFill>
                  <a:srgbClr val="FF0000"/>
                </a:solidFill>
              </a:rPr>
              <a:t>真实</a:t>
            </a:r>
            <a:r>
              <a:rPr lang="zh-CN" altLang="zh-CN" sz="1800" dirty="0" smtClean="0"/>
              <a:t>性。</a:t>
            </a:r>
            <a:endParaRPr lang="en-US" altLang="zh-CN" sz="1800" b="1" dirty="0">
              <a:solidFill>
                <a:srgbClr val="FF0000"/>
              </a:solidFill>
            </a:endParaRPr>
          </a:p>
        </p:txBody>
      </p:sp>
      <p:sp>
        <p:nvSpPr>
          <p:cNvPr id="9" name="泪滴形 8"/>
          <p:cNvSpPr/>
          <p:nvPr/>
        </p:nvSpPr>
        <p:spPr>
          <a:xfrm>
            <a:off x="55455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755359" y="6526138"/>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nvGraphicFramePr>
        <p:xfrm>
          <a:off x="10956959" y="4572802"/>
          <a:ext cx="914400" cy="828675"/>
        </p:xfrm>
        <a:graphic>
          <a:graphicData uri="http://schemas.openxmlformats.org/presentationml/2006/ole">
            <p:oleObj spid="_x0000_s102401" name="Document" showAsIcon="1" r:id="rId4" imgW="914400" imgH="828720" progId="Word.Document.8">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90863" y="1053530"/>
            <a:ext cx="71493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146847" y="1053530"/>
            <a:ext cx="7992888" cy="3200911"/>
          </a:xfrm>
          <a:prstGeom prst="rect">
            <a:avLst/>
          </a:prstGeom>
          <a:noFill/>
        </p:spPr>
        <p:txBody>
          <a:bodyPr wrap="square" lIns="121955" tIns="60977" rIns="121955" bIns="60977" rtlCol="0">
            <a:spAutoFit/>
          </a:bodyPr>
          <a:lstStyle/>
          <a:p>
            <a:r>
              <a:rPr lang="zh-CN" altLang="zh-CN" sz="2000" dirty="0" smtClean="0">
                <a:latin typeface="黑体" panose="02010609060101010101" pitchFamily="49" charset="-122"/>
                <a:ea typeface="黑体" panose="02010609060101010101" pitchFamily="49" charset="-122"/>
              </a:rPr>
              <a:t>监理规划</a:t>
            </a:r>
          </a:p>
          <a:p>
            <a:pPr>
              <a:lnSpc>
                <a:spcPct val="120000"/>
              </a:lnSpc>
              <a:spcBef>
                <a:spcPts val="0"/>
              </a:spcBef>
              <a:spcAft>
                <a:spcPts val="0"/>
              </a:spcAft>
            </a:pPr>
            <a:r>
              <a:rPr lang="zh-CN" altLang="zh-CN" sz="1800" dirty="0" smtClean="0"/>
              <a:t>监</a:t>
            </a:r>
            <a:r>
              <a:rPr lang="en-US" altLang="zh-CN" sz="1800" dirty="0" smtClean="0">
                <a:latin typeface="黑体" panose="02010609060101010101" pitchFamily="49" charset="-122"/>
                <a:ea typeface="黑体" panose="02010609060101010101" pitchFamily="49" charset="-122"/>
              </a:rPr>
              <a:t>3、A.0.3</a:t>
            </a:r>
            <a:r>
              <a:rPr lang="zh-CN" altLang="zh-CN" sz="1800" dirty="0" smtClean="0"/>
              <a:t>理规划是监理机构全面开展建设工程监理工作的指导性文件，可在签订监理合同及收到设计文件后，由总监理工程师依据已掌握的工程信息，组织项目监理机构编制，并应在召开第一次工地会议前报送建设单位。监理规划的内容、审核等均应符合《建设工程监理规范》</a:t>
            </a:r>
            <a:r>
              <a:rPr lang="en-US" altLang="zh-CN" sz="1800" dirty="0" smtClean="0"/>
              <a:t>4.2</a:t>
            </a:r>
            <a:r>
              <a:rPr lang="zh-CN" altLang="zh-CN" sz="1800" dirty="0" smtClean="0"/>
              <a:t>条的规定，并</a:t>
            </a:r>
            <a:r>
              <a:rPr lang="zh-CN" altLang="zh-CN" sz="1800" b="1" dirty="0" smtClean="0">
                <a:solidFill>
                  <a:srgbClr val="FF0000"/>
                </a:solidFill>
              </a:rPr>
              <a:t>应具有针对性和时效性。</a:t>
            </a:r>
            <a:r>
              <a:rPr lang="zh-CN" altLang="en-US" sz="1800" b="1" dirty="0" smtClean="0">
                <a:solidFill>
                  <a:srgbClr val="FF0000"/>
                </a:solidFill>
              </a:rPr>
              <a:t>在实施过程中，实际情况或者条件发生变化而需要调整监理规划时，应由总监组织专监修改，并由单位技术负责人批准后报建设单位。</a:t>
            </a:r>
            <a:r>
              <a:rPr lang="zh-CN" altLang="en-US" sz="2000" b="1" dirty="0" smtClean="0"/>
              <a:t>如建质（</a:t>
            </a:r>
            <a:r>
              <a:rPr lang="en-US" altLang="zh-CN" sz="2000" b="1" dirty="0" smtClean="0"/>
              <a:t>2018</a:t>
            </a:r>
            <a:r>
              <a:rPr lang="zh-CN" altLang="en-US" sz="2000" b="1" dirty="0" smtClean="0"/>
              <a:t>）</a:t>
            </a:r>
            <a:r>
              <a:rPr lang="en-US" altLang="zh-CN" sz="2000" b="1" dirty="0" smtClean="0"/>
              <a:t>37</a:t>
            </a:r>
            <a:r>
              <a:rPr lang="zh-CN" altLang="en-US" sz="2000" b="1" dirty="0" smtClean="0"/>
              <a:t>号令、建办质（</a:t>
            </a:r>
            <a:r>
              <a:rPr lang="en-US" altLang="zh-CN" sz="2000" b="1" dirty="0" smtClean="0"/>
              <a:t>2018</a:t>
            </a:r>
            <a:r>
              <a:rPr lang="zh-CN" altLang="en-US" sz="2000" b="1" dirty="0" smtClean="0"/>
              <a:t>）</a:t>
            </a:r>
            <a:r>
              <a:rPr lang="en-US" altLang="zh-CN" sz="2000" b="1" dirty="0" smtClean="0"/>
              <a:t>31</a:t>
            </a:r>
            <a:r>
              <a:rPr lang="zh-CN" altLang="en-US" sz="2000" b="1" dirty="0" smtClean="0"/>
              <a:t>号文的发布就应及时调整监理规划。</a:t>
            </a:r>
            <a:endParaRPr lang="en-US" altLang="zh-CN" sz="1800" b="1" dirty="0"/>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A.0.3</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562671" y="4077866"/>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A.0.4</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218855" y="4149874"/>
            <a:ext cx="71493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147060" y="4222114"/>
            <a:ext cx="8064683" cy="2231414"/>
          </a:xfrm>
          <a:prstGeom prst="rect">
            <a:avLst/>
          </a:prstGeom>
          <a:noFill/>
        </p:spPr>
        <p:txBody>
          <a:bodyPr wrap="square" lIns="121955" tIns="60977" rIns="121955" bIns="60977" rtlCol="0">
            <a:spAutoFit/>
          </a:bodyPr>
          <a:lstStyle/>
          <a:p>
            <a:r>
              <a:rPr lang="en-US" altLang="zh-CN" sz="2000" dirty="0" smtClean="0">
                <a:latin typeface="黑体" panose="02010609060101010101" pitchFamily="49" charset="-122"/>
                <a:ea typeface="黑体" panose="02010609060101010101" pitchFamily="49" charset="-122"/>
              </a:rPr>
              <a:t>A.0.4 </a:t>
            </a:r>
            <a:r>
              <a:rPr lang="zh-CN" altLang="zh-CN" sz="2000" dirty="0" smtClean="0">
                <a:latin typeface="黑体" panose="02010609060101010101" pitchFamily="49" charset="-122"/>
                <a:ea typeface="黑体" panose="02010609060101010101" pitchFamily="49" charset="-122"/>
              </a:rPr>
              <a:t>监理实施细则</a:t>
            </a:r>
          </a:p>
          <a:p>
            <a:pPr>
              <a:lnSpc>
                <a:spcPct val="130000"/>
              </a:lnSpc>
              <a:spcBef>
                <a:spcPts val="0"/>
              </a:spcBef>
              <a:spcAft>
                <a:spcPts val="0"/>
              </a:spcAft>
            </a:pPr>
            <a:r>
              <a:rPr lang="zh-CN" altLang="zh-CN" sz="1800" dirty="0" smtClean="0"/>
              <a:t>对于专业性较强的、或具有一定难度的、或危险性较大的分部分项工程，项目监理机构应编制监理实施细则。</a:t>
            </a:r>
            <a:r>
              <a:rPr lang="en-US" altLang="zh-CN" sz="1800" dirty="0" smtClean="0">
                <a:hlinkClick r:id="rId3" action="ppaction://hlinkfile"/>
              </a:rPr>
              <a:t>(</a:t>
            </a:r>
            <a:r>
              <a:rPr lang="zh-CN" altLang="en-US" sz="1800" dirty="0" smtClean="0">
                <a:hlinkClick r:id="rId3" action="ppaction://hlinkfile"/>
              </a:rPr>
              <a:t>建办质</a:t>
            </a:r>
            <a:r>
              <a:rPr lang="en-US" altLang="zh-CN" sz="1800" dirty="0" smtClean="0">
                <a:hlinkClick r:id="rId3" action="ppaction://hlinkfile"/>
              </a:rPr>
              <a:t>[2018]31</a:t>
            </a:r>
            <a:r>
              <a:rPr lang="zh-CN" altLang="en-US" sz="1800" dirty="0" smtClean="0">
                <a:hlinkClick r:id="rId3" action="ppaction://hlinkfile"/>
              </a:rPr>
              <a:t>号</a:t>
            </a:r>
            <a:r>
              <a:rPr lang="en-US" altLang="zh-CN" sz="1800" dirty="0" smtClean="0">
                <a:hlinkClick r:id="rId3" action="ppaction://hlinkfile"/>
              </a:rPr>
              <a:t>)</a:t>
            </a:r>
            <a:r>
              <a:rPr lang="zh-CN" altLang="en-US" sz="1800" dirty="0" smtClean="0"/>
              <a:t>危大工程</a:t>
            </a:r>
            <a:r>
              <a:rPr lang="zh-CN" altLang="zh-CN" sz="1800" dirty="0" smtClean="0"/>
              <a:t>监理实施细则的内容、编制、审核等</a:t>
            </a:r>
            <a:r>
              <a:rPr lang="zh-CN" altLang="en-US" sz="1800" dirty="0" smtClean="0"/>
              <a:t>也</a:t>
            </a:r>
            <a:r>
              <a:rPr lang="zh-CN" altLang="zh-CN" sz="1800" dirty="0" smtClean="0"/>
              <a:t>应符合《建设工程监理规范》</a:t>
            </a:r>
            <a:r>
              <a:rPr lang="en-US" altLang="zh-CN" sz="1800" dirty="0" smtClean="0"/>
              <a:t>4.3</a:t>
            </a:r>
            <a:r>
              <a:rPr lang="zh-CN" altLang="zh-CN" sz="1800" dirty="0" smtClean="0"/>
              <a:t>条的规定。监理实施细则编制的时间</a:t>
            </a:r>
            <a:r>
              <a:rPr lang="zh-CN" altLang="zh-CN" sz="1800" b="1" dirty="0" smtClean="0">
                <a:solidFill>
                  <a:srgbClr val="FF0000"/>
                </a:solidFill>
              </a:rPr>
              <a:t>应在</a:t>
            </a:r>
            <a:r>
              <a:rPr lang="zh-CN" altLang="en-US" sz="1800" b="1" dirty="0" smtClean="0">
                <a:solidFill>
                  <a:srgbClr val="FF0000"/>
                </a:solidFill>
              </a:rPr>
              <a:t>相应</a:t>
            </a:r>
            <a:r>
              <a:rPr lang="zh-CN" altLang="zh-CN" sz="1800" b="1" dirty="0" smtClean="0">
                <a:solidFill>
                  <a:srgbClr val="FF0000"/>
                </a:solidFill>
              </a:rPr>
              <a:t>施工方案审批通过后，分部、分项工程施工开始前完成</a:t>
            </a:r>
            <a:r>
              <a:rPr lang="zh-CN" altLang="en-US" sz="1800" b="1" dirty="0" smtClean="0">
                <a:solidFill>
                  <a:srgbClr val="FF0000"/>
                </a:solidFill>
              </a:rPr>
              <a:t>（检查中发现很多问题）</a:t>
            </a:r>
            <a:r>
              <a:rPr lang="zh-CN" altLang="zh-CN" sz="1800" b="1" dirty="0" smtClean="0">
                <a:solidFill>
                  <a:srgbClr val="FF0000"/>
                </a:solidFill>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animBg="1"/>
      <p:bldP spid="11" grpId="0" animBg="1"/>
      <p:bldP spid="14" grpId="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506888" y="170160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332138" y="1773610"/>
            <a:ext cx="7684854" cy="4331970"/>
          </a:xfrm>
          <a:prstGeom prst="rect">
            <a:avLst/>
          </a:prstGeom>
          <a:noFill/>
        </p:spPr>
        <p:txBody>
          <a:bodyPr wrap="square" lIns="121955" tIns="60977" rIns="121955" bIns="60977" rtlCol="0">
            <a:spAutoFit/>
          </a:bodyPr>
          <a:lstStyle/>
          <a:p>
            <a:pPr>
              <a:lnSpc>
                <a:spcPct val="120000"/>
              </a:lnSpc>
            </a:pPr>
            <a:r>
              <a:rPr lang="en-US" altLang="zh-CN" sz="2800" dirty="0">
                <a:latin typeface="Arial" panose="020B0604020202020204" pitchFamily="34" charset="0"/>
                <a:sym typeface="+mn-ea"/>
              </a:rPr>
              <a:t> </a:t>
            </a:r>
            <a:r>
              <a:rPr lang="en-US" altLang="zh-CN" sz="2000" dirty="0">
                <a:latin typeface="Arial" panose="020B0604020202020204" pitchFamily="34" charset="0"/>
                <a:sym typeface="+mn-ea"/>
              </a:rPr>
              <a:t>A.0.5 </a:t>
            </a:r>
            <a:r>
              <a:rPr lang="zh-CN" altLang="zh-CN" sz="2000" dirty="0">
                <a:latin typeface="Arial" panose="020B0604020202020204" pitchFamily="34" charset="0"/>
                <a:sym typeface="+mn-ea"/>
              </a:rPr>
              <a:t>工程开工令</a:t>
            </a:r>
            <a:endParaRPr lang="zh-CN" altLang="zh-CN" sz="2000" dirty="0">
              <a:latin typeface="Arial" panose="020B0604020202020204" pitchFamily="34" charset="0"/>
            </a:endParaRPr>
          </a:p>
          <a:p>
            <a:pPr>
              <a:lnSpc>
                <a:spcPct val="120000"/>
              </a:lnSpc>
            </a:pPr>
            <a:r>
              <a:rPr lang="zh-CN" altLang="zh-CN" sz="2000" b="1" dirty="0">
                <a:solidFill>
                  <a:srgbClr val="FF0000"/>
                </a:solidFill>
                <a:latin typeface="Arial" panose="020B0604020202020204" pitchFamily="34" charset="0"/>
                <a:sym typeface="+mn-ea"/>
              </a:rPr>
              <a:t>建设单位对《工程开工报审表》签署同意意见、且工程施工许可手续均已办妥后，总监理工程师可签发《工程开工令》。</a:t>
            </a:r>
            <a:r>
              <a:rPr lang="zh-CN" altLang="zh-CN" sz="2000" dirty="0">
                <a:latin typeface="Arial" panose="020B0604020202020204" pitchFamily="34" charset="0"/>
                <a:sym typeface="+mn-ea"/>
              </a:rPr>
              <a:t>工期自《工程开工令》中载明的开工日期起算。</a:t>
            </a:r>
            <a:endParaRPr lang="zh-CN" altLang="zh-CN" sz="2000" dirty="0">
              <a:latin typeface="Arial" panose="020B0604020202020204" pitchFamily="34" charset="0"/>
            </a:endParaRPr>
          </a:p>
          <a:p>
            <a:pPr>
              <a:lnSpc>
                <a:spcPct val="120000"/>
              </a:lnSpc>
            </a:pPr>
            <a:r>
              <a:rPr lang="zh-CN" altLang="zh-CN" sz="2000" dirty="0">
                <a:latin typeface="Arial" panose="020B0604020202020204" pitchFamily="34" charset="0"/>
                <a:sym typeface="+mn-ea"/>
              </a:rPr>
              <a:t>基于《建设工程监理规范》（</a:t>
            </a:r>
            <a:r>
              <a:rPr lang="en-US" altLang="zh-CN" sz="2000" dirty="0">
                <a:latin typeface="Arial" panose="020B0604020202020204" pitchFamily="34" charset="0"/>
                <a:sym typeface="+mn-ea"/>
              </a:rPr>
              <a:t>GB/T50319-2013</a:t>
            </a:r>
            <a:r>
              <a:rPr lang="zh-CN" altLang="zh-CN" sz="2000" dirty="0">
                <a:latin typeface="Arial" panose="020B0604020202020204" pitchFamily="34" charset="0"/>
                <a:sym typeface="+mn-ea"/>
              </a:rPr>
              <a:t>）规定，工程开工应由建设单位批准。由此，</a:t>
            </a:r>
            <a:r>
              <a:rPr lang="zh-CN" altLang="zh-CN" sz="2000" b="1" dirty="0">
                <a:solidFill>
                  <a:srgbClr val="FF0000"/>
                </a:solidFill>
                <a:latin typeface="Arial" panose="020B0604020202020204" pitchFamily="34" charset="0"/>
                <a:sym typeface="+mn-ea"/>
              </a:rPr>
              <a:t>开工令亦可由建设单位签发，</a:t>
            </a:r>
            <a:r>
              <a:rPr lang="zh-CN" altLang="zh-CN" sz="2000" dirty="0">
                <a:latin typeface="Arial" panose="020B0604020202020204" pitchFamily="34" charset="0"/>
                <a:sym typeface="+mn-ea"/>
              </a:rPr>
              <a:t>但必须在签订监理合同时在专用条件中或在开工前监理单位与建设单位予以书面约定。</a:t>
            </a:r>
            <a:endParaRPr lang="zh-CN" altLang="zh-CN" sz="2000" dirty="0">
              <a:latin typeface="Arial" panose="020B0604020202020204" pitchFamily="34" charset="0"/>
            </a:endParaRPr>
          </a:p>
          <a:p>
            <a:pPr>
              <a:lnSpc>
                <a:spcPct val="120000"/>
              </a:lnSpc>
            </a:pPr>
            <a:r>
              <a:rPr lang="zh-CN" altLang="zh-CN" sz="2000" dirty="0">
                <a:latin typeface="Arial" panose="020B0604020202020204" pitchFamily="34" charset="0"/>
                <a:sym typeface="+mn-ea"/>
              </a:rPr>
              <a:t>工程建设中，任何一方发生了违法开工的行为，项目监理机构宜视具体情况，采用监理工程联系单、监理备忘录、工程暂停令、监理报告予以提醒或制止。</a:t>
            </a:r>
            <a:endParaRPr lang="en-US" altLang="zh-CN" sz="2000" b="1" dirty="0">
              <a:solidFill>
                <a:srgbClr val="FF0000"/>
              </a:solidFill>
            </a:endParaRPr>
          </a:p>
        </p:txBody>
      </p:sp>
      <p:sp>
        <p:nvSpPr>
          <p:cNvPr id="9" name="泪滴形 8"/>
          <p:cNvSpPr/>
          <p:nvPr/>
        </p:nvSpPr>
        <p:spPr>
          <a:xfrm>
            <a:off x="1583444" y="160516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A.05</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467327" y="603377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41655" y="1358092"/>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170217" y="1572406"/>
            <a:ext cx="8195905" cy="3188600"/>
          </a:xfrm>
          <a:prstGeom prst="rect">
            <a:avLst/>
          </a:prstGeom>
          <a:noFill/>
        </p:spPr>
        <p:txBody>
          <a:bodyPr wrap="square" lIns="121955" tIns="60977" rIns="121955" bIns="60977" rtlCol="0">
            <a:spAutoFit/>
          </a:bodyPr>
          <a:lstStyle/>
          <a:p>
            <a:pPr>
              <a:lnSpc>
                <a:spcPct val="120000"/>
              </a:lnSpc>
            </a:pPr>
            <a:r>
              <a:rPr lang="en-US" altLang="zh-CN" sz="1800" dirty="0">
                <a:latin typeface="Arial" panose="020B0604020202020204" pitchFamily="34" charset="0"/>
                <a:sym typeface="+mn-ea"/>
              </a:rPr>
              <a:t>6、  A.0.6  </a:t>
            </a:r>
            <a:r>
              <a:rPr lang="zh-CN" altLang="zh-CN" sz="1800" dirty="0">
                <a:latin typeface="Arial" panose="020B0604020202020204" pitchFamily="34" charset="0"/>
                <a:sym typeface="+mn-ea"/>
              </a:rPr>
              <a:t>旁站记录表（通用）</a:t>
            </a:r>
            <a:endParaRPr lang="zh-CN" altLang="zh-CN" sz="1800" dirty="0">
              <a:latin typeface="Arial" panose="020B0604020202020204" pitchFamily="34" charset="0"/>
            </a:endParaRPr>
          </a:p>
          <a:p>
            <a:pPr>
              <a:lnSpc>
                <a:spcPct val="120000"/>
              </a:lnSpc>
            </a:pPr>
            <a:r>
              <a:rPr lang="zh-CN" altLang="zh-CN" sz="1800" dirty="0">
                <a:latin typeface="Arial" panose="020B0604020202020204" pitchFamily="34" charset="0"/>
                <a:sym typeface="+mn-ea"/>
              </a:rPr>
              <a:t>本表适用于监理人员对关键部位、关键工序的施工过程现场跟踪监督活动的实时记录。</a:t>
            </a:r>
            <a:r>
              <a:rPr lang="zh-CN" altLang="zh-CN" sz="1800" b="1" dirty="0">
                <a:solidFill>
                  <a:srgbClr val="FF0000"/>
                </a:solidFill>
                <a:latin typeface="Arial" panose="020B0604020202020204" pitchFamily="34" charset="0"/>
                <a:sym typeface="+mn-ea"/>
              </a:rPr>
              <a:t>本表为旁站记录的通用表式，</a:t>
            </a:r>
            <a:r>
              <a:rPr lang="zh-CN" altLang="zh-CN" sz="1800" dirty="0">
                <a:latin typeface="Arial" panose="020B0604020202020204" pitchFamily="34" charset="0"/>
                <a:sym typeface="+mn-ea"/>
              </a:rPr>
              <a:t>在工程实施过程中，项目监理机构可根据不同的旁站对象，</a:t>
            </a:r>
            <a:r>
              <a:rPr lang="zh-CN" altLang="zh-CN" sz="1800" dirty="0">
                <a:solidFill>
                  <a:srgbClr val="FF0000"/>
                </a:solidFill>
                <a:latin typeface="Arial" panose="020B0604020202020204" pitchFamily="34" charset="0"/>
                <a:sym typeface="+mn-ea"/>
              </a:rPr>
              <a:t>设计有针对性、可操作性的旁站记录</a:t>
            </a:r>
            <a:r>
              <a:rPr lang="zh-CN" altLang="zh-CN" sz="1800" dirty="0" smtClean="0">
                <a:solidFill>
                  <a:srgbClr val="FF0000"/>
                </a:solidFill>
                <a:latin typeface="Arial" panose="020B0604020202020204" pitchFamily="34" charset="0"/>
                <a:sym typeface="+mn-ea"/>
              </a:rPr>
              <a:t>表式</a:t>
            </a:r>
            <a:r>
              <a:rPr lang="zh-CN" altLang="en-US" sz="1800" dirty="0" smtClean="0">
                <a:solidFill>
                  <a:srgbClr val="FF0000"/>
                </a:solidFill>
                <a:latin typeface="Arial" panose="020B0604020202020204" pitchFamily="34" charset="0"/>
                <a:sym typeface="+mn-ea"/>
              </a:rPr>
              <a:t>（如灌注桩）</a:t>
            </a:r>
            <a:r>
              <a:rPr lang="zh-CN" altLang="zh-CN" sz="1800" dirty="0" smtClean="0">
                <a:latin typeface="Arial" panose="020B0604020202020204" pitchFamily="34" charset="0"/>
                <a:sym typeface="+mn-ea"/>
              </a:rPr>
              <a:t>。</a:t>
            </a:r>
            <a:r>
              <a:rPr lang="zh-CN" altLang="zh-CN" sz="1800" dirty="0">
                <a:latin typeface="Arial" panose="020B0604020202020204" pitchFamily="34" charset="0"/>
                <a:sym typeface="+mn-ea"/>
              </a:rPr>
              <a:t>旁站人员应将关键部位、关键工序的施工和监理工作情况、发现问题及处理情况作详细记录。施工情况包括施工单位质检人员到岗情况、特殊工种人员持证情况以及施工机械、材料准备及关键部位、关键工序的施工是否按（专项）施工方案及工程建设强制性标准执行等情况</a:t>
            </a:r>
            <a:r>
              <a:rPr lang="zh-CN" altLang="zh-CN" sz="2000" dirty="0" smtClean="0">
                <a:latin typeface="Arial" panose="020B0604020202020204" pitchFamily="34" charset="0"/>
                <a:sym typeface="+mn-ea"/>
              </a:rPr>
              <a:t>。</a:t>
            </a:r>
            <a:r>
              <a:rPr lang="zh-CN" altLang="en-US" sz="2000" dirty="0" smtClean="0">
                <a:latin typeface="Arial" panose="020B0604020202020204" pitchFamily="34" charset="0"/>
                <a:sym typeface="+mn-ea"/>
              </a:rPr>
              <a:t>（</a:t>
            </a:r>
            <a:r>
              <a:rPr lang="en-US" altLang="zh-CN" sz="2000" dirty="0" smtClean="0">
                <a:latin typeface="Arial" panose="020B0604020202020204" pitchFamily="34" charset="0"/>
                <a:sym typeface="+mn-ea"/>
              </a:rPr>
              <a:t>2018</a:t>
            </a:r>
            <a:r>
              <a:rPr lang="zh-CN" altLang="en-US" sz="2000" dirty="0" smtClean="0">
                <a:latin typeface="Arial" panose="020B0604020202020204" pitchFamily="34" charset="0"/>
                <a:sym typeface="+mn-ea"/>
              </a:rPr>
              <a:t>）住建部</a:t>
            </a:r>
            <a:r>
              <a:rPr lang="en-US" altLang="zh-CN" sz="2000" dirty="0" smtClean="0">
                <a:latin typeface="Arial" panose="020B0604020202020204" pitchFamily="34" charset="0"/>
                <a:sym typeface="+mn-ea"/>
              </a:rPr>
              <a:t>37</a:t>
            </a:r>
            <a:r>
              <a:rPr lang="zh-CN" altLang="en-US" sz="2000" dirty="0" smtClean="0">
                <a:latin typeface="Arial" panose="020B0604020202020204" pitchFamily="34" charset="0"/>
                <a:sym typeface="+mn-ea"/>
              </a:rPr>
              <a:t>号令中第</a:t>
            </a:r>
            <a:r>
              <a:rPr lang="en-US" altLang="zh-CN" sz="2000" dirty="0" smtClean="0">
                <a:latin typeface="Arial" panose="020B0604020202020204" pitchFamily="34" charset="0"/>
                <a:sym typeface="+mn-ea"/>
              </a:rPr>
              <a:t>18</a:t>
            </a:r>
            <a:r>
              <a:rPr lang="zh-CN" altLang="en-US" sz="2000" dirty="0" smtClean="0">
                <a:latin typeface="Arial" panose="020B0604020202020204" pitchFamily="34" charset="0"/>
                <a:sym typeface="+mn-ea"/>
              </a:rPr>
              <a:t>条规定监理单位对</a:t>
            </a:r>
            <a:r>
              <a:rPr lang="zh-CN" altLang="en-US" sz="2000" dirty="0" smtClean="0">
                <a:solidFill>
                  <a:srgbClr val="FF0000"/>
                </a:solidFill>
                <a:latin typeface="Arial" panose="020B0604020202020204" pitchFamily="34" charset="0"/>
                <a:sym typeface="+mn-ea"/>
              </a:rPr>
              <a:t>危大工程是巡视检查、非旁站</a:t>
            </a:r>
            <a:r>
              <a:rPr lang="zh-CN" altLang="en-US" sz="2000" dirty="0" smtClean="0">
                <a:latin typeface="Arial" panose="020B0604020202020204" pitchFamily="34" charset="0"/>
                <a:sym typeface="+mn-ea"/>
              </a:rPr>
              <a:t>。</a:t>
            </a:r>
            <a:endParaRPr lang="en-US" altLang="zh-CN" sz="1800" b="1" dirty="0">
              <a:solidFill>
                <a:srgbClr val="FF0000"/>
              </a:solidFill>
            </a:endParaRPr>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A.0.6</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graphicFrame>
        <p:nvGraphicFramePr>
          <p:cNvPr id="12" name="对象 11"/>
          <p:cNvGraphicFramePr>
            <a:graphicFrameLocks noChangeAspect="1"/>
          </p:cNvGraphicFramePr>
          <p:nvPr/>
        </p:nvGraphicFramePr>
        <p:xfrm>
          <a:off x="3170217" y="4787116"/>
          <a:ext cx="914400" cy="828675"/>
        </p:xfrm>
        <a:graphic>
          <a:graphicData uri="http://schemas.openxmlformats.org/presentationml/2006/ole">
            <p:oleObj spid="_x0000_s96257" name="BMP 图像" showAsIcon="1" r:id="rId4" imgW="914400" imgH="828720" progId="PBrush">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313093" y="114377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A.0.7</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2" name="TextBox 11"/>
          <p:cNvSpPr txBox="1"/>
          <p:nvPr/>
        </p:nvSpPr>
        <p:spPr>
          <a:xfrm>
            <a:off x="3241655" y="1429530"/>
            <a:ext cx="8064683" cy="1785138"/>
          </a:xfrm>
          <a:prstGeom prst="rect">
            <a:avLst/>
          </a:prstGeom>
          <a:noFill/>
        </p:spPr>
        <p:txBody>
          <a:bodyPr wrap="square" lIns="121955" tIns="60977" rIns="121955" bIns="60977" rtlCol="0">
            <a:spAutoFit/>
          </a:bodyPr>
          <a:lstStyle/>
          <a:p>
            <a:pPr>
              <a:lnSpc>
                <a:spcPct val="150000"/>
              </a:lnSpc>
            </a:pPr>
            <a:r>
              <a:rPr lang="en-US" altLang="zh-CN" sz="1800" dirty="0">
                <a:latin typeface="Arial" panose="020B0604020202020204" pitchFamily="34" charset="0"/>
                <a:sym typeface="+mn-ea"/>
              </a:rPr>
              <a:t>7、  A.0.7 </a:t>
            </a:r>
            <a:r>
              <a:rPr lang="en-US" altLang="zh-CN" sz="1800" u="sng" dirty="0">
                <a:latin typeface="Arial" panose="020B0604020202020204" pitchFamily="34" charset="0"/>
                <a:sym typeface="+mn-ea"/>
              </a:rPr>
              <a:t>        </a:t>
            </a:r>
            <a:r>
              <a:rPr lang="zh-CN" altLang="zh-CN" sz="1800" dirty="0">
                <a:latin typeface="Arial" panose="020B0604020202020204" pitchFamily="34" charset="0"/>
                <a:sym typeface="+mn-ea"/>
              </a:rPr>
              <a:t>会议纪要</a:t>
            </a:r>
            <a:endParaRPr lang="zh-CN" altLang="zh-CN" sz="1800" dirty="0">
              <a:latin typeface="Arial" panose="020B0604020202020204" pitchFamily="34" charset="0"/>
            </a:endParaRPr>
          </a:p>
          <a:p>
            <a:pPr>
              <a:lnSpc>
                <a:spcPct val="150000"/>
              </a:lnSpc>
            </a:pPr>
            <a:r>
              <a:rPr lang="zh-CN" altLang="zh-CN" sz="1800" dirty="0">
                <a:latin typeface="Arial" panose="020B0604020202020204" pitchFamily="34" charset="0"/>
                <a:sym typeface="+mn-ea"/>
              </a:rPr>
              <a:t>本表适用于</a:t>
            </a:r>
            <a:r>
              <a:rPr lang="zh-CN" altLang="zh-CN" sz="1800" b="1" dirty="0">
                <a:solidFill>
                  <a:srgbClr val="FF0000"/>
                </a:solidFill>
                <a:latin typeface="Arial" panose="020B0604020202020204" pitchFamily="34" charset="0"/>
                <a:sym typeface="+mn-ea"/>
              </a:rPr>
              <a:t>第一次工地会议</a:t>
            </a:r>
            <a:r>
              <a:rPr lang="zh-CN" altLang="zh-CN" sz="1800" dirty="0">
                <a:latin typeface="Arial" panose="020B0604020202020204" pitchFamily="34" charset="0"/>
                <a:sym typeface="+mn-ea"/>
              </a:rPr>
              <a:t>（</a:t>
            </a:r>
            <a:r>
              <a:rPr lang="en-US" altLang="zh-CN" sz="1800" dirty="0">
                <a:latin typeface="Arial" panose="020B0604020202020204" pitchFamily="34" charset="0"/>
                <a:sym typeface="+mn-ea"/>
              </a:rPr>
              <a:t>A.0.7</a:t>
            </a:r>
            <a:r>
              <a:rPr lang="en-US" altLang="zh-CN" sz="1800" u="sng" dirty="0">
                <a:latin typeface="Arial" panose="020B0604020202020204" pitchFamily="34" charset="0"/>
                <a:sym typeface="+mn-ea"/>
              </a:rPr>
              <a:t>0</a:t>
            </a:r>
            <a:r>
              <a:rPr lang="zh-CN" altLang="zh-CN" sz="1800" dirty="0">
                <a:latin typeface="Arial" panose="020B0604020202020204" pitchFamily="34" charset="0"/>
                <a:sym typeface="+mn-ea"/>
              </a:rPr>
              <a:t>）、工地监理例会（</a:t>
            </a:r>
            <a:r>
              <a:rPr lang="en-US" altLang="zh-CN" sz="1800" dirty="0">
                <a:latin typeface="Arial" panose="020B0604020202020204" pitchFamily="34" charset="0"/>
                <a:sym typeface="+mn-ea"/>
              </a:rPr>
              <a:t>A.0.7</a:t>
            </a:r>
            <a:r>
              <a:rPr lang="en-US" altLang="zh-CN" sz="1800" u="sng" dirty="0">
                <a:latin typeface="Arial" panose="020B0604020202020204" pitchFamily="34" charset="0"/>
                <a:sym typeface="+mn-ea"/>
              </a:rPr>
              <a:t>1</a:t>
            </a:r>
            <a:r>
              <a:rPr lang="zh-CN" altLang="zh-CN" sz="1800" dirty="0">
                <a:latin typeface="Arial" panose="020B0604020202020204" pitchFamily="34" charset="0"/>
                <a:sym typeface="+mn-ea"/>
              </a:rPr>
              <a:t>）、专题会议（</a:t>
            </a:r>
            <a:r>
              <a:rPr lang="en-US" altLang="zh-CN" sz="1800" dirty="0">
                <a:latin typeface="Arial" panose="020B0604020202020204" pitchFamily="34" charset="0"/>
                <a:sym typeface="+mn-ea"/>
              </a:rPr>
              <a:t>A.0.7</a:t>
            </a:r>
            <a:r>
              <a:rPr lang="en-US" altLang="zh-CN" sz="1800" u="sng" dirty="0">
                <a:latin typeface="Arial" panose="020B0604020202020204" pitchFamily="34" charset="0"/>
                <a:sym typeface="+mn-ea"/>
              </a:rPr>
              <a:t>2</a:t>
            </a:r>
            <a:r>
              <a:rPr lang="zh-CN" altLang="zh-CN" sz="1800" dirty="0">
                <a:latin typeface="Arial" panose="020B0604020202020204" pitchFamily="34" charset="0"/>
                <a:sym typeface="+mn-ea"/>
              </a:rPr>
              <a:t>）和项目监理机构内部会议（</a:t>
            </a:r>
            <a:r>
              <a:rPr lang="en-US" altLang="zh-CN" sz="1800" dirty="0">
                <a:latin typeface="Arial" panose="020B0604020202020204" pitchFamily="34" charset="0"/>
                <a:sym typeface="+mn-ea"/>
              </a:rPr>
              <a:t>A.0.7</a:t>
            </a:r>
            <a:r>
              <a:rPr lang="en-US" altLang="zh-CN" sz="1800" u="sng" dirty="0">
                <a:latin typeface="Arial" panose="020B0604020202020204" pitchFamily="34" charset="0"/>
                <a:sym typeface="+mn-ea"/>
              </a:rPr>
              <a:t>3</a:t>
            </a:r>
            <a:r>
              <a:rPr lang="zh-CN" altLang="zh-CN" sz="1800" dirty="0">
                <a:latin typeface="Arial" panose="020B0604020202020204" pitchFamily="34" charset="0"/>
                <a:sym typeface="+mn-ea"/>
              </a:rPr>
              <a:t>）。参加单位、人员与会时签名用，会议主要内容及结论见附</a:t>
            </a:r>
            <a:r>
              <a:rPr lang="zh-CN" altLang="zh-CN" sz="1800" dirty="0" smtClean="0">
                <a:latin typeface="Arial" panose="020B0604020202020204" pitchFamily="34" charset="0"/>
                <a:sym typeface="+mn-ea"/>
              </a:rPr>
              <a:t>页</a:t>
            </a:r>
            <a:r>
              <a:rPr lang="zh-CN" altLang="en-US" sz="1800" dirty="0" smtClean="0">
                <a:latin typeface="Arial" panose="020B0604020202020204" pitchFamily="34" charset="0"/>
                <a:sym typeface="+mn-ea"/>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312829" y="3069754"/>
            <a:ext cx="10474978" cy="3862630"/>
          </a:xfrm>
          <a:prstGeom prst="rect">
            <a:avLst/>
          </a:prstGeom>
          <a:noFill/>
        </p:spPr>
        <p:txBody>
          <a:bodyPr wrap="square" lIns="121955" tIns="60977" rIns="121955" bIns="60977" rtlCol="0">
            <a:spAutoFit/>
          </a:bodyPr>
          <a:lstStyle/>
          <a:p>
            <a:pPr>
              <a:lnSpc>
                <a:spcPct val="150000"/>
              </a:lnSpc>
            </a:pPr>
            <a:r>
              <a:rPr lang="zh-CN" altLang="zh-CN" sz="1800" b="1" dirty="0" smtClean="0">
                <a:latin typeface="黑体" panose="02010609060101010101" pitchFamily="49" charset="-122"/>
                <a:ea typeface="黑体" panose="02010609060101010101" pitchFamily="49" charset="-122"/>
                <a:cs typeface="黑体" panose="02010609060101010101" pitchFamily="49" charset="-122"/>
                <a:sym typeface="+mn-ea"/>
              </a:rPr>
              <a:t>《建设工程监理规范》（</a:t>
            </a:r>
            <a:r>
              <a:rPr lang="en-US" altLang="zh-CN" sz="1800" b="1" dirty="0" smtClean="0">
                <a:latin typeface="黑体" panose="02010609060101010101" pitchFamily="49" charset="-122"/>
                <a:ea typeface="黑体" panose="02010609060101010101" pitchFamily="49" charset="-122"/>
                <a:cs typeface="黑体" panose="02010609060101010101" pitchFamily="49" charset="-122"/>
                <a:sym typeface="+mn-ea"/>
              </a:rPr>
              <a:t>GB/T 50319-2013</a:t>
            </a:r>
            <a:r>
              <a:rPr lang="zh-CN" altLang="zh-CN" sz="1800" b="1" dirty="0" smtClean="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800" b="1" dirty="0" smtClean="0">
                <a:latin typeface="黑体" panose="02010609060101010101" pitchFamily="49" charset="-122"/>
                <a:ea typeface="黑体" panose="02010609060101010101" pitchFamily="49" charset="-122"/>
                <a:cs typeface="黑体" panose="02010609060101010101" pitchFamily="49" charset="-122"/>
                <a:sym typeface="+mn-ea"/>
              </a:rPr>
              <a:t>条文说明中</a:t>
            </a:r>
            <a:r>
              <a:rPr lang="en-US" altLang="zh-CN" sz="1800" b="1" dirty="0" smtClean="0">
                <a:latin typeface="黑体" panose="02010609060101010101" pitchFamily="49" charset="-122"/>
                <a:ea typeface="黑体" panose="02010609060101010101" pitchFamily="49" charset="-122"/>
                <a:cs typeface="黑体" panose="02010609060101010101" pitchFamily="49" charset="-122"/>
                <a:sym typeface="+mn-ea"/>
              </a:rPr>
              <a:t>5.1.3</a:t>
            </a:r>
            <a:r>
              <a:rPr lang="zh-CN" altLang="en-US" sz="1800" b="1" dirty="0" smtClean="0">
                <a:latin typeface="黑体" panose="02010609060101010101" pitchFamily="49" charset="-122"/>
                <a:ea typeface="黑体" panose="02010609060101010101" pitchFamily="49" charset="-122"/>
                <a:cs typeface="黑体" panose="02010609060101010101" pitchFamily="49" charset="-122"/>
                <a:sym typeface="+mn-ea"/>
              </a:rPr>
              <a:t>条规定</a:t>
            </a:r>
            <a:endParaRPr lang="en-US" altLang="zh-CN" sz="1800" b="1" dirty="0" smtClean="0">
              <a:latin typeface="黑体" panose="02010609060101010101" pitchFamily="49" charset="-122"/>
              <a:ea typeface="黑体" panose="02010609060101010101" pitchFamily="49" charset="-122"/>
              <a:cs typeface="黑体" panose="02010609060101010101" pitchFamily="49" charset="-122"/>
              <a:sym typeface="+mn-ea"/>
            </a:endParaRPr>
          </a:p>
          <a:p>
            <a:pPr>
              <a:lnSpc>
                <a:spcPct val="150000"/>
              </a:lnSpc>
            </a:pPr>
            <a:r>
              <a:rPr lang="zh-CN" altLang="en-US" sz="1800" dirty="0" smtClean="0">
                <a:solidFill>
                  <a:srgbClr val="FF0000"/>
                </a:solidFill>
                <a:latin typeface="微软雅黑" panose="020B0503020204020204" pitchFamily="34" charset="-122"/>
                <a:ea typeface="微软雅黑" panose="020B0503020204020204" pitchFamily="34" charset="-122"/>
              </a:rPr>
              <a:t>第一次工地会议</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应包括以下主要内容：</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、建设单位、施工单位和工程监理单位分别介绍各自驻现场的组织机构、人员及分工。</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、建设单位介绍施工准备情况。</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、施工单位介绍施工准备情况。</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、建设单位代表和总监理工程师对施工准备情况提出意见和要求。</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、总监理工程师介绍监理规划的主要内容。</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、研究确定各方在施工过程中参加监理例会的主要人员，召开监理例会的周期、地点及主要议题。</a:t>
            </a:r>
            <a:endPar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en-US" altLang="zh-CN" sz="1800" dirty="0" smtClean="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、其他有关事项。</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9" grpId="0" bldLvl="0" animBg="1"/>
      <p:bldP spid="16"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341562"/>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485265"/>
            <a:ext cx="7809230" cy="2114550"/>
          </a:xfrm>
          <a:prstGeom prst="rect">
            <a:avLst/>
          </a:prstGeom>
          <a:noFill/>
        </p:spPr>
        <p:txBody>
          <a:bodyPr wrap="square" lIns="121955" tIns="60977" rIns="121955" bIns="60977" rtlCol="0">
            <a:spAutoFit/>
          </a:bodyPr>
          <a:lstStyle/>
          <a:p>
            <a:pPr>
              <a:lnSpc>
                <a:spcPct val="120000"/>
              </a:lnSpc>
            </a:pPr>
            <a:r>
              <a:rPr lang="en-US" altLang="zh-CN" sz="1800" dirty="0">
                <a:latin typeface="Arial" panose="020B0604020202020204" pitchFamily="34" charset="0"/>
                <a:sym typeface="+mn-ea"/>
              </a:rPr>
              <a:t>8、 A.0.8  </a:t>
            </a:r>
            <a:r>
              <a:rPr lang="zh-CN" altLang="zh-CN" sz="1800" dirty="0">
                <a:latin typeface="Arial" panose="020B0604020202020204" pitchFamily="34" charset="0"/>
                <a:sym typeface="+mn-ea"/>
              </a:rPr>
              <a:t>监理月报</a:t>
            </a:r>
            <a:endParaRPr lang="zh-CN" altLang="zh-CN" sz="1800" dirty="0">
              <a:latin typeface="Arial" panose="020B0604020202020204" pitchFamily="34" charset="0"/>
            </a:endParaRPr>
          </a:p>
          <a:p>
            <a:pPr>
              <a:lnSpc>
                <a:spcPct val="120000"/>
              </a:lnSpc>
            </a:pPr>
            <a:r>
              <a:rPr lang="zh-CN" altLang="zh-CN" sz="1800" dirty="0">
                <a:latin typeface="Arial" panose="020B0604020202020204" pitchFamily="34" charset="0"/>
                <a:sym typeface="+mn-ea"/>
              </a:rPr>
              <a:t>监理月报是项目监理机构按月向建设单位和监理企业提交的，反映在本报告期内工程实施情况、监理工作情况、施工中存在问题及处理情况、下月监理工作重点等的书面报告。监理月报每月月底提出，</a:t>
            </a:r>
            <a:r>
              <a:rPr lang="zh-CN" altLang="zh-CN" sz="1800" b="1" dirty="0">
                <a:solidFill>
                  <a:srgbClr val="FF0000"/>
                </a:solidFill>
                <a:latin typeface="Arial" panose="020B0604020202020204" pitchFamily="34" charset="0"/>
                <a:sym typeface="+mn-ea"/>
              </a:rPr>
              <a:t>报告期宜为上月</a:t>
            </a:r>
            <a:r>
              <a:rPr lang="en-US" altLang="zh-CN" sz="1800" b="1" dirty="0">
                <a:solidFill>
                  <a:srgbClr val="FF0000"/>
                </a:solidFill>
                <a:latin typeface="Arial" panose="020B0604020202020204" pitchFamily="34" charset="0"/>
                <a:sym typeface="+mn-ea"/>
              </a:rPr>
              <a:t>26</a:t>
            </a:r>
            <a:r>
              <a:rPr lang="zh-CN" altLang="zh-CN" sz="1800" b="1" dirty="0">
                <a:solidFill>
                  <a:srgbClr val="FF0000"/>
                </a:solidFill>
                <a:latin typeface="Arial" panose="020B0604020202020204" pitchFamily="34" charset="0"/>
                <a:sym typeface="+mn-ea"/>
              </a:rPr>
              <a:t>日至本月</a:t>
            </a:r>
            <a:r>
              <a:rPr lang="en-US" altLang="zh-CN" sz="1800" b="1" dirty="0">
                <a:solidFill>
                  <a:srgbClr val="FF0000"/>
                </a:solidFill>
                <a:latin typeface="Arial" panose="020B0604020202020204" pitchFamily="34" charset="0"/>
                <a:sym typeface="+mn-ea"/>
              </a:rPr>
              <a:t>25</a:t>
            </a:r>
            <a:r>
              <a:rPr lang="zh-CN" altLang="zh-CN" sz="1800" b="1" dirty="0">
                <a:solidFill>
                  <a:srgbClr val="FF0000"/>
                </a:solidFill>
                <a:latin typeface="Arial" panose="020B0604020202020204" pitchFamily="34" charset="0"/>
                <a:sym typeface="+mn-ea"/>
              </a:rPr>
              <a:t>日。</a:t>
            </a:r>
            <a:r>
              <a:rPr lang="zh-CN" altLang="zh-CN" sz="1800" dirty="0">
                <a:latin typeface="Arial" panose="020B0604020202020204" pitchFamily="34" charset="0"/>
                <a:sym typeface="+mn-ea"/>
              </a:rPr>
              <a:t>项目监理机构可根据工程特点增加图表、图片等内容，表格各栏不够填写，可增加附页。</a:t>
            </a:r>
            <a:endParaRPr lang="en-US" altLang="zh-CN" sz="1800" b="1" dirty="0">
              <a:solidFill>
                <a:srgbClr val="FF0000"/>
              </a:solidFill>
            </a:endParaRPr>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A.0.8</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562671" y="4077866"/>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A.0.9</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146847" y="400585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147060" y="4222115"/>
            <a:ext cx="7880985" cy="1920240"/>
          </a:xfrm>
          <a:prstGeom prst="rect">
            <a:avLst/>
          </a:prstGeom>
          <a:noFill/>
        </p:spPr>
        <p:txBody>
          <a:bodyPr wrap="square" lIns="121955" tIns="60977" rIns="121955" bIns="60977" rtlCol="0">
            <a:spAutoFit/>
          </a:bodyPr>
          <a:lstStyle/>
          <a:p>
            <a:pPr>
              <a:lnSpc>
                <a:spcPct val="130000"/>
              </a:lnSpc>
            </a:pPr>
            <a:r>
              <a:rPr lang="en-US" altLang="zh-CN" sz="1800" dirty="0">
                <a:latin typeface="Arial" panose="020B0604020202020204" pitchFamily="34" charset="0"/>
                <a:sym typeface="+mn-ea"/>
              </a:rPr>
              <a:t>9、A.0.9  </a:t>
            </a:r>
            <a:r>
              <a:rPr lang="zh-CN" altLang="zh-CN" sz="1800" dirty="0">
                <a:latin typeface="Arial" panose="020B0604020202020204" pitchFamily="34" charset="0"/>
                <a:sym typeface="+mn-ea"/>
              </a:rPr>
              <a:t>工程款支付证书</a:t>
            </a:r>
            <a:endParaRPr lang="zh-CN" altLang="zh-CN" sz="1800" dirty="0">
              <a:latin typeface="Arial" panose="020B0604020202020204" pitchFamily="34" charset="0"/>
            </a:endParaRPr>
          </a:p>
          <a:p>
            <a:pPr>
              <a:lnSpc>
                <a:spcPct val="130000"/>
              </a:lnSpc>
            </a:pPr>
            <a:r>
              <a:rPr lang="zh-CN" altLang="zh-CN" sz="1800" dirty="0">
                <a:latin typeface="Arial" panose="020B0604020202020204" pitchFamily="34" charset="0"/>
                <a:sym typeface="+mn-ea"/>
              </a:rPr>
              <a:t>本表适用于项目监理机构收到经建设单位签署审批的《工程款支付报审表》后，</a:t>
            </a:r>
            <a:r>
              <a:rPr lang="zh-CN" altLang="zh-CN" sz="1800" b="1" dirty="0">
                <a:solidFill>
                  <a:srgbClr val="FF0000"/>
                </a:solidFill>
                <a:latin typeface="Arial" panose="020B0604020202020204" pitchFamily="34" charset="0"/>
                <a:sym typeface="+mn-ea"/>
              </a:rPr>
              <a:t>根据建设单位审批意见签发本表作为工程款支付的证明文件。</a:t>
            </a:r>
            <a:r>
              <a:rPr lang="zh-CN" altLang="zh-CN" sz="1800" dirty="0">
                <a:latin typeface="Arial" panose="020B0604020202020204" pitchFamily="34" charset="0"/>
                <a:sym typeface="+mn-ea"/>
              </a:rPr>
              <a:t>支付证书应明确施工单位申报款、经审批的应得款、本期应扣款、本期应付款等数额。签发《工程款支付证书》应符合《建设工程施工合同》中所约定的时限。</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15" y="1341755"/>
            <a:ext cx="5593715" cy="958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530350"/>
            <a:ext cx="6910705" cy="3419432"/>
          </a:xfrm>
          <a:prstGeom prst="rect">
            <a:avLst/>
          </a:prstGeom>
          <a:noFill/>
        </p:spPr>
        <p:txBody>
          <a:bodyPr wrap="square" lIns="121955" tIns="60977" rIns="121955" bIns="60977" rtlCol="0">
            <a:spAutoFit/>
          </a:bodyPr>
          <a:lstStyle/>
          <a:p>
            <a:pPr>
              <a:lnSpc>
                <a:spcPct val="170000"/>
              </a:lnSpc>
            </a:pPr>
            <a:r>
              <a:rPr lang="en-US" altLang="zh-CN" sz="1800" dirty="0">
                <a:latin typeface="Arial" panose="020B0604020202020204" pitchFamily="34" charset="0"/>
                <a:sym typeface="+mn-ea"/>
              </a:rPr>
              <a:t>10、  A.0.10  </a:t>
            </a:r>
            <a:r>
              <a:rPr lang="zh-CN" altLang="zh-CN" sz="1800" dirty="0">
                <a:latin typeface="Arial" panose="020B0604020202020204" pitchFamily="34" charset="0"/>
                <a:sym typeface="+mn-ea"/>
              </a:rPr>
              <a:t>监理通知单（</a:t>
            </a:r>
            <a:r>
              <a:rPr lang="en-US" altLang="zh-CN" sz="1800" dirty="0">
                <a:latin typeface="Arial" panose="020B0604020202020204" pitchFamily="34" charset="0"/>
                <a:sym typeface="+mn-ea"/>
              </a:rPr>
              <a:t>      </a:t>
            </a:r>
            <a:r>
              <a:rPr lang="zh-CN" altLang="zh-CN" sz="1800" dirty="0">
                <a:latin typeface="Arial" panose="020B0604020202020204" pitchFamily="34" charset="0"/>
                <a:sym typeface="+mn-ea"/>
              </a:rPr>
              <a:t>类）</a:t>
            </a:r>
            <a:endParaRPr lang="zh-CN" altLang="zh-CN" sz="1800" dirty="0">
              <a:latin typeface="Arial" panose="020B0604020202020204" pitchFamily="34" charset="0"/>
            </a:endParaRPr>
          </a:p>
          <a:p>
            <a:pPr>
              <a:lnSpc>
                <a:spcPct val="170000"/>
              </a:lnSpc>
            </a:pPr>
            <a:r>
              <a:rPr lang="zh-CN" altLang="zh-CN" sz="1800" dirty="0">
                <a:latin typeface="Arial" panose="020B0604020202020204" pitchFamily="34" charset="0"/>
                <a:sym typeface="+mn-ea"/>
              </a:rPr>
              <a:t>本表是项目监理机构通知施工单位应执行的、除工程暂停以外的涉及</a:t>
            </a:r>
            <a:r>
              <a:rPr lang="zh-CN" altLang="zh-CN" sz="1800" b="1" dirty="0">
                <a:solidFill>
                  <a:srgbClr val="FF0000"/>
                </a:solidFill>
                <a:latin typeface="Arial" panose="020B0604020202020204" pitchFamily="34" charset="0"/>
                <a:sym typeface="+mn-ea"/>
              </a:rPr>
              <a:t>质量、造价、进度、安全文明、工程变更</a:t>
            </a:r>
            <a:r>
              <a:rPr lang="zh-CN" altLang="zh-CN" sz="1800" dirty="0">
                <a:latin typeface="Arial" panose="020B0604020202020204" pitchFamily="34" charset="0"/>
                <a:sym typeface="+mn-ea"/>
              </a:rPr>
              <a:t>和其他有关事项的用表。监理通知单中应明确施工单位完成应执行事项的内容和时限以及要求施工单位书面回复的时限等要求。</a:t>
            </a:r>
            <a:endParaRPr lang="zh-CN" altLang="zh-CN" sz="1800" dirty="0">
              <a:latin typeface="Arial" panose="020B0604020202020204" pitchFamily="34" charset="0"/>
            </a:endParaRPr>
          </a:p>
          <a:p>
            <a:pPr>
              <a:lnSpc>
                <a:spcPct val="170000"/>
              </a:lnSpc>
            </a:pPr>
            <a:r>
              <a:rPr lang="zh-CN" altLang="zh-CN" sz="1800" dirty="0">
                <a:latin typeface="Arial" panose="020B0604020202020204" pitchFamily="34" charset="0"/>
                <a:sym typeface="+mn-ea"/>
              </a:rPr>
              <a:t>该表使用频率高，应注意用词</a:t>
            </a:r>
            <a:r>
              <a:rPr lang="zh-CN" altLang="zh-CN" sz="1800" b="1" dirty="0">
                <a:solidFill>
                  <a:srgbClr val="FF0000"/>
                </a:solidFill>
                <a:latin typeface="Arial" panose="020B0604020202020204" pitchFamily="34" charset="0"/>
                <a:sym typeface="+mn-ea"/>
              </a:rPr>
              <a:t>准确明晰，逻辑严密，资料闭合</a:t>
            </a:r>
            <a:r>
              <a:rPr lang="zh-CN" altLang="zh-CN" sz="1800" dirty="0" smtClean="0">
                <a:latin typeface="Arial" panose="020B0604020202020204" pitchFamily="34" charset="0"/>
                <a:sym typeface="+mn-ea"/>
              </a:rPr>
              <a:t>。</a:t>
            </a:r>
            <a:endParaRPr lang="en-US" altLang="zh-CN" sz="1800" dirty="0" smtClean="0">
              <a:latin typeface="Arial" panose="020B0604020202020204" pitchFamily="34" charset="0"/>
              <a:sym typeface="+mn-ea"/>
            </a:endParaRPr>
          </a:p>
          <a:p>
            <a:pPr>
              <a:lnSpc>
                <a:spcPct val="170000"/>
              </a:lnSpc>
            </a:pPr>
            <a:endParaRPr lang="en-US" altLang="zh-CN" sz="1800" b="1" dirty="0">
              <a:solidFill>
                <a:srgbClr val="FF0000"/>
              </a:solidFill>
            </a:endParaRPr>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A.0.10</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graphicFrame>
        <p:nvGraphicFramePr>
          <p:cNvPr id="11" name="对象 10"/>
          <p:cNvGraphicFramePr>
            <a:graphicFrameLocks noChangeAspect="1"/>
          </p:cNvGraphicFramePr>
          <p:nvPr/>
        </p:nvGraphicFramePr>
        <p:xfrm>
          <a:off x="3384531" y="4429926"/>
          <a:ext cx="914400" cy="828675"/>
        </p:xfrm>
        <a:graphic>
          <a:graphicData uri="http://schemas.openxmlformats.org/presentationml/2006/ole">
            <p:oleObj spid="_x0000_s92162" name="Document" showAsIcon="1" r:id="rId4" imgW="914400" imgH="828720" progId="Word.Document.8">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9791065" cy="5468620"/>
          </a:xfrm>
          <a:prstGeom prst="rect">
            <a:avLst/>
          </a:prstGeom>
          <a:noFill/>
        </p:spPr>
        <p:txBody>
          <a:bodyPr wrap="square" lIns="121955" tIns="60977" rIns="121955" bIns="60977" rtlCol="0">
            <a:spAutoFit/>
          </a:bodyPr>
          <a:lstStyle/>
          <a:p>
            <a:pPr marR="0" defTabSz="914400">
              <a:lnSpc>
                <a:spcPct val="110000"/>
              </a:lnSpc>
              <a:buClrTx/>
              <a:buSzTx/>
              <a:buFontTx/>
              <a:buNone/>
              <a:defRPr/>
            </a:pPr>
            <a:r>
              <a:rPr lang="en-US" altLang="zh-CN" sz="2800" dirty="0">
                <a:latin typeface="Arial" panose="020B0604020202020204" pitchFamily="34" charset="0"/>
                <a:sym typeface="+mn-ea"/>
              </a:rPr>
              <a:t> </a:t>
            </a:r>
            <a:r>
              <a:rPr lang="en-US" altLang="zh-CN" sz="1800" noProof="0" dirty="0">
                <a:latin typeface="Arial" panose="020B0604020202020204" pitchFamily="34" charset="0"/>
                <a:ea typeface="宋体" panose="02010600030101010101" pitchFamily="2" charset="-122"/>
                <a:sym typeface="+mn-ea"/>
              </a:rPr>
              <a:t>11、  A.0.11  </a:t>
            </a:r>
            <a:r>
              <a:rPr lang="zh-CN" altLang="zh-CN" sz="1800" noProof="0" dirty="0">
                <a:latin typeface="Arial" panose="020B0604020202020204" pitchFamily="34" charset="0"/>
                <a:ea typeface="宋体" panose="02010600030101010101" pitchFamily="2" charset="-122"/>
                <a:sym typeface="+mn-ea"/>
              </a:rPr>
              <a:t>工程暂停令</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zh-CN" altLang="zh-CN" sz="1800" noProof="0" dirty="0">
                <a:latin typeface="Arial" panose="020B0604020202020204" pitchFamily="34" charset="0"/>
                <a:ea typeface="宋体" panose="02010600030101010101" pitchFamily="2" charset="-122"/>
                <a:sym typeface="+mn-ea"/>
              </a:rPr>
              <a:t>本表是总监对施工单位下达工程暂停指令的用表。项目监理机构发现下列情况之一时，总监理工程师应及时签发工程暂停令：</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1.</a:t>
            </a:r>
            <a:r>
              <a:rPr lang="zh-CN" altLang="zh-CN" sz="1800" b="1" noProof="0" dirty="0">
                <a:solidFill>
                  <a:srgbClr val="FF0000"/>
                </a:solidFill>
                <a:latin typeface="Arial" panose="020B0604020202020204" pitchFamily="34" charset="0"/>
                <a:ea typeface="宋体" panose="02010600030101010101" pitchFamily="2" charset="-122"/>
                <a:sym typeface="+mn-ea"/>
              </a:rPr>
              <a:t>建设单位要求</a:t>
            </a:r>
            <a:r>
              <a:rPr lang="zh-CN" altLang="zh-CN" sz="1800" noProof="0" dirty="0">
                <a:latin typeface="Arial" panose="020B0604020202020204" pitchFamily="34" charset="0"/>
                <a:ea typeface="宋体" panose="02010600030101010101" pitchFamily="2" charset="-122"/>
                <a:sym typeface="+mn-ea"/>
              </a:rPr>
              <a:t>暂停施工且工程需要暂停施工的；</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2.</a:t>
            </a:r>
            <a:r>
              <a:rPr lang="zh-CN" altLang="zh-CN" sz="1800" noProof="0" dirty="0">
                <a:latin typeface="Arial" panose="020B0604020202020204" pitchFamily="34" charset="0"/>
                <a:ea typeface="宋体" panose="02010600030101010101" pitchFamily="2" charset="-122"/>
                <a:sym typeface="+mn-ea"/>
              </a:rPr>
              <a:t>施工单位</a:t>
            </a:r>
            <a:r>
              <a:rPr lang="zh-CN" altLang="zh-CN" sz="1800" b="1" noProof="0" dirty="0">
                <a:solidFill>
                  <a:srgbClr val="FF0000"/>
                </a:solidFill>
                <a:latin typeface="Arial" panose="020B0604020202020204" pitchFamily="34" charset="0"/>
                <a:ea typeface="宋体" panose="02010600030101010101" pitchFamily="2" charset="-122"/>
                <a:sym typeface="+mn-ea"/>
              </a:rPr>
              <a:t>未经批准擅自施工或拒绝项目监理机构管理的</a:t>
            </a:r>
            <a:r>
              <a:rPr lang="zh-CN" altLang="zh-CN" sz="1800" noProof="0" dirty="0">
                <a:latin typeface="Arial" panose="020B0604020202020204" pitchFamily="34" charset="0"/>
                <a:ea typeface="宋体" panose="02010600030101010101" pitchFamily="2" charset="-122"/>
                <a:sym typeface="+mn-ea"/>
              </a:rPr>
              <a:t>；</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3.</a:t>
            </a:r>
            <a:r>
              <a:rPr lang="zh-CN" altLang="zh-CN" sz="1800" noProof="0" dirty="0">
                <a:latin typeface="Arial" panose="020B0604020202020204" pitchFamily="34" charset="0"/>
                <a:ea typeface="宋体" panose="02010600030101010101" pitchFamily="2" charset="-122"/>
                <a:sym typeface="+mn-ea"/>
              </a:rPr>
              <a:t>施工单位</a:t>
            </a:r>
            <a:r>
              <a:rPr lang="zh-CN" altLang="zh-CN" sz="1800" b="1" noProof="0" dirty="0">
                <a:solidFill>
                  <a:srgbClr val="FF0000"/>
                </a:solidFill>
                <a:latin typeface="Arial" panose="020B0604020202020204" pitchFamily="34" charset="0"/>
                <a:ea typeface="宋体" panose="02010600030101010101" pitchFamily="2" charset="-122"/>
                <a:sym typeface="+mn-ea"/>
              </a:rPr>
              <a:t>未按审查通过的工程设计文件施工的；</a:t>
            </a:r>
            <a:endParaRPr kumimoji="0" lang="zh-CN" altLang="zh-CN" sz="1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4.</a:t>
            </a:r>
            <a:r>
              <a:rPr lang="zh-CN" altLang="zh-CN" sz="1800" noProof="0" dirty="0">
                <a:latin typeface="Arial" panose="020B0604020202020204" pitchFamily="34" charset="0"/>
                <a:ea typeface="宋体" panose="02010600030101010101" pitchFamily="2" charset="-122"/>
                <a:sym typeface="+mn-ea"/>
              </a:rPr>
              <a:t>施工单位</a:t>
            </a:r>
            <a:r>
              <a:rPr lang="zh-CN" altLang="zh-CN" sz="1800" b="1" noProof="0" dirty="0">
                <a:solidFill>
                  <a:srgbClr val="FF0000"/>
                </a:solidFill>
                <a:latin typeface="Arial" panose="020B0604020202020204" pitchFamily="34" charset="0"/>
                <a:ea typeface="宋体" panose="02010600030101010101" pitchFamily="2" charset="-122"/>
                <a:sym typeface="+mn-ea"/>
              </a:rPr>
              <a:t>违反工程建设强制性标准的；</a:t>
            </a:r>
            <a:endParaRPr kumimoji="0" lang="zh-CN" altLang="zh-CN" sz="1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5.</a:t>
            </a:r>
            <a:r>
              <a:rPr lang="zh-CN" altLang="zh-CN" sz="1800" noProof="0" dirty="0">
                <a:latin typeface="Arial" panose="020B0604020202020204" pitchFamily="34" charset="0"/>
                <a:ea typeface="宋体" panose="02010600030101010101" pitchFamily="2" charset="-122"/>
                <a:sym typeface="+mn-ea"/>
              </a:rPr>
              <a:t>施工</a:t>
            </a:r>
            <a:r>
              <a:rPr lang="zh-CN" altLang="zh-CN" sz="1800" b="1" noProof="0" dirty="0">
                <a:solidFill>
                  <a:srgbClr val="FF0000"/>
                </a:solidFill>
                <a:latin typeface="Arial" panose="020B0604020202020204" pitchFamily="34" charset="0"/>
                <a:ea typeface="宋体" panose="02010600030101010101" pitchFamily="2" charset="-122"/>
                <a:sym typeface="+mn-ea"/>
              </a:rPr>
              <a:t>存在重大质量、安全事故隐患或发生质量、安全事故的</a:t>
            </a:r>
            <a:r>
              <a:rPr lang="zh-CN" altLang="zh-CN" sz="1800" noProof="0" dirty="0">
                <a:latin typeface="Arial" panose="020B0604020202020204" pitchFamily="34" charset="0"/>
                <a:ea typeface="宋体" panose="02010600030101010101" pitchFamily="2" charset="-122"/>
                <a:sym typeface="+mn-ea"/>
              </a:rPr>
              <a:t>；</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6.</a:t>
            </a:r>
            <a:r>
              <a:rPr lang="zh-CN" altLang="zh-CN" sz="1800" noProof="0" dirty="0">
                <a:latin typeface="Arial" panose="020B0604020202020204" pitchFamily="34" charset="0"/>
                <a:ea typeface="宋体" panose="02010600030101010101" pitchFamily="2" charset="-122"/>
                <a:sym typeface="+mn-ea"/>
              </a:rPr>
              <a:t>发生必须暂停施工的</a:t>
            </a:r>
            <a:r>
              <a:rPr lang="zh-CN" altLang="zh-CN" sz="1800" b="1" noProof="0" dirty="0">
                <a:solidFill>
                  <a:srgbClr val="FF0000"/>
                </a:solidFill>
                <a:latin typeface="Arial" panose="020B0604020202020204" pitchFamily="34" charset="0"/>
                <a:ea typeface="宋体" panose="02010600030101010101" pitchFamily="2" charset="-122"/>
                <a:sym typeface="+mn-ea"/>
              </a:rPr>
              <a:t>紧急事件</a:t>
            </a:r>
            <a:r>
              <a:rPr lang="zh-CN" altLang="zh-CN" sz="1800" noProof="0" dirty="0">
                <a:latin typeface="Arial" panose="020B0604020202020204" pitchFamily="34" charset="0"/>
                <a:ea typeface="宋体" panose="02010600030101010101" pitchFamily="2" charset="-122"/>
                <a:sym typeface="+mn-ea"/>
              </a:rPr>
              <a:t>时。</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zh-CN" altLang="zh-CN" sz="1800" noProof="0" dirty="0">
                <a:latin typeface="Arial" panose="020B0604020202020204" pitchFamily="34" charset="0"/>
                <a:ea typeface="宋体" panose="02010600030101010101" pitchFamily="2" charset="-122"/>
                <a:sym typeface="+mn-ea"/>
              </a:rPr>
              <a:t>签发工程暂停令应注明暂停部位及范围。</a:t>
            </a:r>
            <a:r>
              <a:rPr lang="zh-CN" altLang="zh-CN" sz="1800" b="1" noProof="0" dirty="0">
                <a:solidFill>
                  <a:srgbClr val="FF0000"/>
                </a:solidFill>
                <a:latin typeface="Arial" panose="020B0604020202020204" pitchFamily="34" charset="0"/>
                <a:ea typeface="宋体" panose="02010600030101010101" pitchFamily="2" charset="-122"/>
                <a:sym typeface="+mn-ea"/>
              </a:rPr>
              <a:t>一般情况</a:t>
            </a:r>
            <a:r>
              <a:rPr lang="zh-CN" altLang="zh-CN" sz="1800" noProof="0" dirty="0">
                <a:latin typeface="Arial" panose="020B0604020202020204" pitchFamily="34" charset="0"/>
                <a:ea typeface="宋体" panose="02010600030101010101" pitchFamily="2" charset="-122"/>
                <a:sym typeface="+mn-ea"/>
              </a:rPr>
              <a:t>下，签发工程暂停令应事先与建设单位沟通，</a:t>
            </a:r>
            <a:r>
              <a:rPr lang="zh-CN" altLang="zh-CN" sz="1800" b="1" noProof="0" dirty="0">
                <a:solidFill>
                  <a:srgbClr val="FF0000"/>
                </a:solidFill>
                <a:latin typeface="Arial" panose="020B0604020202020204" pitchFamily="34" charset="0"/>
                <a:ea typeface="宋体" panose="02010600030101010101" pitchFamily="2" charset="-122"/>
                <a:sym typeface="+mn-ea"/>
              </a:rPr>
              <a:t>征得建设单位同意</a:t>
            </a:r>
            <a:r>
              <a:rPr lang="zh-CN" altLang="zh-CN" sz="1800" noProof="0" dirty="0">
                <a:latin typeface="Arial" panose="020B0604020202020204" pitchFamily="34" charset="0"/>
                <a:ea typeface="宋体" panose="02010600030101010101" pitchFamily="2" charset="-122"/>
                <a:sym typeface="+mn-ea"/>
              </a:rPr>
              <a:t>，在紧急情况下未能事先报告时，应在事后及时向建设单位作出书面报告；如监理机构未及时下达暂停施工指示的，施工单位可先暂停施工，并及时通知监理机构。监理机构应在接到通知后</a:t>
            </a:r>
            <a:r>
              <a:rPr lang="en-US" altLang="zh-CN" sz="1800" noProof="0" dirty="0">
                <a:latin typeface="Arial" panose="020B0604020202020204" pitchFamily="34" charset="0"/>
                <a:ea typeface="宋体" panose="02010600030101010101" pitchFamily="2" charset="-122"/>
                <a:sym typeface="+mn-ea"/>
              </a:rPr>
              <a:t>24</a:t>
            </a:r>
            <a:r>
              <a:rPr lang="zh-CN" altLang="zh-CN" sz="1800" noProof="0" dirty="0">
                <a:latin typeface="Arial" panose="020B0604020202020204" pitchFamily="34" charset="0"/>
                <a:ea typeface="宋体" panose="02010600030101010101" pitchFamily="2" charset="-122"/>
                <a:sym typeface="+mn-ea"/>
              </a:rPr>
              <a:t>小时内发出指示。如监理机构与建设单位沟通工程暂停事宜时，建设单位不同意停工，监理机构认为必须停工的，仍应签发《工程暂停令》；如工程仍未停工，</a:t>
            </a:r>
            <a:r>
              <a:rPr lang="zh-CN" altLang="zh-CN" sz="1800" noProof="0" dirty="0">
                <a:solidFill>
                  <a:srgbClr val="FF0000"/>
                </a:solidFill>
                <a:latin typeface="Arial" panose="020B0604020202020204" pitchFamily="34" charset="0"/>
                <a:ea typeface="宋体" panose="02010600030101010101" pitchFamily="2" charset="-122"/>
                <a:sym typeface="+mn-ea"/>
              </a:rPr>
              <a:t>监理机构应向建设单位发工作联系单或监理备忘录，必要时向主管部门报送《监理报告》。</a:t>
            </a:r>
            <a:endParaRPr kumimoji="0" lang="zh-CN" altLang="zh-CN" sz="1800"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zh-CN" altLang="zh-CN" sz="1800" noProof="0" dirty="0">
                <a:latin typeface="Arial" panose="020B0604020202020204" pitchFamily="34" charset="0"/>
                <a:ea typeface="宋体" panose="02010600030101010101" pitchFamily="2" charset="-122"/>
                <a:sym typeface="+mn-ea"/>
              </a:rPr>
              <a:t>工程暂停期间监理机构应按《建设工程监理规范》的规定和《建设工程施工合同》的约定，会同建设单位、施工单位处理好因工程暂停引起的各类问题，</a:t>
            </a:r>
            <a:r>
              <a:rPr lang="zh-CN" altLang="zh-CN" sz="1800" b="1" noProof="0" dirty="0">
                <a:solidFill>
                  <a:srgbClr val="FF0000"/>
                </a:solidFill>
                <a:latin typeface="Arial" panose="020B0604020202020204" pitchFamily="34" charset="0"/>
                <a:ea typeface="宋体" panose="02010600030101010101" pitchFamily="2" charset="-122"/>
                <a:sym typeface="+mn-ea"/>
              </a:rPr>
              <a:t>确定工程复工条件。</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179797" y="664591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341562"/>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485265"/>
            <a:ext cx="7809230" cy="2446655"/>
          </a:xfrm>
          <a:prstGeom prst="rect">
            <a:avLst/>
          </a:prstGeom>
          <a:noFill/>
        </p:spPr>
        <p:txBody>
          <a:bodyPr wrap="square" lIns="121955" tIns="60977" rIns="121955" bIns="60977" rtlCol="0">
            <a:spAutoFit/>
          </a:bodyPr>
          <a:lstStyle/>
          <a:p>
            <a:pPr>
              <a:lnSpc>
                <a:spcPct val="120000"/>
              </a:lnSpc>
            </a:pPr>
            <a:r>
              <a:rPr lang="en-US" altLang="zh-CN" sz="1800" dirty="0">
                <a:latin typeface="Arial" panose="020B0604020202020204" pitchFamily="34" charset="0"/>
                <a:sym typeface="+mn-ea"/>
              </a:rPr>
              <a:t>12、   A.0.12 </a:t>
            </a:r>
            <a:r>
              <a:rPr lang="zh-CN" altLang="zh-CN" sz="1800" dirty="0">
                <a:latin typeface="Arial" panose="020B0604020202020204" pitchFamily="34" charset="0"/>
                <a:sym typeface="+mn-ea"/>
              </a:rPr>
              <a:t>工程复工令</a:t>
            </a:r>
            <a:endParaRPr lang="zh-CN" altLang="zh-CN" sz="1800" dirty="0">
              <a:latin typeface="Arial" panose="020B0604020202020204" pitchFamily="34" charset="0"/>
            </a:endParaRPr>
          </a:p>
          <a:p>
            <a:pPr>
              <a:lnSpc>
                <a:spcPct val="120000"/>
              </a:lnSpc>
            </a:pPr>
            <a:r>
              <a:rPr lang="zh-CN" altLang="zh-CN" sz="1800" dirty="0">
                <a:latin typeface="Arial" panose="020B0604020202020204" pitchFamily="34" charset="0"/>
                <a:sym typeface="+mn-ea"/>
              </a:rPr>
              <a:t>本表是暂停施工原因消失、具备复工条件，项目监理机构通知施工单位恢复施工的用表。工程复工令签发前，应征得建设单位同意。如因施工单位原因引起工程暂停的，施工单位在复工前应使用《工程复工报审表》申请复工；项目监理机构应对施工单位的整改过程、结果进行检查、验收，符合要求的，对施工单位的《工程复工报审表》予以签认，并报建设单位；</a:t>
            </a:r>
            <a:r>
              <a:rPr lang="zh-CN" altLang="zh-CN" sz="1800" b="1" dirty="0">
                <a:solidFill>
                  <a:srgbClr val="FF0000"/>
                </a:solidFill>
                <a:latin typeface="Arial" panose="020B0604020202020204" pitchFamily="34" charset="0"/>
                <a:sym typeface="+mn-ea"/>
              </a:rPr>
              <a:t>建设单位审批同意后，项目监理机构应及时签发本表指令施工单位复工。</a:t>
            </a:r>
            <a:endParaRPr lang="en-US" altLang="zh-CN" sz="1800" b="1" dirty="0">
              <a:solidFill>
                <a:srgbClr val="FF0000"/>
              </a:solidFill>
            </a:endParaRPr>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562671" y="4077866"/>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A.0.13</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146847" y="400585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147060" y="4222115"/>
            <a:ext cx="7880985" cy="1560195"/>
          </a:xfrm>
          <a:prstGeom prst="rect">
            <a:avLst/>
          </a:prstGeom>
          <a:noFill/>
        </p:spPr>
        <p:txBody>
          <a:bodyPr wrap="square" lIns="121955" tIns="60977" rIns="121955" bIns="60977" rtlCol="0">
            <a:spAutoFit/>
          </a:bodyPr>
          <a:lstStyle/>
          <a:p>
            <a:pPr>
              <a:lnSpc>
                <a:spcPct val="130000"/>
              </a:lnSpc>
            </a:pPr>
            <a:r>
              <a:rPr lang="en-US" altLang="zh-CN" sz="1800" dirty="0">
                <a:latin typeface="Arial" panose="020B0604020202020204" pitchFamily="34" charset="0"/>
                <a:sym typeface="+mn-ea"/>
              </a:rPr>
              <a:t>13、   A.0.13  </a:t>
            </a:r>
            <a:r>
              <a:rPr lang="zh-CN" altLang="zh-CN" sz="1800" dirty="0">
                <a:latin typeface="Arial" panose="020B0604020202020204" pitchFamily="34" charset="0"/>
                <a:sym typeface="+mn-ea"/>
              </a:rPr>
              <a:t>监理备忘录</a:t>
            </a:r>
            <a:endParaRPr lang="zh-CN" altLang="zh-CN" sz="1800" dirty="0">
              <a:latin typeface="Arial" panose="020B0604020202020204" pitchFamily="34" charset="0"/>
            </a:endParaRPr>
          </a:p>
          <a:p>
            <a:pPr>
              <a:lnSpc>
                <a:spcPct val="130000"/>
              </a:lnSpc>
            </a:pPr>
            <a:r>
              <a:rPr lang="zh-CN" altLang="zh-CN" sz="1800" dirty="0">
                <a:latin typeface="Arial" panose="020B0604020202020204" pitchFamily="34" charset="0"/>
                <a:sym typeface="+mn-ea"/>
              </a:rPr>
              <a:t>本表为项目监理机构</a:t>
            </a:r>
            <a:r>
              <a:rPr lang="zh-CN" altLang="zh-CN" sz="1800" b="1" dirty="0">
                <a:solidFill>
                  <a:srgbClr val="FF0000"/>
                </a:solidFill>
                <a:latin typeface="Arial" panose="020B0604020202020204" pitchFamily="34" charset="0"/>
                <a:sym typeface="+mn-ea"/>
              </a:rPr>
              <a:t>就有关建议未被建设单位采纳或监理通知单的应执行事项施工单位未予执行、已成事实且造成一定的或可预见的后果时</a:t>
            </a:r>
            <a:r>
              <a:rPr lang="zh-CN" altLang="zh-CN" sz="1800" dirty="0">
                <a:latin typeface="Arial" panose="020B0604020202020204" pitchFamily="34" charset="0"/>
                <a:sym typeface="+mn-ea"/>
              </a:rPr>
              <a:t>的最终书面说明。备忘录应及时向监理单位报告，也可抄报有关上级主管部门。</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3722911" cy="68595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5791629" y="1573726"/>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1</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68" name="组合 67"/>
          <p:cNvGrpSpPr/>
          <p:nvPr/>
        </p:nvGrpSpPr>
        <p:grpSpPr>
          <a:xfrm>
            <a:off x="6673143" y="1573725"/>
            <a:ext cx="3818520" cy="511504"/>
            <a:chOff x="6339096" y="1573726"/>
            <a:chExt cx="3821006" cy="511504"/>
          </a:xfrm>
        </p:grpSpPr>
        <p:sp>
          <p:nvSpPr>
            <p:cNvPr id="69" name="圆角矩形 68"/>
            <p:cNvSpPr/>
            <p:nvPr/>
          </p:nvSpPr>
          <p:spPr>
            <a:xfrm>
              <a:off x="6339096" y="1573726"/>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0" name="矩形 69"/>
            <p:cNvSpPr/>
            <p:nvPr/>
          </p:nvSpPr>
          <p:spPr>
            <a:xfrm>
              <a:off x="6557358" y="1614014"/>
              <a:ext cx="3602744"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江苏用表与监理规范用表异同</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1" name="圆角矩形 70"/>
          <p:cNvSpPr/>
          <p:nvPr/>
        </p:nvSpPr>
        <p:spPr>
          <a:xfrm>
            <a:off x="5791629" y="2410178"/>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2</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2" name="组合 71"/>
          <p:cNvGrpSpPr/>
          <p:nvPr/>
        </p:nvGrpSpPr>
        <p:grpSpPr>
          <a:xfrm>
            <a:off x="6649262" y="2410178"/>
            <a:ext cx="3741980" cy="511504"/>
            <a:chOff x="6315199" y="2410178"/>
            <a:chExt cx="3744416" cy="511504"/>
          </a:xfrm>
        </p:grpSpPr>
        <p:sp>
          <p:nvSpPr>
            <p:cNvPr id="73" name="圆角矩形 72"/>
            <p:cNvSpPr/>
            <p:nvPr/>
          </p:nvSpPr>
          <p:spPr>
            <a:xfrm>
              <a:off x="6315199" y="2410178"/>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4" name="矩形 73"/>
            <p:cNvSpPr/>
            <p:nvPr/>
          </p:nvSpPr>
          <p:spPr>
            <a:xfrm>
              <a:off x="6747248" y="2450466"/>
              <a:ext cx="2653075" cy="429260"/>
            </a:xfrm>
            <a:prstGeom prst="rect">
              <a:avLst/>
            </a:prstGeom>
          </p:spPr>
          <p:txBody>
            <a:bodyPr wrap="square" lIns="121960" tIns="60980" rIns="121960" bIns="60980">
              <a:spAutoFit/>
            </a:bodyPr>
            <a:lstStyle/>
            <a:p>
              <a:pPr>
                <a:defRPr/>
              </a:pP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5" name="圆角矩形 74"/>
          <p:cNvSpPr/>
          <p:nvPr/>
        </p:nvSpPr>
        <p:spPr>
          <a:xfrm>
            <a:off x="5791629" y="3296032"/>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3</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76" name="组合 75"/>
          <p:cNvGrpSpPr/>
          <p:nvPr/>
        </p:nvGrpSpPr>
        <p:grpSpPr>
          <a:xfrm>
            <a:off x="6673144" y="3296030"/>
            <a:ext cx="3741980" cy="511504"/>
            <a:chOff x="6339097" y="3296031"/>
            <a:chExt cx="3744416" cy="511504"/>
          </a:xfrm>
        </p:grpSpPr>
        <p:sp>
          <p:nvSpPr>
            <p:cNvPr id="77" name="圆角矩形 76"/>
            <p:cNvSpPr/>
            <p:nvPr/>
          </p:nvSpPr>
          <p:spPr>
            <a:xfrm>
              <a:off x="6339097" y="3296031"/>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78" name="矩形 77"/>
            <p:cNvSpPr/>
            <p:nvPr/>
          </p:nvSpPr>
          <p:spPr>
            <a:xfrm>
              <a:off x="6723349" y="3336319"/>
              <a:ext cx="2736305" cy="430928"/>
            </a:xfrm>
            <a:prstGeom prst="rect">
              <a:avLst/>
            </a:prstGeom>
          </p:spPr>
          <p:txBody>
            <a:bodyPr wrap="square" lIns="121960" tIns="60980" rIns="121960" bIns="60980">
              <a:spAutoFit/>
            </a:bodyPr>
            <a:lstStyle/>
            <a:p>
              <a:pPr>
                <a:defRPr/>
              </a:pPr>
              <a:r>
                <a:rPr lang="zh-CN" altLang="zh-CN"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监理用表</a:t>
              </a: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使用须知</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79" name="圆角矩形 78"/>
          <p:cNvSpPr/>
          <p:nvPr/>
        </p:nvSpPr>
        <p:spPr>
          <a:xfrm>
            <a:off x="5791629" y="418090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4</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0" name="组合 79"/>
          <p:cNvGrpSpPr/>
          <p:nvPr/>
        </p:nvGrpSpPr>
        <p:grpSpPr>
          <a:xfrm>
            <a:off x="6673144" y="4180900"/>
            <a:ext cx="3741980" cy="511503"/>
            <a:chOff x="6339097" y="4180903"/>
            <a:chExt cx="3744416" cy="511504"/>
          </a:xfrm>
        </p:grpSpPr>
        <p:sp>
          <p:nvSpPr>
            <p:cNvPr id="81" name="圆角矩形 80"/>
            <p:cNvSpPr/>
            <p:nvPr/>
          </p:nvSpPr>
          <p:spPr>
            <a:xfrm>
              <a:off x="6339097" y="418090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2" name="矩形 81"/>
            <p:cNvSpPr/>
            <p:nvPr/>
          </p:nvSpPr>
          <p:spPr>
            <a:xfrm>
              <a:off x="6723349" y="4221882"/>
              <a:ext cx="2736305" cy="430929"/>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监理用表表式说明</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83" name="圆角矩形 82"/>
          <p:cNvSpPr/>
          <p:nvPr/>
        </p:nvSpPr>
        <p:spPr>
          <a:xfrm>
            <a:off x="5791758" y="5057483"/>
            <a:ext cx="512927"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anchor="ctr"/>
          <a:lstStyle/>
          <a:p>
            <a:pPr algn="ctr">
              <a:defRPr/>
            </a:pPr>
            <a:r>
              <a:rPr lang="en-US" altLang="zh-CN" sz="3600" dirty="0">
                <a:latin typeface="+mj-lt"/>
                <a:ea typeface="Arial Unicode MS" panose="020B0604020202020204" pitchFamily="34" charset="-122"/>
                <a:cs typeface="Arial Unicode MS" panose="020B0604020202020204" pitchFamily="34" charset="-122"/>
              </a:rPr>
              <a:t>5</a:t>
            </a:r>
            <a:endParaRPr lang="zh-CN" altLang="en-US" sz="3600" dirty="0">
              <a:latin typeface="+mj-lt"/>
              <a:ea typeface="Arial Unicode MS" panose="020B0604020202020204" pitchFamily="34" charset="-122"/>
              <a:cs typeface="Arial Unicode MS" panose="020B0604020202020204" pitchFamily="34" charset="-122"/>
            </a:endParaRPr>
          </a:p>
        </p:txBody>
      </p:sp>
      <p:grpSp>
        <p:nvGrpSpPr>
          <p:cNvPr id="84" name="组合 83"/>
          <p:cNvGrpSpPr/>
          <p:nvPr/>
        </p:nvGrpSpPr>
        <p:grpSpPr>
          <a:xfrm>
            <a:off x="6673144" y="5057483"/>
            <a:ext cx="3741980" cy="511504"/>
            <a:chOff x="6339097" y="5057483"/>
            <a:chExt cx="3744416" cy="511504"/>
          </a:xfrm>
        </p:grpSpPr>
        <p:sp>
          <p:nvSpPr>
            <p:cNvPr id="85" name="圆角矩形 84"/>
            <p:cNvSpPr/>
            <p:nvPr/>
          </p:nvSpPr>
          <p:spPr>
            <a:xfrm>
              <a:off x="6339097" y="5057483"/>
              <a:ext cx="3744416" cy="511504"/>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86" name="矩形 85"/>
            <p:cNvSpPr/>
            <p:nvPr/>
          </p:nvSpPr>
          <p:spPr>
            <a:xfrm>
              <a:off x="6723522" y="5086058"/>
              <a:ext cx="3041088" cy="429260"/>
            </a:xfrm>
            <a:prstGeom prst="rect">
              <a:avLst/>
            </a:prstGeom>
          </p:spPr>
          <p:txBody>
            <a:bodyPr wrap="square" lIns="121960" tIns="60980" rIns="121960" bIns="60980">
              <a:spAutoFit/>
            </a:bodyPr>
            <a:lstStyle/>
            <a:p>
              <a:pPr>
                <a:defRPr/>
              </a:pPr>
              <a:r>
                <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江苏省监理用表应用示例</a:t>
              </a:r>
            </a:p>
          </p:txBody>
        </p:sp>
      </p:grpSp>
      <p:sp>
        <p:nvSpPr>
          <p:cNvPr id="87" name="TextBox 86"/>
          <p:cNvSpPr txBox="1"/>
          <p:nvPr/>
        </p:nvSpPr>
        <p:spPr>
          <a:xfrm>
            <a:off x="338535" y="2219568"/>
            <a:ext cx="2806485" cy="1354243"/>
          </a:xfrm>
          <a:prstGeom prst="rect">
            <a:avLst/>
          </a:prstGeom>
          <a:noFill/>
        </p:spPr>
        <p:txBody>
          <a:bodyPr wrap="square" lIns="121880" tIns="60938" rIns="121880" bIns="60938">
            <a:spAutoFit/>
          </a:bodyPr>
          <a:lstStyle/>
          <a:p>
            <a:pPr algn="r">
              <a:defRPr/>
            </a:pPr>
            <a:r>
              <a:rPr lang="zh-CN" altLang="en-US" sz="4800" b="1" spc="200" dirty="0">
                <a:solidFill>
                  <a:schemeClr val="bg1"/>
                </a:solidFill>
                <a:latin typeface="微软雅黑" panose="020B0503020204020204" pitchFamily="34" charset="-122"/>
                <a:ea typeface="微软雅黑" panose="020B0503020204020204" pitchFamily="34" charset="-122"/>
              </a:rPr>
              <a:t>目录 </a:t>
            </a:r>
            <a:endParaRPr lang="en-US" altLang="zh-CN" sz="4800" b="1" spc="200" dirty="0">
              <a:solidFill>
                <a:schemeClr val="bg1"/>
              </a:solidFill>
              <a:latin typeface="微软雅黑" panose="020B0503020204020204" pitchFamily="34" charset="-122"/>
              <a:ea typeface="微软雅黑" panose="020B0503020204020204" pitchFamily="34" charset="-122"/>
            </a:endParaRPr>
          </a:p>
          <a:p>
            <a:pPr algn="r">
              <a:defRPr/>
            </a:pPr>
            <a:r>
              <a:rPr lang="en-US" altLang="zh-CN" sz="3200" b="1" spc="200" dirty="0">
                <a:solidFill>
                  <a:schemeClr val="bg1"/>
                </a:solidFill>
                <a:latin typeface="微软雅黑" panose="020B0503020204020204" pitchFamily="34" charset="-122"/>
                <a:ea typeface="微软雅黑" panose="020B0503020204020204" pitchFamily="34" charset="-122"/>
              </a:rPr>
              <a:t>CONTENTS</a:t>
            </a:r>
            <a:endParaRPr lang="zh-CN" altLang="en-US" sz="3200" b="1" spc="200" dirty="0">
              <a:solidFill>
                <a:schemeClr val="bg1"/>
              </a:solidFill>
              <a:latin typeface="微软雅黑" panose="020B0503020204020204" pitchFamily="34" charset="-122"/>
              <a:ea typeface="微软雅黑" panose="020B0503020204020204" pitchFamily="34" charset="-122"/>
            </a:endParaRPr>
          </a:p>
        </p:txBody>
      </p:sp>
      <p:sp>
        <p:nvSpPr>
          <p:cNvPr id="88" name="下箭头 87"/>
          <p:cNvSpPr/>
          <p:nvPr/>
        </p:nvSpPr>
        <p:spPr>
          <a:xfrm rot="16200000">
            <a:off x="4614050" y="1505925"/>
            <a:ext cx="576064" cy="679386"/>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5" rIns="91388" bIns="45695" rtlCol="0" anchor="ctr"/>
          <a:lstStyle/>
          <a:p>
            <a:pPr algn="ctr"/>
            <a:endParaRPr lang="zh-CN" altLang="en-US"/>
          </a:p>
        </p:txBody>
      </p:sp>
      <p:sp>
        <p:nvSpPr>
          <p:cNvPr id="25" name="矩形 24"/>
          <p:cNvSpPr/>
          <p:nvPr/>
        </p:nvSpPr>
        <p:spPr>
          <a:xfrm>
            <a:off x="7035279" y="2421682"/>
            <a:ext cx="2880320" cy="430928"/>
          </a:xfrm>
          <a:prstGeom prst="rect">
            <a:avLst/>
          </a:prstGeom>
        </p:spPr>
        <p:txBody>
          <a:bodyPr wrap="square" lIns="121960" tIns="60980" rIns="121960" bIns="60980">
            <a:spAutoFit/>
          </a:bodyPr>
          <a:lstStyle/>
          <a:p>
            <a:pPr>
              <a:defRPr/>
            </a:pPr>
            <a:r>
              <a:rPr lang="zh-CN" altLang="en-US" sz="2000" b="1" kern="1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江苏监理用表主要表式</a:t>
            </a:r>
            <a:endParaRPr lang="zh-CN" altLang="zh-CN" sz="20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 fill="hold" grpId="0" nodeType="afterEffect">
                                  <p:stCondLst>
                                    <p:cond delay="0"/>
                                  </p:stCondLst>
                                  <p:iterate type="lt">
                                    <p:tmPct val="40000"/>
                                  </p:iterate>
                                  <p:childTnLst>
                                    <p:set>
                                      <p:cBhvr>
                                        <p:cTn id="11" dur="1" fill="hold">
                                          <p:stCondLst>
                                            <p:cond delay="0"/>
                                          </p:stCondLst>
                                        </p:cTn>
                                        <p:tgtEl>
                                          <p:spTgt spid="87"/>
                                        </p:tgtEl>
                                        <p:attrNameLst>
                                          <p:attrName>style.visibility</p:attrName>
                                        </p:attrNameLst>
                                      </p:cBhvr>
                                      <p:to>
                                        <p:strVal val="visible"/>
                                      </p:to>
                                    </p:set>
                                    <p:anim calcmode="lin" valueType="num">
                                      <p:cBhvr>
                                        <p:cTn id="12" dur="250" fill="hold"/>
                                        <p:tgtEl>
                                          <p:spTgt spid="87"/>
                                        </p:tgtEl>
                                        <p:attrNameLst>
                                          <p:attrName>ppt_x</p:attrName>
                                        </p:attrNameLst>
                                      </p:cBhvr>
                                      <p:tavLst>
                                        <p:tav tm="0">
                                          <p:val>
                                            <p:strVal val="#ppt_x"/>
                                          </p:val>
                                        </p:tav>
                                        <p:tav tm="100000">
                                          <p:val>
                                            <p:strVal val="#ppt_x"/>
                                          </p:val>
                                        </p:tav>
                                      </p:tavLst>
                                    </p:anim>
                                    <p:anim calcmode="lin" valueType="num">
                                      <p:cBhvr>
                                        <p:cTn id="13" dur="250" fill="hold"/>
                                        <p:tgtEl>
                                          <p:spTgt spid="87"/>
                                        </p:tgtEl>
                                        <p:attrNameLst>
                                          <p:attrName>ppt_y</p:attrName>
                                        </p:attrNameLst>
                                      </p:cBhvr>
                                      <p:tavLst>
                                        <p:tav tm="0">
                                          <p:val>
                                            <p:strVal val="#ppt_y-#ppt_h/2"/>
                                          </p:val>
                                        </p:tav>
                                        <p:tav tm="100000">
                                          <p:val>
                                            <p:strVal val="#ppt_y"/>
                                          </p:val>
                                        </p:tav>
                                      </p:tavLst>
                                    </p:anim>
                                    <p:anim calcmode="lin" valueType="num">
                                      <p:cBhvr>
                                        <p:cTn id="14" dur="250" fill="hold"/>
                                        <p:tgtEl>
                                          <p:spTgt spid="87"/>
                                        </p:tgtEl>
                                        <p:attrNameLst>
                                          <p:attrName>ppt_w</p:attrName>
                                        </p:attrNameLst>
                                      </p:cBhvr>
                                      <p:tavLst>
                                        <p:tav tm="0">
                                          <p:val>
                                            <p:strVal val="#ppt_w"/>
                                          </p:val>
                                        </p:tav>
                                        <p:tav tm="100000">
                                          <p:val>
                                            <p:strVal val="#ppt_w"/>
                                          </p:val>
                                        </p:tav>
                                      </p:tavLst>
                                    </p:anim>
                                    <p:anim calcmode="lin" valueType="num">
                                      <p:cBhvr>
                                        <p:cTn id="15" dur="250" fill="hold"/>
                                        <p:tgtEl>
                                          <p:spTgt spid="87"/>
                                        </p:tgtEl>
                                        <p:attrNameLst>
                                          <p:attrName>ppt_h</p:attrName>
                                        </p:attrNameLst>
                                      </p:cBhvr>
                                      <p:tavLst>
                                        <p:tav tm="0">
                                          <p:val>
                                            <p:fltVal val="0"/>
                                          </p:val>
                                        </p:tav>
                                        <p:tav tm="100000">
                                          <p:val>
                                            <p:strVal val="#ppt_h"/>
                                          </p:val>
                                        </p:tav>
                                      </p:tavLst>
                                    </p:anim>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childTnLst>
                                </p:cTn>
                              </p:par>
                              <p:par>
                                <p:cTn id="20" presetID="56" presetClass="path" presetSubtype="0" accel="50000" decel="50000" fill="hold" grpId="1" nodeType="withEffect">
                                  <p:stCondLst>
                                    <p:cond delay="0"/>
                                  </p:stCondLst>
                                  <p:childTnLst>
                                    <p:animMotion origin="layout" path="M -0.03737 0.04121 L -6.25E-7 -3.33333E-6 " pathEditMode="relative" rAng="0" ptsTypes="AA">
                                      <p:cBhvr>
                                        <p:cTn id="21" dur="700" fill="hold"/>
                                        <p:tgtEl>
                                          <p:spTgt spid="67"/>
                                        </p:tgtEl>
                                        <p:attrNameLst>
                                          <p:attrName>ppt_x</p:attrName>
                                          <p:attrName>ppt_y</p:attrName>
                                        </p:attrNameLst>
                                      </p:cBhvr>
                                      <p:rCtr x="1862" y="-2060"/>
                                    </p:animMotion>
                                  </p:childTnLst>
                                </p:cTn>
                              </p:par>
                              <p:par>
                                <p:cTn id="22" presetID="22" presetClass="entr" presetSubtype="8" fill="hold" nodeType="withEffect">
                                  <p:stCondLst>
                                    <p:cond delay="250"/>
                                  </p:stCondLst>
                                  <p:childTnLst>
                                    <p:set>
                                      <p:cBhvr>
                                        <p:cTn id="23" dur="1" fill="hold">
                                          <p:stCondLst>
                                            <p:cond delay="0"/>
                                          </p:stCondLst>
                                        </p:cTn>
                                        <p:tgtEl>
                                          <p:spTgt spid="68"/>
                                        </p:tgtEl>
                                        <p:attrNameLst>
                                          <p:attrName>style.visibility</p:attrName>
                                        </p:attrNameLst>
                                      </p:cBhvr>
                                      <p:to>
                                        <p:strVal val="visible"/>
                                      </p:to>
                                    </p:set>
                                    <p:animEffect transition="in" filter="wipe(left)">
                                      <p:cBhvr>
                                        <p:cTn id="24" dur="500"/>
                                        <p:tgtEl>
                                          <p:spTgt spid="6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1000"/>
                                        <p:tgtEl>
                                          <p:spTgt spid="71"/>
                                        </p:tgtEl>
                                      </p:cBhvr>
                                    </p:animEffect>
                                  </p:childTnLst>
                                </p:cTn>
                              </p:par>
                              <p:par>
                                <p:cTn id="28" presetID="56" presetClass="path" presetSubtype="0" accel="50000" decel="50000" fill="hold" grpId="1" nodeType="withEffect">
                                  <p:stCondLst>
                                    <p:cond delay="250"/>
                                  </p:stCondLst>
                                  <p:childTnLst>
                                    <p:animMotion origin="layout" path="M -0.03737 0.0412 L -6.25E-7 2.96296E-6 " pathEditMode="relative" rAng="0" ptsTypes="AA">
                                      <p:cBhvr>
                                        <p:cTn id="29" dur="700" fill="hold"/>
                                        <p:tgtEl>
                                          <p:spTgt spid="71"/>
                                        </p:tgtEl>
                                        <p:attrNameLst>
                                          <p:attrName>ppt_x</p:attrName>
                                          <p:attrName>ppt_y</p:attrName>
                                        </p:attrNameLst>
                                      </p:cBhvr>
                                      <p:rCtr x="1862" y="-2060"/>
                                    </p:animMotion>
                                  </p:childTnLst>
                                </p:cTn>
                              </p:par>
                              <p:par>
                                <p:cTn id="30" presetID="22" presetClass="entr" presetSubtype="8" fill="hold" nodeType="withEffect">
                                  <p:stCondLst>
                                    <p:cond delay="50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1000"/>
                                        <p:tgtEl>
                                          <p:spTgt spid="75"/>
                                        </p:tgtEl>
                                      </p:cBhvr>
                                    </p:animEffect>
                                  </p:childTnLst>
                                </p:cTn>
                              </p:par>
                              <p:par>
                                <p:cTn id="36" presetID="56" presetClass="path" presetSubtype="0" accel="50000" decel="50000" fill="hold" grpId="1" nodeType="withEffect">
                                  <p:stCondLst>
                                    <p:cond delay="500"/>
                                  </p:stCondLst>
                                  <p:childTnLst>
                                    <p:animMotion origin="layout" path="M -0.03737 0.0412 L -6.25E-7 -7.40741E-7 " pathEditMode="relative" rAng="0" ptsTypes="AA">
                                      <p:cBhvr>
                                        <p:cTn id="37" dur="700" fill="hold"/>
                                        <p:tgtEl>
                                          <p:spTgt spid="75"/>
                                        </p:tgtEl>
                                        <p:attrNameLst>
                                          <p:attrName>ppt_x</p:attrName>
                                          <p:attrName>ppt_y</p:attrName>
                                        </p:attrNameLst>
                                      </p:cBhvr>
                                      <p:rCtr x="1862" y="-2060"/>
                                    </p:animMotion>
                                  </p:childTnLst>
                                </p:cTn>
                              </p:par>
                              <p:par>
                                <p:cTn id="38" presetID="22" presetClass="entr" presetSubtype="8" fill="hold" nodeType="withEffect">
                                  <p:stCondLst>
                                    <p:cond delay="750"/>
                                  </p:stCondLst>
                                  <p:childTnLst>
                                    <p:set>
                                      <p:cBhvr>
                                        <p:cTn id="39" dur="1" fill="hold">
                                          <p:stCondLst>
                                            <p:cond delay="0"/>
                                          </p:stCondLst>
                                        </p:cTn>
                                        <p:tgtEl>
                                          <p:spTgt spid="76"/>
                                        </p:tgtEl>
                                        <p:attrNameLst>
                                          <p:attrName>style.visibility</p:attrName>
                                        </p:attrNameLst>
                                      </p:cBhvr>
                                      <p:to>
                                        <p:strVal val="visible"/>
                                      </p:to>
                                    </p:set>
                                    <p:animEffect transition="in" filter="wipe(left)">
                                      <p:cBhvr>
                                        <p:cTn id="40" dur="500"/>
                                        <p:tgtEl>
                                          <p:spTgt spid="76"/>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56" presetClass="path" presetSubtype="0" accel="50000" decel="50000" fill="hold" grpId="1" nodeType="withEffect">
                                  <p:stCondLst>
                                    <p:cond delay="750"/>
                                  </p:stCondLst>
                                  <p:childTnLst>
                                    <p:animMotion origin="layout" path="M -0.03737 0.04121 L -6.25E-7 -4.44444E-6 " pathEditMode="relative" rAng="0" ptsTypes="AA">
                                      <p:cBhvr>
                                        <p:cTn id="45" dur="700" fill="hold"/>
                                        <p:tgtEl>
                                          <p:spTgt spid="79"/>
                                        </p:tgtEl>
                                        <p:attrNameLst>
                                          <p:attrName>ppt_x</p:attrName>
                                          <p:attrName>ppt_y</p:attrName>
                                        </p:attrNameLst>
                                      </p:cBhvr>
                                      <p:rCtr x="1862" y="-2060"/>
                                    </p:animMotion>
                                  </p:childTnLst>
                                </p:cTn>
                              </p:par>
                              <p:par>
                                <p:cTn id="46" presetID="22" presetClass="entr" presetSubtype="8" fill="hold" nodeType="withEffect">
                                  <p:stCondLst>
                                    <p:cond delay="100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par>
                                <p:cTn id="49" presetID="10" presetClass="entr" presetSubtype="0" fill="hold" grpId="0" nodeType="withEffect">
                                  <p:stCondLst>
                                    <p:cond delay="75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childTnLst>
                                </p:cTn>
                              </p:par>
                              <p:par>
                                <p:cTn id="52" presetID="56" presetClass="path" presetSubtype="0" accel="50000" decel="50000" fill="hold" grpId="1" nodeType="withEffect">
                                  <p:stCondLst>
                                    <p:cond delay="750"/>
                                  </p:stCondLst>
                                  <p:childTnLst>
                                    <p:animMotion origin="layout" path="M -0.03737 0.04121 L -6.25E-7 -4.44444E-6 " pathEditMode="relative" rAng="0" ptsTypes="AA">
                                      <p:cBhvr>
                                        <p:cTn id="53" dur="700" fill="hold"/>
                                        <p:tgtEl>
                                          <p:spTgt spid="83"/>
                                        </p:tgtEl>
                                        <p:attrNameLst>
                                          <p:attrName>ppt_x</p:attrName>
                                          <p:attrName>ppt_y</p:attrName>
                                        </p:attrNameLst>
                                      </p:cBhvr>
                                      <p:rCtr x="1862" y="-2060"/>
                                    </p:animMotion>
                                  </p:childTnLst>
                                </p:cTn>
                              </p:par>
                              <p:par>
                                <p:cTn id="54" presetID="22" presetClass="entr" presetSubtype="8" fill="hold" nodeType="withEffect">
                                  <p:stCondLst>
                                    <p:cond delay="1250"/>
                                  </p:stCondLst>
                                  <p:childTnLst>
                                    <p:set>
                                      <p:cBhvr>
                                        <p:cTn id="55" dur="1" fill="hold">
                                          <p:stCondLst>
                                            <p:cond delay="0"/>
                                          </p:stCondLst>
                                        </p:cTn>
                                        <p:tgtEl>
                                          <p:spTgt spid="84"/>
                                        </p:tgtEl>
                                        <p:attrNameLst>
                                          <p:attrName>style.visibility</p:attrName>
                                        </p:attrNameLst>
                                      </p:cBhvr>
                                      <p:to>
                                        <p:strVal val="visible"/>
                                      </p:to>
                                    </p:set>
                                    <p:animEffect transition="in" filter="wipe(left)">
                                      <p:cBhvr>
                                        <p:cTn id="56" dur="500"/>
                                        <p:tgtEl>
                                          <p:spTgt spid="84"/>
                                        </p:tgtEl>
                                      </p:cBhvr>
                                    </p:animEffect>
                                  </p:childTnLst>
                                </p:cTn>
                              </p:par>
                            </p:childTnLst>
                          </p:cTn>
                        </p:par>
                        <p:par>
                          <p:cTn id="57" fill="hold">
                            <p:stCondLst>
                              <p:cond delay="2750"/>
                            </p:stCondLst>
                            <p:childTnLst>
                              <p:par>
                                <p:cTn id="58" presetID="2" presetClass="entr" presetSubtype="8"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fill="hold"/>
                                        <p:tgtEl>
                                          <p:spTgt spid="88"/>
                                        </p:tgtEl>
                                        <p:attrNameLst>
                                          <p:attrName>ppt_x</p:attrName>
                                        </p:attrNameLst>
                                      </p:cBhvr>
                                      <p:tavLst>
                                        <p:tav tm="0">
                                          <p:val>
                                            <p:strVal val="0-#ppt_w/2"/>
                                          </p:val>
                                        </p:tav>
                                        <p:tav tm="100000">
                                          <p:val>
                                            <p:strVal val="#ppt_x"/>
                                          </p:val>
                                        </p:tav>
                                      </p:tavLst>
                                    </p:anim>
                                    <p:anim calcmode="lin" valueType="num">
                                      <p:cBhvr additive="base">
                                        <p:cTn id="61" dur="500" fill="hold"/>
                                        <p:tgtEl>
                                          <p:spTgt spid="88"/>
                                        </p:tgtEl>
                                        <p:attrNameLst>
                                          <p:attrName>ppt_y</p:attrName>
                                        </p:attrNameLst>
                                      </p:cBhvr>
                                      <p:tavLst>
                                        <p:tav tm="0">
                                          <p:val>
                                            <p:strVal val="#ppt_y"/>
                                          </p:val>
                                        </p:tav>
                                        <p:tav tm="100000">
                                          <p:val>
                                            <p:strVal val="#ppt_y"/>
                                          </p:val>
                                        </p:tav>
                                      </p:tavLst>
                                    </p:anim>
                                  </p:childTnLst>
                                </p:cTn>
                              </p:par>
                            </p:childTnLst>
                          </p:cTn>
                        </p:par>
                        <p:par>
                          <p:cTn id="62" fill="hold">
                            <p:stCondLst>
                              <p:cond delay="3250"/>
                            </p:stCondLst>
                            <p:childTnLst>
                              <p:par>
                                <p:cTn id="63" presetID="26" presetClass="emph" presetSubtype="0" fill="hold" grpId="2" nodeType="afterEffect">
                                  <p:stCondLst>
                                    <p:cond delay="0"/>
                                  </p:stCondLst>
                                  <p:childTnLst>
                                    <p:animEffect transition="out" filter="fade">
                                      <p:cBhvr>
                                        <p:cTn id="64" dur="500" tmFilter="0, 0; .2, .5; .8, .5; 1, 0"/>
                                        <p:tgtEl>
                                          <p:spTgt spid="67"/>
                                        </p:tgtEl>
                                      </p:cBhvr>
                                    </p:animEffect>
                                    <p:animScale>
                                      <p:cBhvr>
                                        <p:cTn id="65" dur="250" autoRev="1" fill="hold"/>
                                        <p:tgtEl>
                                          <p:spTgt spid="67"/>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68"/>
                                        </p:tgtEl>
                                      </p:cBhvr>
                                    </p:animEffect>
                                    <p:animScale>
                                      <p:cBhvr>
                                        <p:cTn id="68" dur="25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7" grpId="0" animBg="1"/>
      <p:bldP spid="67" grpId="1" animBg="1"/>
      <p:bldP spid="67" grpId="2" animBg="1"/>
      <p:bldP spid="71" grpId="0" animBg="1"/>
      <p:bldP spid="71" grpId="1" animBg="1"/>
      <p:bldP spid="75" grpId="0" animBg="1"/>
      <p:bldP spid="75" grpId="1" animBg="1"/>
      <p:bldP spid="79" grpId="0" animBg="1"/>
      <p:bldP spid="79" grpId="1" animBg="1"/>
      <p:bldP spid="83" grpId="0" animBg="1"/>
      <p:bldP spid="83" grpId="1"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506888" y="170160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331845" y="1773555"/>
            <a:ext cx="7839075" cy="3309620"/>
          </a:xfrm>
          <a:prstGeom prst="rect">
            <a:avLst/>
          </a:prstGeom>
          <a:noFill/>
        </p:spPr>
        <p:txBody>
          <a:bodyPr wrap="square" lIns="121955" tIns="60977" rIns="121955" bIns="60977" rtlCol="0">
            <a:spAutoFit/>
          </a:bodyPr>
          <a:lstStyle/>
          <a:p>
            <a:pPr>
              <a:lnSpc>
                <a:spcPct val="140000"/>
              </a:lnSpc>
            </a:pPr>
            <a:r>
              <a:rPr lang="en-US" altLang="zh-CN" sz="2800" dirty="0">
                <a:latin typeface="Arial" panose="020B0604020202020204" pitchFamily="34" charset="0"/>
                <a:sym typeface="+mn-ea"/>
              </a:rPr>
              <a:t> </a:t>
            </a:r>
            <a:r>
              <a:rPr lang="en-US" altLang="zh-CN" sz="2000" dirty="0">
                <a:latin typeface="Arial" panose="020B0604020202020204" pitchFamily="34" charset="0"/>
                <a:sym typeface="+mn-ea"/>
              </a:rPr>
              <a:t> A.0.14  </a:t>
            </a:r>
            <a:r>
              <a:rPr lang="zh-CN" altLang="zh-CN" sz="2000" dirty="0">
                <a:latin typeface="Arial" panose="020B0604020202020204" pitchFamily="34" charset="0"/>
                <a:sym typeface="+mn-ea"/>
              </a:rPr>
              <a:t>监理报告</a:t>
            </a:r>
            <a:endParaRPr lang="zh-CN" altLang="zh-CN" sz="2000" dirty="0">
              <a:latin typeface="Arial" panose="020B0604020202020204" pitchFamily="34" charset="0"/>
            </a:endParaRPr>
          </a:p>
          <a:p>
            <a:pPr>
              <a:lnSpc>
                <a:spcPct val="140000"/>
              </a:lnSpc>
            </a:pPr>
            <a:r>
              <a:rPr lang="en-US" altLang="zh-CN" sz="2000" dirty="0">
                <a:latin typeface="Arial" panose="020B0604020202020204" pitchFamily="34" charset="0"/>
                <a:sym typeface="+mn-ea"/>
              </a:rPr>
              <a:t>    </a:t>
            </a:r>
            <a:r>
              <a:rPr lang="zh-CN" altLang="zh-CN" sz="2000" dirty="0">
                <a:latin typeface="Arial" panose="020B0604020202020204" pitchFamily="34" charset="0"/>
                <a:sym typeface="+mn-ea"/>
              </a:rPr>
              <a:t>当项目监理机构发现工程施工中</a:t>
            </a:r>
            <a:r>
              <a:rPr lang="zh-CN" altLang="zh-CN" sz="2000" b="1" dirty="0">
                <a:solidFill>
                  <a:srgbClr val="FF0000"/>
                </a:solidFill>
                <a:latin typeface="Arial" panose="020B0604020202020204" pitchFamily="34" charset="0"/>
                <a:sym typeface="+mn-ea"/>
              </a:rPr>
              <a:t>存在安全事故隐患，已要求施工单位整改</a:t>
            </a:r>
            <a:r>
              <a:rPr lang="en-US" altLang="zh-CN" sz="2000" b="1" dirty="0">
                <a:solidFill>
                  <a:srgbClr val="FF0000"/>
                </a:solidFill>
                <a:latin typeface="Arial" panose="020B0604020202020204" pitchFamily="34" charset="0"/>
                <a:sym typeface="+mn-ea"/>
              </a:rPr>
              <a:t>/</a:t>
            </a:r>
            <a:r>
              <a:rPr lang="zh-CN" altLang="zh-CN" sz="2000" b="1" dirty="0">
                <a:solidFill>
                  <a:srgbClr val="FF0000"/>
                </a:solidFill>
                <a:latin typeface="Arial" panose="020B0604020202020204" pitchFamily="34" charset="0"/>
                <a:sym typeface="+mn-ea"/>
              </a:rPr>
              <a:t>停工，而施工单位拒不执行时，</a:t>
            </a:r>
            <a:r>
              <a:rPr lang="zh-CN" altLang="zh-CN" sz="2000" dirty="0">
                <a:latin typeface="Arial" panose="020B0604020202020204" pitchFamily="34" charset="0"/>
                <a:sym typeface="+mn-ea"/>
              </a:rPr>
              <a:t>项目监理机构可使用该表向</a:t>
            </a:r>
            <a:r>
              <a:rPr lang="zh-CN" altLang="zh-CN" sz="2000" dirty="0">
                <a:solidFill>
                  <a:srgbClr val="FF0000"/>
                </a:solidFill>
                <a:latin typeface="Arial" panose="020B0604020202020204" pitchFamily="34" charset="0"/>
                <a:sym typeface="+mn-ea"/>
              </a:rPr>
              <a:t>有关主管部门</a:t>
            </a:r>
            <a:r>
              <a:rPr lang="zh-CN" altLang="zh-CN" sz="2000" dirty="0">
                <a:latin typeface="Arial" panose="020B0604020202020204" pitchFamily="34" charset="0"/>
                <a:sym typeface="+mn-ea"/>
              </a:rPr>
              <a:t>书面报告，各主管部门不得拒绝接收。情况紧急时，监理机构可在第一时间通过电信手段向有关主管部门报告，随后报送书面报告。“监理报告”</a:t>
            </a:r>
            <a:r>
              <a:rPr lang="zh-CN" altLang="zh-CN" sz="2000" b="1" dirty="0">
                <a:solidFill>
                  <a:srgbClr val="FF0000"/>
                </a:solidFill>
                <a:latin typeface="Arial" panose="020B0604020202020204" pitchFamily="34" charset="0"/>
                <a:sym typeface="+mn-ea"/>
              </a:rPr>
              <a:t>应附相关监理通知单、工程暂停令等文件资料。</a:t>
            </a:r>
            <a:endParaRPr lang="en-US" altLang="zh-CN" sz="2000" b="1" dirty="0">
              <a:solidFill>
                <a:srgbClr val="FF0000"/>
              </a:solidFill>
            </a:endParaRPr>
          </a:p>
        </p:txBody>
      </p:sp>
      <p:sp>
        <p:nvSpPr>
          <p:cNvPr id="9" name="泪滴形 8"/>
          <p:cNvSpPr/>
          <p:nvPr/>
        </p:nvSpPr>
        <p:spPr>
          <a:xfrm>
            <a:off x="1583444" y="160516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A.0.14</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420972" y="533654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9906000" cy="5603875"/>
          </a:xfrm>
          <a:prstGeom prst="rect">
            <a:avLst/>
          </a:prstGeom>
          <a:noFill/>
        </p:spPr>
        <p:txBody>
          <a:bodyPr wrap="square" lIns="121955" tIns="60977" rIns="121955" bIns="60977" rtlCol="0">
            <a:spAutoFit/>
          </a:bodyPr>
          <a:lstStyle/>
          <a:p>
            <a:pPr marR="0" defTabSz="914400">
              <a:lnSpc>
                <a:spcPct val="110000"/>
              </a:lnSpc>
              <a:buClrTx/>
              <a:buSzTx/>
              <a:buFontTx/>
              <a:buNone/>
              <a:defRPr/>
            </a:pPr>
            <a:r>
              <a:rPr lang="en-US" altLang="zh-CN" sz="1800" dirty="0">
                <a:latin typeface="Arial" panose="020B0604020202020204" pitchFamily="34" charset="0"/>
                <a:sym typeface="+mn-ea"/>
              </a:rPr>
              <a:t>15、   A.0.15  </a:t>
            </a:r>
            <a:r>
              <a:rPr lang="zh-CN" altLang="zh-CN" sz="1800" dirty="0">
                <a:latin typeface="Arial" panose="020B0604020202020204" pitchFamily="34" charset="0"/>
                <a:sym typeface="+mn-ea"/>
              </a:rPr>
              <a:t>工程质量评估报告</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本表是在由项目监理机构依据有关法律法规、工程建设强制性标准、设计文件及施工合同对</a:t>
            </a:r>
            <a:r>
              <a:rPr lang="zh-CN" altLang="zh-CN" sz="1800" dirty="0">
                <a:solidFill>
                  <a:srgbClr val="FF0000"/>
                </a:solidFill>
                <a:latin typeface="Arial" panose="020B0604020202020204" pitchFamily="34" charset="0"/>
                <a:sym typeface="+mn-ea"/>
              </a:rPr>
              <a:t>单位工程或子单位工程</a:t>
            </a:r>
            <a:r>
              <a:rPr lang="zh-CN" altLang="zh-CN" sz="1800" dirty="0">
                <a:latin typeface="Arial" panose="020B0604020202020204" pitchFamily="34" charset="0"/>
                <a:sym typeface="+mn-ea"/>
              </a:rPr>
              <a:t>质量进行评估时用表。</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监理机构应审查施工单位报送的竣工资料并组织有关单位对工程质量进行预验收，施工单位对</a:t>
            </a:r>
            <a:r>
              <a:rPr lang="zh-CN" altLang="zh-CN" sz="1800" b="1" dirty="0">
                <a:solidFill>
                  <a:srgbClr val="FF0000"/>
                </a:solidFill>
                <a:latin typeface="Arial" panose="020B0604020202020204" pitchFamily="34" charset="0"/>
                <a:sym typeface="+mn-ea"/>
              </a:rPr>
              <a:t>预验收中发现的问题整改完成并经监理验收合格后，监理机构编制工程质量评估报告。</a:t>
            </a:r>
            <a:r>
              <a:rPr lang="zh-CN" altLang="zh-CN" sz="1800" dirty="0">
                <a:latin typeface="Arial" panose="020B0604020202020204" pitchFamily="34" charset="0"/>
                <a:sym typeface="+mn-ea"/>
              </a:rPr>
              <a:t>报告应包括以下内容：</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工程概况；</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竣工预验收情况（验收内容及符合情况）；</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竣工预验收的监理结论。</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一般还应有以下附件：（按验收规范</a:t>
            </a:r>
            <a:r>
              <a:rPr lang="en-US" altLang="zh-CN" sz="1800" dirty="0">
                <a:latin typeface="Arial" panose="020B0604020202020204" pitchFamily="34" charset="0"/>
                <a:sym typeface="+mn-ea"/>
              </a:rPr>
              <a:t>50300</a:t>
            </a:r>
            <a:r>
              <a:rPr lang="zh-CN" altLang="zh-CN" sz="1800" dirty="0">
                <a:latin typeface="Arial" panose="020B0604020202020204" pitchFamily="34" charset="0"/>
                <a:sym typeface="+mn-ea"/>
              </a:rPr>
              <a:t>）</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附件（一）：单位（子单位）工程质量控制资料监理核查记录表；</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附件（二）：单位（子单位）工程有关安全和功能检验资料及主要功能监理检查记录汇总表</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附件（三）：单位（子单位）工程观感质量监理检查记录</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附件（四）：监理抽检</a:t>
            </a:r>
            <a:r>
              <a:rPr lang="en-US" altLang="zh-CN" sz="1800" dirty="0">
                <a:latin typeface="Arial" panose="020B0604020202020204" pitchFamily="34" charset="0"/>
                <a:sym typeface="+mn-ea"/>
              </a:rPr>
              <a:t>/</a:t>
            </a:r>
            <a:r>
              <a:rPr lang="zh-CN" altLang="zh-CN" sz="1800" dirty="0">
                <a:latin typeface="Arial" panose="020B0604020202020204" pitchFamily="34" charset="0"/>
                <a:sym typeface="+mn-ea"/>
              </a:rPr>
              <a:t>见证试验情况汇总及说明</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附件（五）：竣工预验收小组成员名单及分工表。</a:t>
            </a:r>
            <a:endParaRPr lang="zh-CN" altLang="zh-CN" sz="1800" dirty="0">
              <a:latin typeface="Arial" panose="020B0604020202020204" pitchFamily="34" charset="0"/>
            </a:endParaRPr>
          </a:p>
          <a:p>
            <a:pPr marR="0" defTabSz="914400">
              <a:lnSpc>
                <a:spcPct val="110000"/>
              </a:lnSpc>
              <a:buClrTx/>
              <a:buSzTx/>
              <a:buFontTx/>
              <a:buNone/>
              <a:defRPr/>
            </a:pPr>
            <a:r>
              <a:rPr lang="zh-CN" altLang="zh-CN" sz="1800" dirty="0">
                <a:latin typeface="Arial" panose="020B0604020202020204" pitchFamily="34" charset="0"/>
                <a:sym typeface="+mn-ea"/>
              </a:rPr>
              <a:t>工程质量评估报告应经监理公司技术负责人审批同意。</a:t>
            </a:r>
            <a:endParaRPr lang="en-US" altLang="zh-CN" sz="1800" dirty="0">
              <a:latin typeface="Arial" panose="020B0604020202020204" pitchFamily="34" charset="0"/>
            </a:endParaRPr>
          </a:p>
          <a:p>
            <a:pPr marR="0" defTabSz="914400">
              <a:lnSpc>
                <a:spcPct val="110000"/>
              </a:lnSpc>
              <a:buClrTx/>
              <a:buSzTx/>
              <a:buFontTx/>
              <a:buNone/>
              <a:defRPr/>
            </a:pPr>
            <a:r>
              <a:rPr lang="zh-CN" altLang="en-US" sz="1800" b="1" dirty="0">
                <a:solidFill>
                  <a:srgbClr val="FF0000"/>
                </a:solidFill>
                <a:latin typeface="Arial" panose="020B0604020202020204" pitchFamily="34" charset="0"/>
                <a:sym typeface="+mn-ea"/>
              </a:rPr>
              <a:t>对于重要的分部（子分部）工程，亦应编制</a:t>
            </a:r>
            <a:r>
              <a:rPr lang="zh-CN" altLang="zh-CN" sz="1800" b="1" dirty="0">
                <a:solidFill>
                  <a:srgbClr val="FF0000"/>
                </a:solidFill>
                <a:latin typeface="Arial" panose="020B0604020202020204" pitchFamily="34" charset="0"/>
                <a:sym typeface="+mn-ea"/>
              </a:rPr>
              <a:t>工程质量评估报告</a:t>
            </a:r>
            <a:r>
              <a:rPr lang="zh-CN" altLang="en-US" sz="1800" b="1" dirty="0">
                <a:solidFill>
                  <a:srgbClr val="FF0000"/>
                </a:solidFill>
                <a:latin typeface="Arial" panose="020B0604020202020204" pitchFamily="34" charset="0"/>
                <a:sym typeface="+mn-ea"/>
              </a:rPr>
              <a:t>。</a:t>
            </a:r>
            <a:r>
              <a:rPr lang="zh-CN" altLang="zh-CN" sz="1800" dirty="0">
                <a:latin typeface="Arial" panose="020B0604020202020204" pitchFamily="34" charset="0"/>
                <a:sym typeface="+mn-ea"/>
              </a:rPr>
              <a:t>工程质量评估报告</a:t>
            </a:r>
            <a:r>
              <a:rPr lang="zh-CN" altLang="en-US" sz="1800" dirty="0">
                <a:latin typeface="Arial" panose="020B0604020202020204" pitchFamily="34" charset="0"/>
                <a:sym typeface="+mn-ea"/>
              </a:rPr>
              <a:t>可按</a:t>
            </a:r>
            <a:r>
              <a:rPr lang="en-US" altLang="zh-CN" sz="1800" dirty="0">
                <a:latin typeface="宋体" panose="02010600030101010101" pitchFamily="2" charset="-122"/>
                <a:sym typeface="+mn-ea"/>
              </a:rPr>
              <a:t>《</a:t>
            </a:r>
            <a:r>
              <a:rPr lang="zh-CN" altLang="en-US" sz="1800" dirty="0">
                <a:latin typeface="宋体" panose="02010600030101010101" pitchFamily="2" charset="-122"/>
                <a:sym typeface="+mn-ea"/>
              </a:rPr>
              <a:t>建筑工程施工质量验收统一标准</a:t>
            </a:r>
            <a:r>
              <a:rPr lang="en-US" altLang="zh-CN" sz="1800" dirty="0">
                <a:latin typeface="宋体" panose="02010600030101010101" pitchFamily="2" charset="-122"/>
                <a:sym typeface="+mn-ea"/>
              </a:rPr>
              <a:t>》</a:t>
            </a:r>
            <a:r>
              <a:rPr lang="zh-CN" altLang="en-US" sz="1800" dirty="0">
                <a:latin typeface="宋体" panose="02010600030101010101" pitchFamily="2" charset="-122"/>
                <a:sym typeface="+mn-ea"/>
              </a:rPr>
              <a:t>中</a:t>
            </a:r>
            <a:r>
              <a:rPr lang="en-US" altLang="zh-CN" sz="1800" dirty="0">
                <a:latin typeface="宋体" panose="02010600030101010101" pitchFamily="2" charset="-122"/>
                <a:sym typeface="+mn-ea"/>
              </a:rPr>
              <a:t>5.0.3</a:t>
            </a:r>
            <a:r>
              <a:rPr lang="zh-CN" altLang="en-US" sz="1800" dirty="0">
                <a:latin typeface="宋体" panose="02010600030101010101" pitchFamily="2" charset="-122"/>
                <a:sym typeface="+mn-ea"/>
              </a:rPr>
              <a:t>条的内容编写。</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A.0.15</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179797" y="664591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341562"/>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485265"/>
            <a:ext cx="7809230" cy="2446655"/>
          </a:xfrm>
          <a:prstGeom prst="rect">
            <a:avLst/>
          </a:prstGeom>
          <a:noFill/>
        </p:spPr>
        <p:txBody>
          <a:bodyPr wrap="square" lIns="121955" tIns="60977" rIns="121955" bIns="60977" rtlCol="0">
            <a:spAutoFit/>
          </a:bodyPr>
          <a:lstStyle/>
          <a:p>
            <a:pPr>
              <a:lnSpc>
                <a:spcPct val="120000"/>
              </a:lnSpc>
            </a:pPr>
            <a:r>
              <a:rPr lang="en-US" altLang="zh-CN" sz="1800" dirty="0">
                <a:latin typeface="Arial" panose="020B0604020202020204" pitchFamily="34" charset="0"/>
                <a:sym typeface="+mn-ea"/>
              </a:rPr>
              <a:t>16、  A.0.16  </a:t>
            </a:r>
            <a:r>
              <a:rPr lang="zh-CN" altLang="zh-CN" sz="1800" dirty="0">
                <a:latin typeface="Arial" panose="020B0604020202020204" pitchFamily="34" charset="0"/>
                <a:sym typeface="+mn-ea"/>
              </a:rPr>
              <a:t>监理工作总结</a:t>
            </a:r>
            <a:endParaRPr lang="zh-CN" altLang="zh-CN" sz="1800" dirty="0">
              <a:latin typeface="Arial" panose="020B0604020202020204" pitchFamily="34" charset="0"/>
            </a:endParaRPr>
          </a:p>
          <a:p>
            <a:pPr>
              <a:lnSpc>
                <a:spcPct val="120000"/>
              </a:lnSpc>
            </a:pPr>
            <a:r>
              <a:rPr lang="zh-CN" altLang="zh-CN" sz="1800" dirty="0">
                <a:latin typeface="Arial" panose="020B0604020202020204" pitchFamily="34" charset="0"/>
                <a:sym typeface="+mn-ea"/>
              </a:rPr>
              <a:t>监理工作总结是监理单位完成监理合同约定的全部工作后，由总监理工程师向建设单位提交的工作总结。其主要内容包括：工程概况，监理组织机构，监理人员和投入的监理设施，监理合同履行情况，监理工作成效，施工过程中出现的问题及处理情况，监理单位的说明和建议，工程影像资料（如有）等。</a:t>
            </a:r>
            <a:endParaRPr lang="zh-CN" altLang="zh-CN" sz="1800" dirty="0">
              <a:latin typeface="Arial" panose="020B0604020202020204" pitchFamily="34" charset="0"/>
            </a:endParaRPr>
          </a:p>
          <a:p>
            <a:pPr>
              <a:lnSpc>
                <a:spcPct val="120000"/>
              </a:lnSpc>
            </a:pPr>
            <a:r>
              <a:rPr lang="zh-CN" altLang="zh-CN" sz="1800" b="1" dirty="0">
                <a:solidFill>
                  <a:srgbClr val="FF0000"/>
                </a:solidFill>
                <a:latin typeface="Arial" panose="020B0604020202020204" pitchFamily="34" charset="0"/>
                <a:sym typeface="+mn-ea"/>
              </a:rPr>
              <a:t>监理工作总结应经监理单位法定代表人审批同意。</a:t>
            </a:r>
            <a:endParaRPr lang="en-US" altLang="zh-CN" sz="1800" b="1" dirty="0">
              <a:solidFill>
                <a:srgbClr val="FF0000"/>
              </a:solidFill>
            </a:endParaRPr>
          </a:p>
        </p:txBody>
      </p:sp>
      <p:sp>
        <p:nvSpPr>
          <p:cNvPr id="9" name="泪滴形 8"/>
          <p:cNvSpPr/>
          <p:nvPr/>
        </p:nvSpPr>
        <p:spPr>
          <a:xfrm>
            <a:off x="1634679" y="134156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A.0.16</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634426" y="4126126"/>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A.0.17</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146847" y="412650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147060" y="4222115"/>
            <a:ext cx="7880985" cy="1450975"/>
          </a:xfrm>
          <a:prstGeom prst="rect">
            <a:avLst/>
          </a:prstGeom>
          <a:noFill/>
        </p:spPr>
        <p:txBody>
          <a:bodyPr wrap="square" lIns="121955" tIns="60977" rIns="121955" bIns="60977" rtlCol="0">
            <a:spAutoFit/>
          </a:bodyPr>
          <a:lstStyle/>
          <a:p>
            <a:pPr>
              <a:lnSpc>
                <a:spcPct val="160000"/>
              </a:lnSpc>
            </a:pPr>
            <a:r>
              <a:rPr lang="en-US" altLang="zh-CN" sz="1800" dirty="0">
                <a:sym typeface="+mn-ea"/>
              </a:rPr>
              <a:t>17、 A.0.17  </a:t>
            </a:r>
            <a:r>
              <a:rPr lang="zh-CN" altLang="zh-CN" sz="1800" dirty="0">
                <a:sym typeface="+mn-ea"/>
              </a:rPr>
              <a:t>工程监理资料移交单</a:t>
            </a:r>
            <a:endParaRPr lang="zh-CN" altLang="zh-CN" sz="1800" dirty="0">
              <a:latin typeface="Arial" panose="020B0604020202020204" pitchFamily="34" charset="0"/>
            </a:endParaRPr>
          </a:p>
          <a:p>
            <a:pPr>
              <a:lnSpc>
                <a:spcPct val="160000"/>
              </a:lnSpc>
            </a:pPr>
            <a:r>
              <a:rPr lang="zh-CN" altLang="zh-CN" sz="1800" dirty="0">
                <a:sym typeface="+mn-ea"/>
              </a:rPr>
              <a:t>工程竣工验收后，监理单位应及时将工程监理资料整理归档后向建设单位移交，并办理工程监理移交手续，本表是工程监理资料移交专用表格。</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064385" y="1249045"/>
            <a:ext cx="9906000" cy="5773923"/>
          </a:xfrm>
          <a:prstGeom prst="rect">
            <a:avLst/>
          </a:prstGeom>
          <a:noFill/>
        </p:spPr>
        <p:txBody>
          <a:bodyPr wrap="square" lIns="121955" tIns="60977" rIns="121955" bIns="60977" rtlCol="0">
            <a:spAutoFit/>
          </a:bodyPr>
          <a:lstStyle/>
          <a:p>
            <a:pPr marR="0" defTabSz="914400">
              <a:lnSpc>
                <a:spcPct val="170000"/>
              </a:lnSpc>
              <a:buClrTx/>
              <a:buSzTx/>
              <a:buFontTx/>
              <a:buNone/>
              <a:tabLst>
                <a:tab pos="571500" algn="l"/>
              </a:tabLst>
              <a:defRPr/>
            </a:pPr>
            <a:r>
              <a:rPr lang="en-US" altLang="zh-CN" sz="1800" noProof="0" dirty="0">
                <a:latin typeface="Arial" panose="020B0604020202020204" pitchFamily="34" charset="0"/>
                <a:ea typeface="宋体" panose="02010600030101010101" pitchFamily="2" charset="-122"/>
                <a:sym typeface="+mn-ea"/>
              </a:rPr>
              <a:t>1</a:t>
            </a:r>
            <a:r>
              <a:rPr lang="zh-CN" altLang="zh-CN" sz="1800" noProof="0" dirty="0">
                <a:latin typeface="Arial" panose="020B0604020202020204" pitchFamily="34" charset="0"/>
                <a:ea typeface="宋体" panose="02010600030101010101" pitchFamily="2" charset="-122"/>
                <a:sym typeface="+mn-ea"/>
              </a:rPr>
              <a:t>、</a:t>
            </a:r>
            <a:r>
              <a:rPr lang="en-US" altLang="zh-CN" sz="1800" noProof="0" dirty="0">
                <a:latin typeface="Arial" panose="020B0604020202020204" pitchFamily="34" charset="0"/>
                <a:ea typeface="宋体" panose="02010600030101010101" pitchFamily="2" charset="-122"/>
                <a:sym typeface="+mn-ea"/>
              </a:rPr>
              <a:t>B.0.1  </a:t>
            </a:r>
            <a:r>
              <a:rPr lang="zh-CN" altLang="zh-CN" sz="1800" noProof="0" dirty="0">
                <a:latin typeface="Arial" panose="020B0604020202020204" pitchFamily="34" charset="0"/>
                <a:ea typeface="宋体" panose="02010600030101010101" pitchFamily="2" charset="-122"/>
                <a:sym typeface="+mn-ea"/>
              </a:rPr>
              <a:t>施工组织设计／施工方案报审表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indent="355600" defTabSz="914400">
              <a:lnSpc>
                <a:spcPct val="170000"/>
              </a:lnSpc>
              <a:buClrTx/>
              <a:buSzTx/>
              <a:buFontTx/>
              <a:buNone/>
              <a:tabLst>
                <a:tab pos="4185920" algn="l"/>
              </a:tabLst>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本表是施工单位向项目监理机构报审施工组织设计或施工方案的用表。施工组织设计包括总包单位和分包单位编制的施工组织设计；施工方案包括两种情况，一是一般的施工方案，二是危险性较大的施工安全专项</a:t>
            </a:r>
            <a:r>
              <a:rPr lang="zh-CN" altLang="zh-CN" sz="1800" noProof="0" dirty="0" smtClean="0">
                <a:latin typeface="Arial" panose="020B0604020202020204" pitchFamily="34" charset="0"/>
                <a:ea typeface="宋体" panose="02010600030101010101" pitchFamily="2" charset="-122"/>
                <a:sym typeface="+mn-ea"/>
              </a:rPr>
              <a:t>方案</a:t>
            </a:r>
            <a:r>
              <a:rPr lang="zh-CN" altLang="en-US" sz="1800" noProof="0" dirty="0" smtClean="0">
                <a:latin typeface="Arial" panose="020B0604020202020204" pitchFamily="34" charset="0"/>
                <a:ea typeface="宋体" panose="02010600030101010101" pitchFamily="2" charset="-122"/>
                <a:sym typeface="+mn-ea"/>
              </a:rPr>
              <a:t>，</a:t>
            </a:r>
            <a:r>
              <a:rPr lang="zh-CN" altLang="zh-CN" sz="1800" dirty="0" smtClean="0">
                <a:latin typeface="Arial" panose="020B0604020202020204" pitchFamily="34" charset="0"/>
                <a:ea typeface="宋体" panose="02010600030101010101" pitchFamily="2" charset="-122"/>
                <a:sym typeface="+mn-ea"/>
              </a:rPr>
              <a:t>对重点部位、特殊工程施工单位应按照项目监理机构的要求编制施工方案并报审。危</a:t>
            </a:r>
            <a:r>
              <a:rPr lang="zh-CN" altLang="zh-CN" sz="1800" noProof="0" dirty="0" smtClean="0">
                <a:latin typeface="Arial" panose="020B0604020202020204" pitchFamily="34" charset="0"/>
                <a:ea typeface="宋体" panose="02010600030101010101" pitchFamily="2" charset="-122"/>
                <a:sym typeface="+mn-ea"/>
              </a:rPr>
              <a:t>大</a:t>
            </a:r>
            <a:r>
              <a:rPr lang="zh-CN" altLang="en-US" sz="1800" noProof="0" dirty="0" smtClean="0">
                <a:latin typeface="Arial" panose="020B0604020202020204" pitchFamily="34" charset="0"/>
                <a:ea typeface="宋体" panose="02010600030101010101" pitchFamily="2" charset="-122"/>
                <a:sym typeface="+mn-ea"/>
              </a:rPr>
              <a:t>工程</a:t>
            </a:r>
            <a:r>
              <a:rPr lang="zh-CN" altLang="zh-CN" sz="1800" noProof="0" dirty="0" smtClean="0">
                <a:latin typeface="Arial" panose="020B0604020202020204" pitchFamily="34" charset="0"/>
                <a:ea typeface="宋体" panose="02010600030101010101" pitchFamily="2" charset="-122"/>
                <a:sym typeface="+mn-ea"/>
              </a:rPr>
              <a:t>按照</a:t>
            </a:r>
            <a:r>
              <a:rPr lang="zh-CN" altLang="en-US" sz="1800" noProof="0" dirty="0" smtClean="0">
                <a:latin typeface="Arial" panose="020B0604020202020204" pitchFamily="34" charset="0"/>
                <a:ea typeface="宋体" panose="02010600030101010101" pitchFamily="2" charset="-122"/>
                <a:sym typeface="+mn-ea"/>
              </a:rPr>
              <a:t>（</a:t>
            </a:r>
            <a:r>
              <a:rPr lang="en-US" altLang="zh-CN" sz="1800" noProof="0" dirty="0" smtClean="0">
                <a:latin typeface="Arial" panose="020B0604020202020204" pitchFamily="34" charset="0"/>
                <a:ea typeface="宋体" panose="02010600030101010101" pitchFamily="2" charset="-122"/>
                <a:sym typeface="+mn-ea"/>
              </a:rPr>
              <a:t>2018</a:t>
            </a:r>
            <a:r>
              <a:rPr lang="zh-CN" altLang="en-US" sz="1800" noProof="0" dirty="0" smtClean="0">
                <a:latin typeface="Arial" panose="020B0604020202020204" pitchFamily="34" charset="0"/>
                <a:ea typeface="宋体" panose="02010600030101010101" pitchFamily="2" charset="-122"/>
                <a:sym typeface="+mn-ea"/>
              </a:rPr>
              <a:t>）住建部</a:t>
            </a:r>
            <a:r>
              <a:rPr lang="en-US" altLang="zh-CN" sz="1800" noProof="0" dirty="0" smtClean="0">
                <a:latin typeface="Arial" panose="020B0604020202020204" pitchFamily="34" charset="0"/>
                <a:ea typeface="宋体" panose="02010600030101010101" pitchFamily="2" charset="-122"/>
                <a:sym typeface="+mn-ea"/>
              </a:rPr>
              <a:t>37</a:t>
            </a:r>
            <a:r>
              <a:rPr lang="zh-CN" altLang="en-US" sz="1800" noProof="0" dirty="0" smtClean="0">
                <a:latin typeface="Arial" panose="020B0604020202020204" pitchFamily="34" charset="0"/>
                <a:ea typeface="宋体" panose="02010600030101010101" pitchFamily="2" charset="-122"/>
                <a:sym typeface="+mn-ea"/>
              </a:rPr>
              <a:t>号令、</a:t>
            </a:r>
            <a:r>
              <a:rPr lang="zh-CN" altLang="zh-CN" sz="1800" noProof="0" dirty="0" smtClean="0">
                <a:latin typeface="Arial" panose="020B0604020202020204" pitchFamily="34" charset="0"/>
                <a:ea typeface="宋体" panose="02010600030101010101" pitchFamily="2" charset="-122"/>
                <a:sym typeface="+mn-ea"/>
              </a:rPr>
              <a:t>建</a:t>
            </a:r>
            <a:r>
              <a:rPr lang="zh-CN" altLang="en-US" sz="1800" noProof="0" dirty="0" smtClean="0">
                <a:latin typeface="Arial" panose="020B0604020202020204" pitchFamily="34" charset="0"/>
                <a:ea typeface="宋体" panose="02010600030101010101" pitchFamily="2" charset="-122"/>
                <a:sym typeface="+mn-ea"/>
              </a:rPr>
              <a:t>办</a:t>
            </a:r>
            <a:r>
              <a:rPr lang="zh-CN" altLang="zh-CN" sz="1800" noProof="0" dirty="0" smtClean="0">
                <a:latin typeface="Arial" panose="020B0604020202020204" pitchFamily="34" charset="0"/>
                <a:ea typeface="宋体" panose="02010600030101010101" pitchFamily="2" charset="-122"/>
                <a:sym typeface="+mn-ea"/>
              </a:rPr>
              <a:t>质</a:t>
            </a:r>
            <a:r>
              <a:rPr lang="zh-CN" altLang="zh-CN" sz="1800" noProof="0" dirty="0">
                <a:latin typeface="Arial" panose="020B0604020202020204" pitchFamily="34" charset="0"/>
                <a:ea typeface="宋体" panose="02010600030101010101" pitchFamily="2" charset="-122"/>
                <a:sym typeface="+mn-ea"/>
              </a:rPr>
              <a:t>（</a:t>
            </a:r>
            <a:r>
              <a:rPr lang="en-US" altLang="zh-CN" sz="1800" noProof="0" dirty="0">
                <a:latin typeface="Arial" panose="020B0604020202020204" pitchFamily="34" charset="0"/>
                <a:ea typeface="宋体" panose="02010600030101010101" pitchFamily="2" charset="-122"/>
                <a:sym typeface="+mn-ea"/>
              </a:rPr>
              <a:t>2018</a:t>
            </a:r>
            <a:r>
              <a:rPr lang="zh-CN" altLang="zh-CN" sz="1800" noProof="0" dirty="0">
                <a:latin typeface="Arial" panose="020B0604020202020204" pitchFamily="34" charset="0"/>
                <a:ea typeface="宋体" panose="02010600030101010101" pitchFamily="2" charset="-122"/>
                <a:sym typeface="+mn-ea"/>
              </a:rPr>
              <a:t>）</a:t>
            </a:r>
            <a:r>
              <a:rPr lang="en-US" altLang="zh-CN" sz="1800" noProof="0" dirty="0">
                <a:latin typeface="Arial" panose="020B0604020202020204" pitchFamily="34" charset="0"/>
                <a:ea typeface="宋体" panose="02010600030101010101" pitchFamily="2" charset="-122"/>
                <a:sym typeface="+mn-ea"/>
              </a:rPr>
              <a:t>31</a:t>
            </a:r>
            <a:r>
              <a:rPr lang="zh-CN" altLang="zh-CN" sz="1800" noProof="0" dirty="0">
                <a:latin typeface="Arial" panose="020B0604020202020204" pitchFamily="34" charset="0"/>
                <a:ea typeface="宋体" panose="02010600030101010101" pitchFamily="2" charset="-122"/>
                <a:sym typeface="+mn-ea"/>
              </a:rPr>
              <a:t>号文的规定，划分为危险性较大的分部分项工程和超过一定规模的危险性较大的分部分项工程；</a:t>
            </a:r>
            <a:r>
              <a:rPr lang="zh-CN" altLang="zh-CN" sz="1800" b="1" noProof="0" dirty="0">
                <a:solidFill>
                  <a:srgbClr val="FF0000"/>
                </a:solidFill>
                <a:latin typeface="Arial" panose="020B0604020202020204" pitchFamily="34" charset="0"/>
                <a:ea typeface="宋体" panose="02010600030101010101" pitchFamily="2" charset="-122"/>
                <a:sym typeface="+mn-ea"/>
              </a:rPr>
              <a:t>施工组织设计和危险性较大的分部分工程的施工安全专项方案应由本单位的技术、质量、安全等相关职能部门会签，并经单位的技术负责人审批，且签字盖章齐全。</a:t>
            </a:r>
            <a:r>
              <a:rPr lang="zh-CN" altLang="zh-CN" sz="1800" noProof="0" dirty="0">
                <a:latin typeface="Arial" panose="020B0604020202020204" pitchFamily="34" charset="0"/>
                <a:ea typeface="宋体" panose="02010600030101010101" pitchFamily="2" charset="-122"/>
                <a:sym typeface="+mn-ea"/>
              </a:rPr>
              <a:t>对超过一定规模的危险性较大的分部分项工程的施工安全专项方案，应当由施工单位组织召开专家论证会</a:t>
            </a:r>
            <a:r>
              <a:rPr lang="zh-CN" altLang="zh-CN" sz="1800" noProof="0" dirty="0" smtClean="0">
                <a:latin typeface="Arial" panose="020B0604020202020204" pitchFamily="34" charset="0"/>
                <a:ea typeface="宋体" panose="02010600030101010101" pitchFamily="2" charset="-122"/>
                <a:sym typeface="+mn-ea"/>
              </a:rPr>
              <a:t>。</a:t>
            </a:r>
            <a:r>
              <a:rPr lang="zh-CN" altLang="zh-CN" sz="1800" b="1" noProof="0" dirty="0" smtClean="0">
                <a:solidFill>
                  <a:srgbClr val="FF0000"/>
                </a:solidFill>
                <a:latin typeface="Arial" panose="020B0604020202020204" pitchFamily="34" charset="0"/>
                <a:ea typeface="宋体" panose="02010600030101010101" pitchFamily="2" charset="-122"/>
                <a:sym typeface="+mn-ea"/>
              </a:rPr>
              <a:t>分包</a:t>
            </a:r>
            <a:r>
              <a:rPr lang="zh-CN" altLang="zh-CN" sz="1800" b="1" noProof="0" dirty="0">
                <a:solidFill>
                  <a:srgbClr val="FF0000"/>
                </a:solidFill>
                <a:latin typeface="Arial" panose="020B0604020202020204" pitchFamily="34" charset="0"/>
                <a:ea typeface="宋体" panose="02010600030101010101" pitchFamily="2" charset="-122"/>
                <a:sym typeface="+mn-ea"/>
              </a:rPr>
              <a:t>单位编制的分包工程施工组织设计或（专项）施工方案，均应由施工（总包）单位按规定完成相关审批手续后报项目监理机构审核。</a:t>
            </a:r>
            <a:r>
              <a:rPr lang="zh-CN" altLang="zh-CN" sz="1800" noProof="0" dirty="0">
                <a:latin typeface="Arial" panose="020B0604020202020204" pitchFamily="34" charset="0"/>
                <a:ea typeface="宋体" panose="02010600030101010101" pitchFamily="2" charset="-122"/>
                <a:sym typeface="+mn-ea"/>
              </a:rPr>
              <a:t>项目监理机构审批时，先由各专业监理工程师提出</a:t>
            </a:r>
            <a:r>
              <a:rPr lang="zh-CN" altLang="zh-CN" sz="1800" noProof="0" dirty="0">
                <a:solidFill>
                  <a:srgbClr val="FF0000"/>
                </a:solidFill>
                <a:latin typeface="Arial" panose="020B0604020202020204" pitchFamily="34" charset="0"/>
                <a:ea typeface="宋体" panose="02010600030101010101" pitchFamily="2" charset="-122"/>
                <a:sym typeface="+mn-ea"/>
              </a:rPr>
              <a:t>审查意见</a:t>
            </a:r>
            <a:r>
              <a:rPr lang="zh-CN" altLang="zh-CN" sz="1800" noProof="0" dirty="0">
                <a:latin typeface="Arial" panose="020B0604020202020204" pitchFamily="34" charset="0"/>
                <a:ea typeface="宋体" panose="02010600030101010101" pitchFamily="2" charset="-122"/>
                <a:sym typeface="+mn-ea"/>
              </a:rPr>
              <a:t>，然后由总监理工程师签署审核</a:t>
            </a:r>
            <a:r>
              <a:rPr lang="zh-CN" altLang="zh-CN" sz="1800" noProof="0" dirty="0" smtClean="0">
                <a:latin typeface="Arial" panose="020B0604020202020204" pitchFamily="34" charset="0"/>
                <a:ea typeface="宋体" panose="02010600030101010101" pitchFamily="2" charset="-122"/>
                <a:sym typeface="+mn-ea"/>
              </a:rPr>
              <a:t>意见</a:t>
            </a:r>
            <a:r>
              <a:rPr lang="zh-CN" altLang="en-US" sz="1800" noProof="0" dirty="0" smtClean="0">
                <a:latin typeface="Arial" panose="020B0604020202020204" pitchFamily="34" charset="0"/>
                <a:ea typeface="宋体" panose="02010600030101010101" pitchFamily="2" charset="-122"/>
                <a:sym typeface="+mn-ea"/>
              </a:rPr>
              <a:t>、签字并盖执业印章</a:t>
            </a:r>
            <a:r>
              <a:rPr lang="zh-CN" altLang="en-US" sz="1800" noProof="0" dirty="0" smtClean="0">
                <a:solidFill>
                  <a:srgbClr val="FF0000"/>
                </a:solidFill>
                <a:latin typeface="Arial" panose="020B0604020202020204" pitchFamily="34" charset="0"/>
                <a:ea typeface="宋体" panose="02010600030101010101" pitchFamily="2" charset="-122"/>
                <a:sym typeface="+mn-ea"/>
              </a:rPr>
              <a:t>。</a:t>
            </a:r>
            <a:endParaRPr lang="en-US" altLang="zh-CN" sz="1800" b="1" dirty="0">
              <a:solidFill>
                <a:srgbClr val="FF0000"/>
              </a:solidFill>
            </a:endParaRPr>
          </a:p>
        </p:txBody>
      </p:sp>
      <p:sp>
        <p:nvSpPr>
          <p:cNvPr id="9" name="泪滴形 8"/>
          <p:cNvSpPr/>
          <p:nvPr/>
        </p:nvSpPr>
        <p:spPr>
          <a:xfrm>
            <a:off x="7192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B.0.1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179797" y="664591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468245" y="1249045"/>
            <a:ext cx="9317355" cy="5543550"/>
          </a:xfrm>
          <a:prstGeom prst="rect">
            <a:avLst/>
          </a:prstGeom>
          <a:noFill/>
          <a:ln>
            <a:solidFill>
              <a:schemeClr val="accent1"/>
            </a:solidFill>
          </a:ln>
        </p:spPr>
        <p:txBody>
          <a:bodyPr wrap="square" lIns="121955" tIns="60977" rIns="121955" bIns="60977" rtlCol="0">
            <a:spAutoFit/>
          </a:bodyPr>
          <a:lstStyle/>
          <a:p>
            <a:pPr marR="0" indent="400050" algn="just" defTabSz="914400" eaLnBrk="0" hangingPunct="0">
              <a:lnSpc>
                <a:spcPct val="140000"/>
              </a:lnSpc>
              <a:buClrTx/>
              <a:buSzTx/>
              <a:buFontTx/>
              <a:buNone/>
              <a:tabLst>
                <a:tab pos="1066800" algn="l"/>
              </a:tabLst>
              <a:defRPr/>
            </a:pPr>
            <a:r>
              <a:rPr lang="en-US" altLang="zh-CN" sz="1800" noProof="0" dirty="0">
                <a:latin typeface="Arial" panose="020B0604020202020204" pitchFamily="34" charset="0"/>
                <a:ea typeface="宋体" panose="02010600030101010101" pitchFamily="2" charset="-122"/>
                <a:cs typeface="Times New Roman" panose="02020603050405020304" pitchFamily="18" charset="0"/>
                <a:sym typeface="+mn-ea"/>
              </a:rPr>
              <a:t>2</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 </a:t>
            </a:r>
            <a:r>
              <a:rPr lang="en-US" altLang="zh-CN" sz="1800" noProof="0" dirty="0">
                <a:latin typeface="Arial" panose="020B0604020202020204" pitchFamily="34" charset="0"/>
                <a:ea typeface="宋体" panose="02010600030101010101" pitchFamily="2" charset="-122"/>
                <a:cs typeface="Times New Roman" panose="02020603050405020304" pitchFamily="18" charset="0"/>
                <a:sym typeface="+mn-ea"/>
              </a:rPr>
              <a:t>B.0.2  </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工程开工报审表</a:t>
            </a:r>
            <a:endParaRPr kumimoji="0" lang="zh-CN" altLang="en-US" sz="1800" kern="1200" cap="none" spc="0" normalizeH="0" baseline="0" noProof="0" dirty="0">
              <a:latin typeface="Arial" panose="020B0604020202020204" pitchFamily="34" charset="0"/>
              <a:ea typeface="宋体" panose="02010600030101010101" pitchFamily="2" charset="-122"/>
              <a:cs typeface="+mn-cs"/>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本表是施工单位按合同约定完成工程开工准备工作，工程现场符</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合开工条件后，向项目监理机构申请工程开工的用表。</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分包工程的开工申请手续也由施工总承包单位使用本表办理报批</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手续。如整个项目为一个施工单位承担，只填报一次；</a:t>
            </a:r>
            <a:r>
              <a:rPr lang="zh-CN" altLang="en-US" sz="1800" b="1"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如项目涉</a:t>
            </a:r>
            <a:endParaRPr kumimoji="0" lang="en-US" altLang="zh-CN" sz="1800" b="1" kern="1200" cap="none" spc="0" normalizeH="0" baseline="0" noProof="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b="1"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及多个单位工程，建设单位分别发包，则每个单位工程开工都应</a:t>
            </a:r>
            <a:endParaRPr kumimoji="0" lang="en-US" altLang="zh-CN" sz="1800" b="1" kern="1200" cap="none" spc="0" normalizeH="0" baseline="0" noProof="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b="1"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填报一次。</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项目监理机构应根据工程施工合同的约定和相关开工</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条件，按照表中的内容检查各项准备工作是否满足开工条件。施</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工单位各项准备工作满足开工条件的，监理机构可在</a:t>
            </a:r>
            <a:r>
              <a:rPr lang="zh-CN" altLang="en-US" sz="1800" noProof="0" dirty="0">
                <a:latin typeface="Times New Roman" panose="02020603050405020304"/>
                <a:ea typeface="宋体" panose="02010600030101010101" pitchFamily="2" charset="-122"/>
                <a:cs typeface="Times New Roman" panose="02020603050405020304" pitchFamily="18" charset="0"/>
                <a:sym typeface="+mn-ea"/>
              </a:rPr>
              <a:t>“</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施工单位</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的施工准备工作已满足开工要求</a:t>
            </a:r>
            <a:r>
              <a:rPr lang="zh-CN" altLang="en-US" sz="1800" noProof="0" dirty="0">
                <a:latin typeface="Times New Roman" panose="02020603050405020304"/>
                <a:ea typeface="宋体" panose="02010600030101010101" pitchFamily="2" charset="-122"/>
                <a:cs typeface="Times New Roman" panose="02020603050405020304" pitchFamily="18" charset="0"/>
                <a:sym typeface="+mn-ea"/>
              </a:rPr>
              <a:t>”</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的框内打</a:t>
            </a:r>
            <a:r>
              <a:rPr lang="zh-CN" altLang="en-US" sz="1800" noProof="0" dirty="0">
                <a:latin typeface="Times New Roman" panose="02020603050405020304"/>
                <a:ea typeface="宋体" panose="02010600030101010101" pitchFamily="2" charset="-122"/>
                <a:cs typeface="Times New Roman" panose="02020603050405020304" pitchFamily="18" charset="0"/>
                <a:sym typeface="+mn-ea"/>
              </a:rPr>
              <a:t>“</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a:t>
            </a:r>
            <a:r>
              <a:rPr lang="zh-CN" altLang="en-US" sz="1800" noProof="0" dirty="0">
                <a:latin typeface="Times New Roman" panose="02020603050405020304"/>
                <a:ea typeface="宋体" panose="02010600030101010101" pitchFamily="2" charset="-122"/>
                <a:cs typeface="Times New Roman" panose="02020603050405020304" pitchFamily="18" charset="0"/>
                <a:sym typeface="+mn-ea"/>
              </a:rPr>
              <a:t>”</a:t>
            </a: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，有其他审核意</a:t>
            </a:r>
            <a:endParaRPr kumimoji="0" lang="en-US" altLang="zh-CN" sz="1800" kern="1200" cap="none" spc="0" normalizeH="0" baseline="0" noProof="0" dirty="0">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latin typeface="Arial" panose="020B0604020202020204" pitchFamily="34" charset="0"/>
                <a:ea typeface="宋体" panose="02010600030101010101" pitchFamily="2" charset="-122"/>
                <a:cs typeface="Times New Roman" panose="02020603050405020304" pitchFamily="18" charset="0"/>
                <a:sym typeface="+mn-ea"/>
              </a:rPr>
              <a:t>见的可在审核意见栏内空白处填写。</a:t>
            </a:r>
            <a:r>
              <a:rPr lang="zh-CN" altLang="en-US" sz="1800"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工程开工日期一般应为工程</a:t>
            </a:r>
            <a:endParaRPr kumimoji="0" lang="en-US" altLang="zh-CN" sz="1800" kern="1200" cap="none" spc="0" normalizeH="0" baseline="0" noProof="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施工合同中约定的开工日期，如施工单位申报的开工日期与工程</a:t>
            </a:r>
            <a:endParaRPr kumimoji="0" lang="en-US" altLang="zh-CN" sz="1800" kern="1200" cap="none" spc="0" normalizeH="0" baseline="0" noProof="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marR="0" indent="266700" algn="just" defTabSz="914400" eaLnBrk="0" hangingPunct="0">
              <a:lnSpc>
                <a:spcPct val="140000"/>
              </a:lnSpc>
              <a:buClrTx/>
              <a:buSzTx/>
              <a:buFontTx/>
              <a:buNone/>
              <a:tabLst>
                <a:tab pos="1066800" algn="l"/>
              </a:tabLst>
              <a:defRPr/>
            </a:pPr>
            <a:r>
              <a:rPr lang="zh-CN" altLang="en-US" sz="1800"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施工合同中约定的日期不一致，总监理工程师应与建设单位协商</a:t>
            </a:r>
            <a:endParaRPr kumimoji="0" lang="en-US" altLang="zh-CN" sz="1800" kern="1200" cap="none" spc="0" normalizeH="0" baseline="0" noProof="0" dirty="0">
              <a:solidFill>
                <a:srgbClr val="FF0000"/>
              </a:solidFill>
              <a:latin typeface="Arial" panose="020B0604020202020204" pitchFamily="34" charset="0"/>
              <a:ea typeface="宋体" panose="02010600030101010101" pitchFamily="2" charset="-122"/>
              <a:cs typeface="Times New Roman" panose="02020603050405020304" pitchFamily="18" charset="0"/>
            </a:endParaRPr>
          </a:p>
          <a:p>
            <a:pPr marR="0" indent="355600" algn="just" defTabSz="914400">
              <a:lnSpc>
                <a:spcPct val="140000"/>
              </a:lnSpc>
              <a:buClrTx/>
              <a:buSzTx/>
              <a:buFontTx/>
              <a:buNone/>
              <a:tabLst>
                <a:tab pos="4185920" algn="l"/>
              </a:tabLst>
              <a:defRPr/>
            </a:pPr>
            <a:r>
              <a:rPr lang="zh-CN" altLang="en-US" sz="1800" noProof="0" dirty="0">
                <a:solidFill>
                  <a:srgbClr val="FF0000"/>
                </a:solidFill>
                <a:latin typeface="Arial" panose="020B0604020202020204" pitchFamily="34" charset="0"/>
                <a:ea typeface="宋体" panose="02010600030101010101" pitchFamily="2" charset="-122"/>
                <a:cs typeface="Times New Roman" panose="02020603050405020304" pitchFamily="18" charset="0"/>
                <a:sym typeface="+mn-ea"/>
              </a:rPr>
              <a:t>取得一致意见后签署监理审核意见。</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B.0.2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613887" y="659955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animBg="1"/>
      <p:bldP spid="9" grpId="0" bldLvl="0" animBg="1"/>
      <p:bldP spid="14"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372870"/>
            <a:ext cx="8914765" cy="5163185"/>
          </a:xfrm>
          <a:prstGeom prst="rect">
            <a:avLst/>
          </a:prstGeom>
          <a:noFill/>
        </p:spPr>
        <p:txBody>
          <a:bodyPr wrap="square" lIns="121955" tIns="60977" rIns="121955" bIns="60977" rtlCol="0">
            <a:spAutoFit/>
          </a:bodyPr>
          <a:lstStyle/>
          <a:p>
            <a:pPr marR="0" defTabSz="914400">
              <a:lnSpc>
                <a:spcPct val="150000"/>
              </a:lnSpc>
              <a:buClrTx/>
              <a:buSzTx/>
              <a:buFontTx/>
              <a:buNone/>
              <a:defRPr/>
            </a:pPr>
            <a:r>
              <a:rPr lang="en-US" altLang="zh-CN" sz="1800" noProof="0" dirty="0">
                <a:latin typeface="Arial" panose="020B0604020202020204" pitchFamily="34" charset="0"/>
                <a:ea typeface="宋体" panose="02010600030101010101" pitchFamily="2" charset="-122"/>
                <a:sym typeface="+mn-ea"/>
              </a:rPr>
              <a:t>3</a:t>
            </a:r>
            <a:r>
              <a:rPr lang="zh-CN" altLang="zh-CN" sz="1800" noProof="0" dirty="0">
                <a:latin typeface="Arial" panose="020B0604020202020204" pitchFamily="34" charset="0"/>
                <a:ea typeface="宋体" panose="02010600030101010101" pitchFamily="2" charset="-122"/>
                <a:sym typeface="+mn-ea"/>
              </a:rPr>
              <a:t>、</a:t>
            </a:r>
            <a:r>
              <a:rPr lang="en-US" altLang="zh-CN" sz="1800" noProof="0" dirty="0">
                <a:latin typeface="Arial" panose="020B0604020202020204" pitchFamily="34" charset="0"/>
                <a:ea typeface="宋体" panose="02010600030101010101" pitchFamily="2" charset="-122"/>
                <a:sym typeface="+mn-ea"/>
              </a:rPr>
              <a:t> B.0.3  </a:t>
            </a:r>
            <a:r>
              <a:rPr lang="zh-CN" altLang="zh-CN" sz="1800" noProof="0" dirty="0">
                <a:latin typeface="Arial" panose="020B0604020202020204" pitchFamily="34" charset="0"/>
                <a:ea typeface="宋体" panose="02010600030101010101" pitchFamily="2" charset="-122"/>
                <a:sym typeface="+mn-ea"/>
              </a:rPr>
              <a:t>施工现场质量、安全生产管理体系报审表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50000"/>
              </a:lnSpc>
              <a:buClrTx/>
              <a:buSzTx/>
              <a:buFontTx/>
              <a:buNone/>
              <a:defRPr/>
            </a:pPr>
            <a:r>
              <a:rPr lang="zh-CN" altLang="zh-CN" sz="1800" noProof="0" dirty="0">
                <a:latin typeface="Arial" panose="020B0604020202020204" pitchFamily="34" charset="0"/>
                <a:ea typeface="宋体" panose="02010600030101010101" pitchFamily="2" charset="-122"/>
                <a:sym typeface="+mn-ea"/>
              </a:rPr>
              <a:t>本表是施工单位（含由建设单位发包而未纳入施工总承包管理的施工单位）向项目监理机构报审施工现场质量、安全生产管理体系资料的专项用表。项目监理机构应认真审核施工单位的质量、安全生产管理体系，应从施工单位的</a:t>
            </a:r>
            <a:r>
              <a:rPr lang="zh-CN" altLang="zh-CN" sz="1800" b="1" noProof="0" dirty="0">
                <a:solidFill>
                  <a:srgbClr val="FF0000"/>
                </a:solidFill>
                <a:latin typeface="Arial" panose="020B0604020202020204" pitchFamily="34" charset="0"/>
                <a:ea typeface="宋体" panose="02010600030101010101" pitchFamily="2" charset="-122"/>
                <a:sym typeface="+mn-ea"/>
              </a:rPr>
              <a:t>资质证书、安全生产许可证、项目经理部质量和安全生产管理组织机构、岗位职责分工、质量安全管理制度</a:t>
            </a:r>
            <a:r>
              <a:rPr lang="zh-CN" altLang="zh-CN" sz="1800" noProof="0" dirty="0">
                <a:latin typeface="Arial" panose="020B0604020202020204" pitchFamily="34" charset="0"/>
                <a:ea typeface="宋体" panose="02010600030101010101" pitchFamily="2" charset="-122"/>
                <a:sym typeface="+mn-ea"/>
              </a:rPr>
              <a:t>（如质量检查制度、质量教育培训制度、安全生产责任制度、治安保卫制度、安生生产教育培训制度、质量安全事故处理制度、工程起重机械设备管理制度、重大危险源识别控制制度、安全事故应急救援预案等）、</a:t>
            </a:r>
            <a:r>
              <a:rPr lang="zh-CN" altLang="zh-CN" sz="1800" b="1" noProof="0" dirty="0">
                <a:solidFill>
                  <a:srgbClr val="FF0000"/>
                </a:solidFill>
                <a:latin typeface="Arial" panose="020B0604020202020204" pitchFamily="34" charset="0"/>
                <a:ea typeface="宋体" panose="02010600030101010101" pitchFamily="2" charset="-122"/>
                <a:sym typeface="+mn-ea"/>
              </a:rPr>
              <a:t>安全文明措施费使用计划、质量安全人员证书</a:t>
            </a:r>
            <a:r>
              <a:rPr lang="zh-CN" altLang="zh-CN" sz="1800" noProof="0" dirty="0">
                <a:latin typeface="Arial" panose="020B0604020202020204" pitchFamily="34" charset="0"/>
                <a:ea typeface="宋体" panose="02010600030101010101" pitchFamily="2" charset="-122"/>
                <a:sym typeface="+mn-ea"/>
              </a:rPr>
              <a:t>（项目经理、项目技术负责人、质检员、专职安全员、特种作业人员上岗资格证等）等方面进行审查。</a:t>
            </a:r>
            <a:r>
              <a:rPr lang="zh-CN" altLang="zh-CN" sz="1800" b="1" noProof="0" dirty="0">
                <a:solidFill>
                  <a:srgbClr val="FF0000"/>
                </a:solidFill>
                <a:latin typeface="Arial" panose="020B0604020202020204" pitchFamily="34" charset="0"/>
                <a:ea typeface="宋体" panose="02010600030101010101" pitchFamily="2" charset="-122"/>
                <a:sym typeface="+mn-ea"/>
              </a:rPr>
              <a:t>特种作业人员上岗资格证的备案审核应动态管理。</a:t>
            </a:r>
            <a:r>
              <a:rPr lang="zh-CN" altLang="zh-CN" sz="1800" noProof="0" dirty="0">
                <a:latin typeface="Arial" panose="020B0604020202020204" pitchFamily="34" charset="0"/>
                <a:ea typeface="宋体" panose="02010600030101010101" pitchFamily="2" charset="-122"/>
                <a:sym typeface="+mn-ea"/>
              </a:rPr>
              <a:t>安全文明措施费使用计划可用</a:t>
            </a:r>
            <a:r>
              <a:rPr lang="en-US" altLang="zh-CN" sz="1800" noProof="0" dirty="0">
                <a:latin typeface="Arial" panose="020B0604020202020204" pitchFamily="34" charset="0"/>
                <a:ea typeface="宋体" panose="02010600030101010101" pitchFamily="2" charset="-122"/>
                <a:sym typeface="+mn-ea"/>
              </a:rPr>
              <a:t>B.5.4</a:t>
            </a:r>
            <a:r>
              <a:rPr lang="zh-CN" altLang="zh-CN" sz="1800" noProof="0" dirty="0">
                <a:latin typeface="Arial" panose="020B0604020202020204" pitchFamily="34" charset="0"/>
                <a:ea typeface="宋体" panose="02010600030101010101" pitchFamily="2" charset="-122"/>
                <a:sym typeface="+mn-ea"/>
              </a:rPr>
              <a:t>《施工单位通用报审表》报审。</a:t>
            </a:r>
            <a:endParaRPr kumimoji="0" lang="en-US"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70000"/>
              </a:lnSpc>
              <a:buClrTx/>
              <a:buSzTx/>
              <a:buFontTx/>
              <a:buNone/>
              <a:tabLst>
                <a:tab pos="571500" algn="l"/>
              </a:tabLst>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B.0.3</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08774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160587"/>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256665"/>
            <a:ext cx="7809230" cy="2446655"/>
          </a:xfrm>
          <a:prstGeom prst="rect">
            <a:avLst/>
          </a:prstGeom>
          <a:noFill/>
        </p:spPr>
        <p:txBody>
          <a:bodyPr wrap="square" lIns="121955" tIns="60977" rIns="121955" bIns="60977" rtlCol="0">
            <a:spAutoFit/>
          </a:bodyPr>
          <a:lstStyle/>
          <a:p>
            <a:pPr>
              <a:lnSpc>
                <a:spcPct val="120000"/>
              </a:lnSpc>
            </a:pPr>
            <a:r>
              <a:rPr lang="en-US" altLang="zh-CN" sz="1800" dirty="0">
                <a:latin typeface="Arial" panose="020B0604020202020204" pitchFamily="34" charset="0"/>
                <a:sym typeface="+mn-ea"/>
              </a:rPr>
              <a:t>4</a:t>
            </a:r>
            <a:r>
              <a:rPr lang="zh-CN" altLang="zh-CN" sz="1800" dirty="0">
                <a:latin typeface="Arial" panose="020B0604020202020204" pitchFamily="34" charset="0"/>
                <a:sym typeface="+mn-ea"/>
              </a:rPr>
              <a:t>、</a:t>
            </a:r>
            <a:r>
              <a:rPr lang="en-US" altLang="zh-CN" sz="1800" dirty="0">
                <a:latin typeface="Arial" panose="020B0604020202020204" pitchFamily="34" charset="0"/>
                <a:sym typeface="+mn-ea"/>
              </a:rPr>
              <a:t> B.0.4  </a:t>
            </a:r>
            <a:r>
              <a:rPr lang="zh-CN" altLang="zh-CN" sz="1800" dirty="0">
                <a:latin typeface="Arial" panose="020B0604020202020204" pitchFamily="34" charset="0"/>
                <a:sym typeface="+mn-ea"/>
              </a:rPr>
              <a:t>分包单位资质报审表</a:t>
            </a:r>
            <a:endParaRPr lang="zh-CN" altLang="zh-CN" sz="1800" dirty="0">
              <a:latin typeface="Arial" panose="020B0604020202020204" pitchFamily="34" charset="0"/>
            </a:endParaRPr>
          </a:p>
          <a:p>
            <a:pPr>
              <a:lnSpc>
                <a:spcPct val="120000"/>
              </a:lnSpc>
            </a:pPr>
            <a:r>
              <a:rPr lang="zh-CN" altLang="zh-CN" sz="1800" dirty="0">
                <a:latin typeface="Arial" panose="020B0604020202020204" pitchFamily="34" charset="0"/>
                <a:sym typeface="+mn-ea"/>
              </a:rPr>
              <a:t>本表是施工单位报请项目监理机构对分包单位的资质进行审查的用表。施工单位应提供的报审资料包括：分包单位的营业执照、企业资质等级证书、安全生产许可文件、专职管理人员（项目经理、质检员、专职安全员等）和特种作业人员的资格证书、进场施工的机械设备情况、企业业绩等有关资料。还应包括总包单位对分包单位的管理制度等。</a:t>
            </a:r>
            <a:endParaRPr lang="zh-CN" altLang="zh-CN" sz="1800" dirty="0">
              <a:latin typeface="Arial" panose="020B0604020202020204" pitchFamily="34" charset="0"/>
            </a:endParaRPr>
          </a:p>
          <a:p>
            <a:pPr>
              <a:lnSpc>
                <a:spcPct val="120000"/>
              </a:lnSpc>
            </a:pPr>
            <a:r>
              <a:rPr lang="zh-CN" altLang="zh-CN" sz="1800" b="1" dirty="0">
                <a:solidFill>
                  <a:srgbClr val="FF0000"/>
                </a:solidFill>
                <a:latin typeface="Arial" panose="020B0604020202020204" pitchFamily="34" charset="0"/>
                <a:sym typeface="+mn-ea"/>
              </a:rPr>
              <a:t>专业分包单位的“分包单位资质报审表”应经建设单位审批同意。</a:t>
            </a:r>
            <a:endParaRPr lang="en-US" altLang="zh-CN" sz="1800" b="1" dirty="0">
              <a:solidFill>
                <a:srgbClr val="FF0000"/>
              </a:solidFill>
            </a:endParaRPr>
          </a:p>
        </p:txBody>
      </p:sp>
      <p:sp>
        <p:nvSpPr>
          <p:cNvPr id="9" name="泪滴形 8"/>
          <p:cNvSpPr/>
          <p:nvPr/>
        </p:nvSpPr>
        <p:spPr>
          <a:xfrm>
            <a:off x="1634679" y="110407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B.0.4</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634426" y="3799101"/>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B.1.1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218602" y="370359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218815" y="3799205"/>
            <a:ext cx="7880985" cy="2862580"/>
          </a:xfrm>
          <a:prstGeom prst="rect">
            <a:avLst/>
          </a:prstGeom>
          <a:noFill/>
        </p:spPr>
        <p:txBody>
          <a:bodyPr wrap="square" lIns="121955" tIns="60977" rIns="121955" bIns="60977" rtlCol="0">
            <a:spAutoFit/>
          </a:bodyPr>
          <a:lstStyle/>
          <a:p>
            <a:pPr marR="0" defTabSz="914400">
              <a:lnSpc>
                <a:spcPct val="110000"/>
              </a:lnSpc>
              <a:buClrTx/>
              <a:buSzTx/>
              <a:buFontTx/>
              <a:buNone/>
              <a:defRPr/>
            </a:pPr>
            <a:r>
              <a:rPr lang="en-US" altLang="zh-CN" sz="1800" noProof="0" dirty="0">
                <a:latin typeface="Arial" panose="020B0604020202020204" pitchFamily="34" charset="0"/>
                <a:ea typeface="宋体" panose="02010600030101010101" pitchFamily="2" charset="-122"/>
                <a:sym typeface="+mn-ea"/>
              </a:rPr>
              <a:t>B.1.1  </a:t>
            </a:r>
            <a:r>
              <a:rPr lang="zh-CN" altLang="zh-CN" sz="1800" noProof="0" dirty="0">
                <a:latin typeface="Arial" panose="020B0604020202020204" pitchFamily="34" charset="0"/>
                <a:ea typeface="宋体" panose="02010600030101010101" pitchFamily="2" charset="-122"/>
                <a:sym typeface="+mn-ea"/>
              </a:rPr>
              <a:t>施工试验室报审表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r>
              <a:rPr lang="zh-CN" altLang="zh-CN" sz="1800" noProof="0" dirty="0">
                <a:latin typeface="Arial" panose="020B0604020202020204" pitchFamily="34" charset="0"/>
                <a:ea typeface="宋体" panose="02010600030101010101" pitchFamily="2" charset="-122"/>
                <a:sym typeface="+mn-ea"/>
              </a:rPr>
              <a:t>本表是施工单位报请项目监理机构对施工单位在现场设立试验室的情况进行审查的用表。分两种情况：</a:t>
            </a:r>
            <a:r>
              <a:rPr lang="zh-CN" altLang="zh-CN" sz="1800" b="1" noProof="0" dirty="0">
                <a:solidFill>
                  <a:srgbClr val="FF0000"/>
                </a:solidFill>
                <a:latin typeface="Arial" panose="020B0604020202020204" pitchFamily="34" charset="0"/>
                <a:ea typeface="宋体" panose="02010600030101010101" pitchFamily="2" charset="-122"/>
                <a:sym typeface="+mn-ea"/>
              </a:rPr>
              <a:t>一是某些专业工程要求施工单位必须在施工现场设立试验室的</a:t>
            </a:r>
            <a:r>
              <a:rPr lang="zh-CN" altLang="zh-CN" sz="1800" noProof="0" dirty="0">
                <a:latin typeface="Arial" panose="020B0604020202020204" pitchFamily="34" charset="0"/>
                <a:ea typeface="宋体" panose="02010600030101010101" pitchFamily="2" charset="-122"/>
                <a:sym typeface="+mn-ea"/>
              </a:rPr>
              <a:t>，施工单位应该报审的资料为：企业试验室的</a:t>
            </a:r>
            <a:r>
              <a:rPr lang="zh-CN" altLang="zh-CN" sz="1800" b="1" noProof="0" dirty="0">
                <a:solidFill>
                  <a:srgbClr val="FF0000"/>
                </a:solidFill>
                <a:latin typeface="Arial" panose="020B0604020202020204" pitchFamily="34" charset="0"/>
                <a:ea typeface="宋体" panose="02010600030101010101" pitchFamily="2" charset="-122"/>
                <a:sym typeface="+mn-ea"/>
              </a:rPr>
              <a:t>资质证书、试验室管理制度、计划在工地现场做试验的项目清单、现场配备的试验人员</a:t>
            </a:r>
            <a:r>
              <a:rPr lang="zh-CN" altLang="zh-CN" sz="1800" noProof="0" dirty="0">
                <a:latin typeface="Arial" panose="020B0604020202020204" pitchFamily="34" charset="0"/>
                <a:ea typeface="宋体" panose="02010600030101010101" pitchFamily="2" charset="-122"/>
                <a:sym typeface="+mn-ea"/>
              </a:rPr>
              <a:t>（附试验人员岗位证书），工地现场</a:t>
            </a:r>
            <a:r>
              <a:rPr lang="zh-CN" altLang="zh-CN" sz="1800" b="1" noProof="0" dirty="0">
                <a:solidFill>
                  <a:srgbClr val="FF0000"/>
                </a:solidFill>
                <a:latin typeface="Arial" panose="020B0604020202020204" pitchFamily="34" charset="0"/>
                <a:ea typeface="宋体" panose="02010600030101010101" pitchFamily="2" charset="-122"/>
                <a:sym typeface="+mn-ea"/>
              </a:rPr>
              <a:t>配备的试验设备清单和法定计量部门对试验计量设备、器具出具的计量检定证明或校准的证明文件</a:t>
            </a:r>
            <a:r>
              <a:rPr lang="zh-CN" altLang="zh-CN" sz="1800" noProof="0" dirty="0">
                <a:latin typeface="Arial" panose="020B0604020202020204" pitchFamily="34" charset="0"/>
                <a:ea typeface="宋体" panose="02010600030101010101" pitchFamily="2" charset="-122"/>
                <a:sym typeface="+mn-ea"/>
              </a:rPr>
              <a:t>等；</a:t>
            </a:r>
            <a:r>
              <a:rPr lang="zh-CN" altLang="zh-CN" sz="1800" b="1" noProof="0" dirty="0">
                <a:solidFill>
                  <a:srgbClr val="FF0000"/>
                </a:solidFill>
                <a:latin typeface="Arial" panose="020B0604020202020204" pitchFamily="34" charset="0"/>
                <a:ea typeface="宋体" panose="02010600030101010101" pitchFamily="2" charset="-122"/>
                <a:sym typeface="+mn-ea"/>
              </a:rPr>
              <a:t>二是施工单位在现场设立的混凝土、砂浆试件的标准养护室，</a:t>
            </a:r>
            <a:r>
              <a:rPr lang="zh-CN" altLang="zh-CN" sz="1800" noProof="0" dirty="0">
                <a:latin typeface="Arial" panose="020B0604020202020204" pitchFamily="34" charset="0"/>
                <a:ea typeface="宋体" panose="02010600030101010101" pitchFamily="2" charset="-122"/>
                <a:sym typeface="+mn-ea"/>
              </a:rPr>
              <a:t>应报审的资料为：标准养护室的管理制度及标准养护的保证条件等。</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372870"/>
            <a:ext cx="8914765" cy="4357370"/>
          </a:xfrm>
          <a:prstGeom prst="rect">
            <a:avLst/>
          </a:prstGeom>
          <a:noFill/>
        </p:spPr>
        <p:txBody>
          <a:bodyPr wrap="square" lIns="121955" tIns="60977" rIns="121955" bIns="60977" rtlCol="0">
            <a:spAutoFit/>
          </a:bodyPr>
          <a:lstStyle/>
          <a:p>
            <a:pPr marR="0" defTabSz="914400">
              <a:lnSpc>
                <a:spcPct val="170000"/>
              </a:lnSpc>
              <a:buClrTx/>
              <a:buSzTx/>
              <a:buFontTx/>
              <a:buNone/>
              <a:tabLst>
                <a:tab pos="571500" algn="l"/>
              </a:tabLst>
              <a:defRPr/>
            </a:pPr>
            <a:r>
              <a:rPr lang="en-US" altLang="zh-CN" sz="1800" dirty="0">
                <a:latin typeface="Arial" panose="020B0604020202020204" pitchFamily="34" charset="0"/>
                <a:sym typeface="+mn-ea"/>
              </a:rPr>
              <a:t>6</a:t>
            </a:r>
            <a:r>
              <a:rPr lang="zh-CN" altLang="zh-CN" sz="1800" dirty="0">
                <a:latin typeface="Arial" panose="020B0604020202020204" pitchFamily="34" charset="0"/>
                <a:sym typeface="+mn-ea"/>
              </a:rPr>
              <a:t>、</a:t>
            </a:r>
            <a:r>
              <a:rPr lang="en-US" altLang="zh-CN" sz="1800" dirty="0">
                <a:latin typeface="Arial" panose="020B0604020202020204" pitchFamily="34" charset="0"/>
                <a:sym typeface="+mn-ea"/>
              </a:rPr>
              <a:t>B.1.2</a:t>
            </a:r>
            <a:r>
              <a:rPr lang="zh-CN" altLang="zh-CN" sz="1800" dirty="0">
                <a:latin typeface="Arial" panose="020B0604020202020204" pitchFamily="34" charset="0"/>
                <a:sym typeface="+mn-ea"/>
              </a:rPr>
              <a:t>施工控制测量成果报审表</a:t>
            </a:r>
            <a:endParaRPr lang="zh-CN" altLang="zh-CN" sz="1800" dirty="0">
              <a:latin typeface="Arial" panose="020B0604020202020204" pitchFamily="34" charset="0"/>
            </a:endParaRPr>
          </a:p>
          <a:p>
            <a:pPr marR="0" defTabSz="914400">
              <a:lnSpc>
                <a:spcPct val="170000"/>
              </a:lnSpc>
              <a:buClrTx/>
              <a:buSzTx/>
              <a:buFontTx/>
              <a:buNone/>
              <a:tabLst>
                <a:tab pos="571500" algn="l"/>
              </a:tabLst>
              <a:defRPr/>
            </a:pPr>
            <a:r>
              <a:rPr lang="zh-CN" altLang="zh-CN" sz="1800" dirty="0">
                <a:latin typeface="Arial" panose="020B0604020202020204" pitchFamily="34" charset="0"/>
                <a:sym typeface="+mn-ea"/>
              </a:rPr>
              <a:t>本表是施工单位报请项目监理机构</a:t>
            </a:r>
            <a:r>
              <a:rPr lang="zh-CN" altLang="zh-CN" sz="1800" b="1" dirty="0">
                <a:solidFill>
                  <a:srgbClr val="FF0000"/>
                </a:solidFill>
                <a:latin typeface="Arial" panose="020B0604020202020204" pitchFamily="34" charset="0"/>
                <a:sym typeface="+mn-ea"/>
              </a:rPr>
              <a:t>对施工控制测量成果和保护措施进行审查的用表。</a:t>
            </a:r>
            <a:r>
              <a:rPr lang="zh-CN" altLang="zh-CN" sz="1800" dirty="0">
                <a:latin typeface="Arial" panose="020B0604020202020204" pitchFamily="34" charset="0"/>
                <a:sym typeface="+mn-ea"/>
              </a:rPr>
              <a:t>报审的资料应包括：施工单位测量人员的</a:t>
            </a:r>
            <a:r>
              <a:rPr lang="zh-CN" altLang="zh-CN" sz="1800" b="1" dirty="0">
                <a:solidFill>
                  <a:srgbClr val="FF0000"/>
                </a:solidFill>
                <a:latin typeface="Arial" panose="020B0604020202020204" pitchFamily="34" charset="0"/>
                <a:sym typeface="+mn-ea"/>
              </a:rPr>
              <a:t>资格证书、测量设备的清单及检定或校准的证明文件</a:t>
            </a:r>
            <a:r>
              <a:rPr lang="zh-CN" altLang="zh-CN" sz="1800" dirty="0">
                <a:latin typeface="Arial" panose="020B0604020202020204" pitchFamily="34" charset="0"/>
                <a:sym typeface="+mn-ea"/>
              </a:rPr>
              <a:t>；施工</a:t>
            </a:r>
            <a:r>
              <a:rPr lang="zh-CN" altLang="zh-CN" sz="1800" b="1" dirty="0">
                <a:solidFill>
                  <a:srgbClr val="FF0000"/>
                </a:solidFill>
                <a:latin typeface="Arial" panose="020B0604020202020204" pitchFamily="34" charset="0"/>
                <a:sym typeface="+mn-ea"/>
              </a:rPr>
              <a:t>平面控制网、高程控制网、临时水准点、规划红线、基点等测量控制依据资料、控制测量成果表及附图</a:t>
            </a:r>
            <a:r>
              <a:rPr lang="zh-CN" altLang="zh-CN" sz="1800" dirty="0">
                <a:latin typeface="Arial" panose="020B0604020202020204" pitchFamily="34" charset="0"/>
                <a:sym typeface="+mn-ea"/>
              </a:rPr>
              <a:t>，对现场加密的应提供桩位布置图，以及相应的保护措施等。</a:t>
            </a:r>
            <a:endParaRPr lang="zh-CN" altLang="zh-CN" sz="1800" dirty="0">
              <a:latin typeface="Arial" panose="020B0604020202020204" pitchFamily="34" charset="0"/>
            </a:endParaRPr>
          </a:p>
          <a:p>
            <a:pPr marR="0" defTabSz="914400">
              <a:lnSpc>
                <a:spcPct val="170000"/>
              </a:lnSpc>
              <a:buClrTx/>
              <a:buSzTx/>
              <a:buFontTx/>
              <a:buNone/>
              <a:tabLst>
                <a:tab pos="571500" algn="l"/>
              </a:tabLst>
              <a:defRPr/>
            </a:pPr>
            <a:r>
              <a:rPr lang="zh-CN" altLang="zh-CN" sz="1800" dirty="0">
                <a:latin typeface="Arial" panose="020B0604020202020204" pitchFamily="34" charset="0"/>
                <a:sym typeface="+mn-ea"/>
              </a:rPr>
              <a:t>专业监理工程师师应按标准规范有关要求，对控制网布设、测点保护、仪器精度、观测规范、记录清晰等方面进行检查、审核，意见栏应填写是否符合技术规范、设计等的具体要求，重点应进行必要的内业及外业复核，复核资料作为附件留档。</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B.1.2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08774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8914765" cy="5517515"/>
          </a:xfrm>
          <a:prstGeom prst="rect">
            <a:avLst/>
          </a:prstGeom>
          <a:noFill/>
        </p:spPr>
        <p:txBody>
          <a:bodyPr wrap="square" lIns="121955" tIns="60977" rIns="121955" bIns="60977" rtlCol="0">
            <a:spAutoFit/>
          </a:bodyPr>
          <a:lstStyle/>
          <a:p>
            <a:pPr marR="0" defTabSz="914400">
              <a:lnSpc>
                <a:spcPct val="130000"/>
              </a:lnSpc>
              <a:buClrTx/>
              <a:buSzTx/>
              <a:buFontTx/>
              <a:buNone/>
              <a:defRPr/>
            </a:pPr>
            <a:r>
              <a:rPr lang="en-US" altLang="zh-CN" sz="1800" noProof="0" dirty="0">
                <a:latin typeface="Arial" panose="020B0604020202020204" pitchFamily="34" charset="0"/>
                <a:ea typeface="宋体" panose="02010600030101010101" pitchFamily="2" charset="-122"/>
                <a:sym typeface="+mn-ea"/>
              </a:rPr>
              <a:t>7</a:t>
            </a:r>
            <a:r>
              <a:rPr lang="zh-CN" altLang="zh-CN" sz="1800" noProof="0" dirty="0">
                <a:latin typeface="Arial" panose="020B0604020202020204" pitchFamily="34" charset="0"/>
                <a:ea typeface="宋体" panose="02010600030101010101" pitchFamily="2" charset="-122"/>
                <a:sym typeface="+mn-ea"/>
              </a:rPr>
              <a:t>、</a:t>
            </a:r>
            <a:r>
              <a:rPr lang="en-US" altLang="zh-CN" sz="1800" noProof="0" dirty="0">
                <a:latin typeface="Arial" panose="020B0604020202020204" pitchFamily="34" charset="0"/>
                <a:ea typeface="宋体" panose="02010600030101010101" pitchFamily="2" charset="-122"/>
                <a:sym typeface="+mn-ea"/>
              </a:rPr>
              <a:t>B.1.3</a:t>
            </a:r>
            <a:r>
              <a:rPr lang="zh-CN" altLang="zh-CN" sz="1800" noProof="0" dirty="0">
                <a:latin typeface="Arial" panose="020B0604020202020204" pitchFamily="34" charset="0"/>
                <a:ea typeface="宋体" panose="02010600030101010101" pitchFamily="2" charset="-122"/>
                <a:sym typeface="+mn-ea"/>
              </a:rPr>
              <a:t>工程材料、构配件、设备报审表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lang="zh-CN" altLang="zh-CN" sz="1800" noProof="0" dirty="0">
                <a:latin typeface="Arial" panose="020B0604020202020204" pitchFamily="34" charset="0"/>
                <a:ea typeface="宋体" panose="02010600030101010101" pitchFamily="2" charset="-122"/>
                <a:sym typeface="+mn-ea"/>
              </a:rPr>
              <a:t>本表为施工单位向项目监理机构报验工程用的材料、构配件、设备进场使用的用表。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lang="zh-CN" altLang="zh-CN" sz="1800" noProof="0" dirty="0">
                <a:latin typeface="Arial" panose="020B0604020202020204" pitchFamily="34" charset="0"/>
                <a:ea typeface="宋体" panose="02010600030101010101" pitchFamily="2" charset="-122"/>
                <a:sym typeface="+mn-ea"/>
              </a:rPr>
              <a:t>材料</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构配件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设备的</a:t>
            </a:r>
            <a:r>
              <a:rPr lang="zh-CN" altLang="zh-CN" sz="1800" b="1" noProof="0" dirty="0">
                <a:solidFill>
                  <a:srgbClr val="FF0000"/>
                </a:solidFill>
                <a:latin typeface="Arial" panose="020B0604020202020204" pitchFamily="34" charset="0"/>
                <a:ea typeface="宋体" panose="02010600030101010101" pitchFamily="2" charset="-122"/>
                <a:sym typeface="+mn-ea"/>
              </a:rPr>
              <a:t>清单是指</a:t>
            </a:r>
            <a:r>
              <a:rPr lang="zh-CN" altLang="zh-CN" sz="1800" noProof="0" dirty="0">
                <a:latin typeface="Arial" panose="020B0604020202020204" pitchFamily="34" charset="0"/>
                <a:ea typeface="宋体" panose="02010600030101010101" pitchFamily="2" charset="-122"/>
                <a:sym typeface="+mn-ea"/>
              </a:rPr>
              <a:t>：材料</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构配件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设备的名称、型号、规格、数量等。</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lang="zh-CN" altLang="zh-CN" sz="1800" b="1" noProof="0" dirty="0">
                <a:solidFill>
                  <a:srgbClr val="FF0000"/>
                </a:solidFill>
                <a:latin typeface="Arial" panose="020B0604020202020204" pitchFamily="34" charset="0"/>
                <a:ea typeface="宋体" panose="02010600030101010101" pitchFamily="2" charset="-122"/>
                <a:sym typeface="+mn-ea"/>
              </a:rPr>
              <a:t>质量证明文件是指：</a:t>
            </a:r>
            <a:r>
              <a:rPr lang="zh-CN" altLang="zh-CN" sz="1800" noProof="0" dirty="0">
                <a:latin typeface="Arial" panose="020B0604020202020204" pitchFamily="34" charset="0"/>
                <a:ea typeface="宋体" panose="02010600030101010101" pitchFamily="2" charset="-122"/>
                <a:sym typeface="+mn-ea"/>
              </a:rPr>
              <a:t>生产单位提供的合格证、质量证明书、性能检测报告等证明资料。进口材料</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构配件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设备应有商检的证明文件；新材料、新设备应有相应资质机构的技术鉴定文件（鉴定书中注明的产品应用范围、产品质量的企业标准等）。</a:t>
            </a:r>
            <a:r>
              <a:rPr lang="zh-CN" altLang="zh-CN" sz="1800" noProof="0" dirty="0">
                <a:solidFill>
                  <a:srgbClr val="FF0000"/>
                </a:solidFill>
                <a:latin typeface="Arial" panose="020B0604020202020204" pitchFamily="34" charset="0"/>
                <a:ea typeface="宋体" panose="02010600030101010101" pitchFamily="2" charset="-122"/>
                <a:sym typeface="+mn-ea"/>
              </a:rPr>
              <a:t>如无证明文件原件，需提供复印件并加盖证明文件提供单位的公章。</a:t>
            </a:r>
            <a:endParaRPr kumimoji="0" lang="zh-CN" altLang="zh-CN" sz="1800"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lang="zh-CN" altLang="zh-CN" sz="1800" b="1" noProof="0" dirty="0">
                <a:solidFill>
                  <a:srgbClr val="FF0000"/>
                </a:solidFill>
                <a:latin typeface="Arial" panose="020B0604020202020204" pitchFamily="34" charset="0"/>
                <a:ea typeface="宋体" panose="02010600030101010101" pitchFamily="2" charset="-122"/>
                <a:sym typeface="+mn-ea"/>
              </a:rPr>
              <a:t>自检结果是指：</a:t>
            </a:r>
            <a:r>
              <a:rPr lang="zh-CN" altLang="zh-CN" sz="1800" noProof="0" dirty="0">
                <a:latin typeface="Arial" panose="020B0604020202020204" pitchFamily="34" charset="0"/>
                <a:ea typeface="宋体" panose="02010600030101010101" pitchFamily="2" charset="-122"/>
                <a:sym typeface="+mn-ea"/>
              </a:rPr>
              <a:t>施工单位对所购材料</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构配件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设备清单、质量证明资料核对后，对材料</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构配件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设备实物及外部观感、质量进行验收核实的自检结果。</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lang="zh-CN" altLang="zh-CN" sz="1800" b="1" noProof="0" dirty="0">
                <a:solidFill>
                  <a:srgbClr val="FF0000"/>
                </a:solidFill>
                <a:latin typeface="Arial" panose="020B0604020202020204" pitchFamily="34" charset="0"/>
                <a:ea typeface="宋体" panose="02010600030101010101" pitchFamily="2" charset="-122"/>
                <a:sym typeface="+mn-ea"/>
              </a:rPr>
              <a:t>建设单位供应的</a:t>
            </a:r>
            <a:r>
              <a:rPr lang="zh-CN" altLang="zh-CN" sz="1800" noProof="0" dirty="0">
                <a:latin typeface="Arial" panose="020B0604020202020204" pitchFamily="34" charset="0"/>
                <a:ea typeface="宋体" panose="02010600030101010101" pitchFamily="2" charset="-122"/>
                <a:sym typeface="+mn-ea"/>
              </a:rPr>
              <a:t>材料</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构配件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设备，按</a:t>
            </a:r>
            <a:r>
              <a:rPr lang="zh-CN" altLang="zh-CN" sz="1800" noProof="0" dirty="0">
                <a:solidFill>
                  <a:srgbClr val="FF0000"/>
                </a:solidFill>
                <a:latin typeface="Arial" panose="020B0604020202020204" pitchFamily="34" charset="0"/>
                <a:ea typeface="宋体" panose="02010600030101010101" pitchFamily="2" charset="-122"/>
                <a:sym typeface="+mn-ea"/>
              </a:rPr>
              <a:t>施工合同的约定</a:t>
            </a:r>
            <a:r>
              <a:rPr lang="zh-CN" altLang="zh-CN" sz="1800" noProof="0" dirty="0">
                <a:latin typeface="Arial" panose="020B0604020202020204" pitchFamily="34" charset="0"/>
                <a:ea typeface="宋体" panose="02010600030101010101" pitchFamily="2" charset="-122"/>
                <a:sym typeface="+mn-ea"/>
              </a:rPr>
              <a:t>，由</a:t>
            </a:r>
            <a:r>
              <a:rPr lang="zh-CN" altLang="zh-CN" sz="1800" noProof="0" dirty="0">
                <a:solidFill>
                  <a:srgbClr val="FF0000"/>
                </a:solidFill>
                <a:latin typeface="Arial" panose="020B0604020202020204" pitchFamily="34" charset="0"/>
                <a:ea typeface="宋体" panose="02010600030101010101" pitchFamily="2" charset="-122"/>
                <a:sym typeface="+mn-ea"/>
              </a:rPr>
              <a:t>施工单位</a:t>
            </a:r>
            <a:r>
              <a:rPr lang="zh-CN" altLang="zh-CN" sz="1800" noProof="0" dirty="0">
                <a:latin typeface="Arial" panose="020B0604020202020204" pitchFamily="34" charset="0"/>
                <a:ea typeface="宋体" panose="02010600030101010101" pitchFamily="2" charset="-122"/>
                <a:sym typeface="+mn-ea"/>
              </a:rPr>
              <a:t>清点、接收和报验。</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lang="zh-CN" altLang="zh-CN" sz="1800" b="1" noProof="0" dirty="0">
                <a:solidFill>
                  <a:srgbClr val="FF0000"/>
                </a:solidFill>
                <a:latin typeface="Arial" panose="020B0604020202020204" pitchFamily="34" charset="0"/>
                <a:ea typeface="宋体" panose="02010600030101010101" pitchFamily="2" charset="-122"/>
                <a:sym typeface="+mn-ea"/>
              </a:rPr>
              <a:t>进口材料</a:t>
            </a:r>
            <a:r>
              <a:rPr lang="en-US" altLang="zh-CN" sz="1800" b="1" noProof="0" dirty="0">
                <a:solidFill>
                  <a:srgbClr val="FF0000"/>
                </a:solidFill>
                <a:latin typeface="Arial" panose="020B0604020202020204" pitchFamily="34" charset="0"/>
                <a:ea typeface="宋体" panose="02010600030101010101" pitchFamily="2" charset="-122"/>
                <a:sym typeface="+mn-ea"/>
              </a:rPr>
              <a:t>/</a:t>
            </a:r>
            <a:r>
              <a:rPr lang="zh-CN" altLang="zh-CN" sz="1800" b="1" noProof="0" dirty="0">
                <a:solidFill>
                  <a:srgbClr val="FF0000"/>
                </a:solidFill>
                <a:latin typeface="Arial" panose="020B0604020202020204" pitchFamily="34" charset="0"/>
                <a:ea typeface="宋体" panose="02010600030101010101" pitchFamily="2" charset="-122"/>
                <a:sym typeface="+mn-ea"/>
              </a:rPr>
              <a:t>构配件</a:t>
            </a:r>
            <a:r>
              <a:rPr lang="en-US" altLang="zh-CN" sz="1800" b="1" noProof="0" dirty="0">
                <a:solidFill>
                  <a:srgbClr val="FF0000"/>
                </a:solidFill>
                <a:latin typeface="Arial" panose="020B0604020202020204" pitchFamily="34" charset="0"/>
                <a:ea typeface="宋体" panose="02010600030101010101" pitchFamily="2" charset="-122"/>
                <a:sym typeface="+mn-ea"/>
              </a:rPr>
              <a:t>/</a:t>
            </a:r>
            <a:r>
              <a:rPr lang="zh-CN" altLang="zh-CN" sz="1800" b="1" noProof="0" dirty="0">
                <a:solidFill>
                  <a:srgbClr val="FF0000"/>
                </a:solidFill>
                <a:latin typeface="Arial" panose="020B0604020202020204" pitchFamily="34" charset="0"/>
                <a:ea typeface="宋体" panose="02010600030101010101" pitchFamily="2" charset="-122"/>
                <a:sym typeface="+mn-ea"/>
              </a:rPr>
              <a:t>设备</a:t>
            </a:r>
            <a:r>
              <a:rPr lang="zh-CN" altLang="zh-CN" sz="1800" noProof="0" dirty="0">
                <a:latin typeface="Arial" panose="020B0604020202020204" pitchFamily="34" charset="0"/>
                <a:ea typeface="宋体" panose="02010600030101010101" pitchFamily="2" charset="-122"/>
                <a:sym typeface="+mn-ea"/>
              </a:rPr>
              <a:t>按合同约定，由建设单位、施工单位、供货单位、项目监理机构及其他有关单位进行联合检查，检查情况及结果应形成记录，并由各方代表签字认可。</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indent="355600" defTabSz="914400">
              <a:lnSpc>
                <a:spcPct val="130000"/>
              </a:lnSpc>
              <a:buClrTx/>
              <a:buSzTx/>
              <a:buFontTx/>
              <a:buNone/>
              <a:tabLst>
                <a:tab pos="4185920" algn="l"/>
              </a:tabLst>
              <a:defRPr/>
            </a:pPr>
            <a:r>
              <a:rPr lang="zh-CN" altLang="zh-CN" sz="1800" noProof="0" dirty="0">
                <a:latin typeface="Arial" panose="020B0604020202020204" pitchFamily="34" charset="0"/>
                <a:ea typeface="宋体" panose="02010600030101010101" pitchFamily="2" charset="-122"/>
                <a:sym typeface="+mn-ea"/>
              </a:rPr>
              <a:t>专业监理工程师应审查施工单位报审资料的有效性和符合情况。对于</a:t>
            </a:r>
            <a:r>
              <a:rPr lang="zh-CN" altLang="zh-CN" sz="1800" b="1" noProof="0" dirty="0">
                <a:solidFill>
                  <a:srgbClr val="FF0000"/>
                </a:solidFill>
                <a:latin typeface="Arial" panose="020B0604020202020204" pitchFamily="34" charset="0"/>
                <a:ea typeface="宋体" panose="02010600030101010101" pitchFamily="2" charset="-122"/>
                <a:sym typeface="+mn-ea"/>
              </a:rPr>
              <a:t>涉及主体结构安全、重要使用功能的材料</a:t>
            </a:r>
            <a:r>
              <a:rPr lang="en-US" altLang="zh-CN" sz="1800" b="1" noProof="0" dirty="0">
                <a:solidFill>
                  <a:srgbClr val="FF0000"/>
                </a:solidFill>
                <a:latin typeface="Arial" panose="020B0604020202020204" pitchFamily="34" charset="0"/>
                <a:ea typeface="宋体" panose="02010600030101010101" pitchFamily="2" charset="-122"/>
                <a:sym typeface="+mn-ea"/>
              </a:rPr>
              <a:t>/</a:t>
            </a:r>
            <a:r>
              <a:rPr lang="zh-CN" altLang="zh-CN" sz="1800" b="1" noProof="0" dirty="0">
                <a:solidFill>
                  <a:srgbClr val="FF0000"/>
                </a:solidFill>
                <a:latin typeface="Arial" panose="020B0604020202020204" pitchFamily="34" charset="0"/>
                <a:ea typeface="宋体" panose="02010600030101010101" pitchFamily="2" charset="-122"/>
                <a:sym typeface="+mn-ea"/>
              </a:rPr>
              <a:t>构配件应采取见证取样复试，视复试结果签发审查意见</a:t>
            </a:r>
            <a:r>
              <a:rPr lang="zh-CN" altLang="zh-CN" sz="1800" noProof="0" dirty="0">
                <a:latin typeface="Arial" panose="020B0604020202020204" pitchFamily="34" charset="0"/>
                <a:ea typeface="宋体" panose="02010600030101010101" pitchFamily="2" charset="-122"/>
                <a:sym typeface="+mn-ea"/>
              </a:rPr>
              <a:t>（特殊情况除外）。</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B.1.3</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59066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8914765" cy="3966845"/>
          </a:xfrm>
          <a:prstGeom prst="rect">
            <a:avLst/>
          </a:prstGeom>
          <a:noFill/>
        </p:spPr>
        <p:txBody>
          <a:bodyPr wrap="square" lIns="121955" tIns="60977" rIns="121955" bIns="60977" rtlCol="0">
            <a:spAutoFit/>
          </a:bodyPr>
          <a:lstStyle/>
          <a:p>
            <a:pPr marR="0" defTabSz="914400">
              <a:lnSpc>
                <a:spcPct val="140000"/>
              </a:lnSpc>
              <a:buClrTx/>
              <a:buSzTx/>
              <a:buFontTx/>
              <a:buNone/>
              <a:defRPr/>
            </a:pPr>
            <a:r>
              <a:rPr lang="en-US" altLang="zh-CN" sz="1800" dirty="0">
                <a:latin typeface="Arial" panose="020B0604020202020204" pitchFamily="34" charset="0"/>
                <a:sym typeface="+mn-ea"/>
              </a:rPr>
              <a:t>8</a:t>
            </a:r>
            <a:r>
              <a:rPr lang="zh-CN" altLang="zh-CN" sz="1800" dirty="0">
                <a:latin typeface="Arial" panose="020B0604020202020204" pitchFamily="34" charset="0"/>
                <a:sym typeface="+mn-ea"/>
              </a:rPr>
              <a:t>、</a:t>
            </a:r>
            <a:r>
              <a:rPr lang="en-US" altLang="zh-CN" sz="1800" dirty="0">
                <a:latin typeface="Arial" panose="020B0604020202020204" pitchFamily="34" charset="0"/>
                <a:sym typeface="+mn-ea"/>
              </a:rPr>
              <a:t>B.1.4 </a:t>
            </a:r>
            <a:r>
              <a:rPr lang="zh-CN" altLang="zh-CN" sz="1800" dirty="0">
                <a:latin typeface="Arial" panose="020B0604020202020204" pitchFamily="34" charset="0"/>
                <a:sym typeface="+mn-ea"/>
              </a:rPr>
              <a:t>工程质量报验表</a:t>
            </a:r>
            <a:endParaRPr lang="zh-CN" altLang="zh-CN" sz="1800" dirty="0">
              <a:latin typeface="Arial" panose="020B0604020202020204" pitchFamily="34" charset="0"/>
            </a:endParaRPr>
          </a:p>
          <a:p>
            <a:pPr marR="0" defTabSz="914400">
              <a:lnSpc>
                <a:spcPct val="140000"/>
              </a:lnSpc>
              <a:buClrTx/>
              <a:buSzTx/>
              <a:buFontTx/>
              <a:buNone/>
              <a:defRPr/>
            </a:pPr>
            <a:r>
              <a:rPr lang="zh-CN" altLang="zh-CN" sz="1800" dirty="0">
                <a:latin typeface="Arial" panose="020B0604020202020204" pitchFamily="34" charset="0"/>
                <a:sym typeface="+mn-ea"/>
              </a:rPr>
              <a:t>本表一般为施工单位报请项目监理机构对</a:t>
            </a:r>
            <a:r>
              <a:rPr lang="zh-CN" altLang="zh-CN" sz="1800" b="1" dirty="0">
                <a:solidFill>
                  <a:srgbClr val="FF0000"/>
                </a:solidFill>
                <a:latin typeface="Arial" panose="020B0604020202020204" pitchFamily="34" charset="0"/>
                <a:sym typeface="+mn-ea"/>
              </a:rPr>
              <a:t>隐蔽工程、检验批、分项工程和测量放线</a:t>
            </a:r>
            <a:r>
              <a:rPr lang="zh-CN" altLang="zh-CN" sz="1800" dirty="0">
                <a:latin typeface="Arial" panose="020B0604020202020204" pitchFamily="34" charset="0"/>
                <a:sym typeface="+mn-ea"/>
              </a:rPr>
              <a:t>的质量进行验收的用表。施工单位需经自检合格并附相应工序和部位的质量检查记录表后，向项目监理机构报验。项目监理机构应审核报验资料的有效性，可通过</a:t>
            </a:r>
            <a:r>
              <a:rPr lang="zh-CN" altLang="zh-CN" sz="1800" b="1" dirty="0">
                <a:solidFill>
                  <a:srgbClr val="FF0000"/>
                </a:solidFill>
                <a:latin typeface="Arial" panose="020B0604020202020204" pitchFamily="34" charset="0"/>
                <a:sym typeface="+mn-ea"/>
              </a:rPr>
              <a:t>平行检验、旁站、见证</a:t>
            </a:r>
            <a:r>
              <a:rPr lang="zh-CN" altLang="zh-CN" sz="1800" dirty="0">
                <a:latin typeface="Arial" panose="020B0604020202020204" pitchFamily="34" charset="0"/>
                <a:sym typeface="+mn-ea"/>
              </a:rPr>
              <a:t>和加大巡视频率等方法来验证，并将相关检查（佐证）记录保留存档。当工程质量不符合要求时，应参照《建筑工程施工质量验收统一标准》（</a:t>
            </a:r>
            <a:r>
              <a:rPr lang="en-US" altLang="zh-CN" sz="1800" dirty="0">
                <a:latin typeface="Arial" panose="020B0604020202020204" pitchFamily="34" charset="0"/>
                <a:sym typeface="+mn-ea"/>
              </a:rPr>
              <a:t>GB50300</a:t>
            </a:r>
            <a:r>
              <a:rPr lang="zh-CN" altLang="zh-CN" sz="1800" dirty="0">
                <a:latin typeface="Arial" panose="020B0604020202020204" pitchFamily="34" charset="0"/>
                <a:sym typeface="+mn-ea"/>
              </a:rPr>
              <a:t>）</a:t>
            </a:r>
            <a:r>
              <a:rPr lang="en-US" altLang="zh-CN" sz="1800" dirty="0">
                <a:latin typeface="Arial" panose="020B0604020202020204" pitchFamily="34" charset="0"/>
                <a:sym typeface="+mn-ea"/>
              </a:rPr>
              <a:t>5.0.6</a:t>
            </a:r>
            <a:r>
              <a:rPr lang="zh-CN" altLang="zh-CN" sz="1800" dirty="0">
                <a:latin typeface="Arial" panose="020B0604020202020204" pitchFamily="34" charset="0"/>
                <a:sym typeface="+mn-ea"/>
              </a:rPr>
              <a:t>条和</a:t>
            </a:r>
            <a:r>
              <a:rPr lang="en-US" altLang="zh-CN" sz="1800" dirty="0">
                <a:latin typeface="Arial" panose="020B0604020202020204" pitchFamily="34" charset="0"/>
                <a:sym typeface="+mn-ea"/>
              </a:rPr>
              <a:t>5.0.7</a:t>
            </a:r>
            <a:r>
              <a:rPr lang="zh-CN" altLang="zh-CN" sz="1800" dirty="0">
                <a:latin typeface="Arial" panose="020B0604020202020204" pitchFamily="34" charset="0"/>
                <a:sym typeface="+mn-ea"/>
              </a:rPr>
              <a:t>条执行。凡验收不合格的，不得进入下道工序施工。</a:t>
            </a:r>
            <a:endParaRPr lang="zh-CN" altLang="zh-CN" sz="1800" dirty="0">
              <a:latin typeface="Arial" panose="020B0604020202020204" pitchFamily="34" charset="0"/>
            </a:endParaRPr>
          </a:p>
          <a:p>
            <a:pPr marR="0" defTabSz="914400">
              <a:lnSpc>
                <a:spcPct val="140000"/>
              </a:lnSpc>
              <a:buClrTx/>
              <a:buSzTx/>
              <a:buFontTx/>
              <a:buNone/>
              <a:defRPr/>
            </a:pPr>
            <a:r>
              <a:rPr lang="zh-CN" altLang="zh-CN" sz="1800" dirty="0">
                <a:latin typeface="Arial" panose="020B0604020202020204" pitchFamily="34" charset="0"/>
                <a:sym typeface="+mn-ea"/>
              </a:rPr>
              <a:t>有分包单位的，</a:t>
            </a:r>
            <a:r>
              <a:rPr lang="zh-CN" altLang="zh-CN" sz="1800" b="1" dirty="0">
                <a:solidFill>
                  <a:srgbClr val="FF0000"/>
                </a:solidFill>
                <a:latin typeface="Arial" panose="020B0604020202020204" pitchFamily="34" charset="0"/>
                <a:sym typeface="+mn-ea"/>
              </a:rPr>
              <a:t>分包单位的报验资料应由施工总承包单位验收合格后向项目监理机构报验。</a:t>
            </a:r>
            <a:endParaRPr lang="en-US" altLang="zh-CN" sz="1800" b="1" dirty="0">
              <a:solidFill>
                <a:srgbClr val="FF0000"/>
              </a:solidFill>
              <a:latin typeface="Arial" panose="020B0604020202020204" pitchFamily="34" charset="0"/>
            </a:endParaRPr>
          </a:p>
          <a:p>
            <a:pPr marR="0" defTabSz="914400">
              <a:lnSpc>
                <a:spcPct val="130000"/>
              </a:lnSpc>
              <a:buClrTx/>
              <a:buSzTx/>
              <a:buFontTx/>
              <a:buNone/>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B.1.4</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486156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2046" y="-30432"/>
            <a:ext cx="12194258" cy="6889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rotWithShape="1">
          <a:blip r:embed="rId3" cstate="screen"/>
          <a:srcRect/>
          <a:stretch>
            <a:fillRect/>
          </a:stretch>
        </p:blipFill>
        <p:spPr>
          <a:xfrm>
            <a:off x="2046" y="3937729"/>
            <a:ext cx="12194258" cy="2921541"/>
          </a:xfrm>
          <a:prstGeom prst="rect">
            <a:avLst/>
          </a:prstGeom>
          <a:effectLst/>
        </p:spPr>
      </p:pic>
      <p:sp>
        <p:nvSpPr>
          <p:cNvPr id="8" name="矩形 7"/>
          <p:cNvSpPr/>
          <p:nvPr/>
        </p:nvSpPr>
        <p:spPr>
          <a:xfrm>
            <a:off x="2046" y="3333607"/>
            <a:ext cx="12194258" cy="3525663"/>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2046" y="3027689"/>
            <a:ext cx="12194258" cy="163230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
        <p:nvSpPr>
          <p:cNvPr id="10" name="椭圆 9"/>
          <p:cNvSpPr/>
          <p:nvPr/>
        </p:nvSpPr>
        <p:spPr>
          <a:xfrm>
            <a:off x="5475059" y="1382883"/>
            <a:ext cx="1248231" cy="1248231"/>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rPr>
              <a:t>01</a:t>
            </a:r>
            <a:endParaRPr lang="zh-CN" altLang="en-US" sz="4800" b="1">
              <a:solidFill>
                <a:schemeClr val="bg1"/>
              </a:solidFill>
            </a:endParaRPr>
          </a:p>
        </p:txBody>
      </p:sp>
      <p:sp>
        <p:nvSpPr>
          <p:cNvPr id="11" name="矩形 10"/>
          <p:cNvSpPr/>
          <p:nvPr/>
        </p:nvSpPr>
        <p:spPr>
          <a:xfrm>
            <a:off x="1504950" y="3223260"/>
            <a:ext cx="8136890" cy="1241425"/>
          </a:xfrm>
          <a:prstGeom prst="rect">
            <a:avLst/>
          </a:prstGeom>
        </p:spPr>
        <p:txBody>
          <a:bodyPr wrap="square">
            <a:spAutoFit/>
          </a:bodyPr>
          <a:lstStyle/>
          <a:p>
            <a:pPr algn="ctr"/>
            <a:r>
              <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rPr>
              <a:t>江苏省监理用表与GB50319/T-2013所附监理用表的异同</a:t>
            </a:r>
          </a:p>
        </p:txBody>
      </p:sp>
      <p:sp>
        <p:nvSpPr>
          <p:cNvPr id="12" name="矩形 11"/>
          <p:cNvSpPr/>
          <p:nvPr/>
        </p:nvSpPr>
        <p:spPr>
          <a:xfrm>
            <a:off x="2046" y="4533978"/>
            <a:ext cx="12194258" cy="144027"/>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8914765" cy="3223260"/>
          </a:xfrm>
          <a:prstGeom prst="rect">
            <a:avLst/>
          </a:prstGeom>
          <a:noFill/>
        </p:spPr>
        <p:txBody>
          <a:bodyPr wrap="square" lIns="121955" tIns="60977" rIns="121955" bIns="60977" rtlCol="0">
            <a:spAutoFit/>
          </a:bodyPr>
          <a:lstStyle/>
          <a:p>
            <a:pPr marR="0" defTabSz="914400">
              <a:lnSpc>
                <a:spcPct val="160000"/>
              </a:lnSpc>
              <a:buClrTx/>
              <a:buSzTx/>
              <a:buFontTx/>
              <a:buNone/>
              <a:defRPr/>
            </a:pPr>
            <a:r>
              <a:rPr lang="en-US" altLang="zh-CN" sz="1800" noProof="0" dirty="0">
                <a:latin typeface="Arial" panose="020B0604020202020204" pitchFamily="34" charset="0"/>
                <a:ea typeface="宋体" panose="02010600030101010101" pitchFamily="2" charset="-122"/>
                <a:sym typeface="+mn-ea"/>
              </a:rPr>
              <a:t>9、B.1.5 </a:t>
            </a:r>
            <a:r>
              <a:rPr lang="zh-CN" altLang="zh-CN" sz="1800" noProof="0" dirty="0">
                <a:latin typeface="Arial" panose="020B0604020202020204" pitchFamily="34" charset="0"/>
                <a:ea typeface="宋体" panose="02010600030101010101" pitchFamily="2" charset="-122"/>
                <a:sym typeface="+mn-ea"/>
              </a:rPr>
              <a:t>混凝土浇筑报审表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indent="355600" defTabSz="914400">
              <a:lnSpc>
                <a:spcPct val="160000"/>
              </a:lnSpc>
              <a:buClrTx/>
              <a:buSzTx/>
              <a:buFontTx/>
              <a:buNone/>
              <a:tabLst>
                <a:tab pos="4185920" algn="l"/>
              </a:tabLst>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本表是某部位</a:t>
            </a:r>
            <a:r>
              <a:rPr lang="zh-CN" altLang="zh-CN" sz="1800" b="1" noProof="0" dirty="0">
                <a:solidFill>
                  <a:srgbClr val="FF0000"/>
                </a:solidFill>
                <a:latin typeface="Arial" panose="020B0604020202020204" pitchFamily="34" charset="0"/>
                <a:ea typeface="宋体" panose="02010600030101010101" pitchFamily="2" charset="-122"/>
                <a:sym typeface="+mn-ea"/>
              </a:rPr>
              <a:t>混凝土浇筑前的准备工作和相关的土建、安装工序均已验收合格</a:t>
            </a:r>
            <a:r>
              <a:rPr lang="zh-CN" altLang="zh-CN" sz="1800" noProof="0" dirty="0">
                <a:latin typeface="Arial" panose="020B0604020202020204" pitchFamily="34" charset="0"/>
                <a:ea typeface="宋体" panose="02010600030101010101" pitchFamily="2" charset="-122"/>
                <a:sym typeface="+mn-ea"/>
              </a:rPr>
              <a:t>，在计划浇筑混凝土前向项目监理机构报审用表。项目监理机构应检查将要隐蔽的所有工序报验是否均已验收合格；模板支承是否牢固安全并按施工方案搭设；特殊混凝土的施工方案有否审核通过；使用预拌（商品）混凝土的，施工单位应提前</a:t>
            </a:r>
            <a:r>
              <a:rPr lang="en-US" altLang="zh-CN" sz="1800" noProof="0" dirty="0">
                <a:latin typeface="Arial" panose="020B0604020202020204" pitchFamily="34" charset="0"/>
                <a:ea typeface="宋体" panose="02010600030101010101" pitchFamily="2" charset="-122"/>
                <a:sym typeface="+mn-ea"/>
              </a:rPr>
              <a:t>14~45</a:t>
            </a:r>
            <a:r>
              <a:rPr lang="zh-CN" altLang="zh-CN" sz="1800" noProof="0" dirty="0">
                <a:latin typeface="Arial" panose="020B0604020202020204" pitchFamily="34" charset="0"/>
                <a:ea typeface="宋体" panose="02010600030101010101" pitchFamily="2" charset="-122"/>
                <a:sym typeface="+mn-ea"/>
              </a:rPr>
              <a:t>天将预拌（商品）混凝土生产单位的资质、混凝土质量保证资料（混凝土配合比及试配检验报告等）报项目监理机构审核备案。</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B.1.5</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486156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8914765" cy="3607435"/>
          </a:xfrm>
          <a:prstGeom prst="rect">
            <a:avLst/>
          </a:prstGeom>
          <a:noFill/>
        </p:spPr>
        <p:txBody>
          <a:bodyPr wrap="square" lIns="121955" tIns="60977" rIns="121955" bIns="60977" rtlCol="0">
            <a:spAutoFit/>
          </a:bodyPr>
          <a:lstStyle/>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10、B.1.6 </a:t>
            </a:r>
            <a:r>
              <a:rPr lang="zh-CN" altLang="zh-CN" sz="1800" noProof="0" dirty="0">
                <a:latin typeface="Arial" panose="020B0604020202020204" pitchFamily="34" charset="0"/>
                <a:ea typeface="宋体" panose="02010600030101010101" pitchFamily="2" charset="-122"/>
                <a:sym typeface="+mn-ea"/>
              </a:rPr>
              <a:t>分部（子分部）工程报验表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本表是施工单位在完成分部工程的施工，自检合格并整理完成相应质量控制资料后报送项目监理机构进行分部验收的用表。施工单位应提前</a:t>
            </a:r>
            <a:r>
              <a:rPr lang="en-US" altLang="zh-CN" sz="1800" noProof="0" dirty="0">
                <a:latin typeface="Arial" panose="020B0604020202020204" pitchFamily="34" charset="0"/>
                <a:ea typeface="宋体" panose="02010600030101010101" pitchFamily="2" charset="-122"/>
                <a:sym typeface="+mn-ea"/>
              </a:rPr>
              <a:t>48</a:t>
            </a:r>
            <a:r>
              <a:rPr lang="zh-CN" altLang="zh-CN" sz="1800" noProof="0" dirty="0">
                <a:latin typeface="Arial" panose="020B0604020202020204" pitchFamily="34" charset="0"/>
                <a:ea typeface="宋体" panose="02010600030101010101" pitchFamily="2" charset="-122"/>
                <a:sym typeface="+mn-ea"/>
              </a:rPr>
              <a:t>小时通知项目监理机构验收。</a:t>
            </a:r>
            <a:r>
              <a:rPr lang="zh-CN" altLang="zh-CN" sz="1800" b="1" noProof="0" dirty="0">
                <a:solidFill>
                  <a:srgbClr val="FF0000"/>
                </a:solidFill>
                <a:latin typeface="Arial" panose="020B0604020202020204" pitchFamily="34" charset="0"/>
                <a:ea typeface="宋体" panose="02010600030101010101" pitchFamily="2" charset="-122"/>
                <a:sym typeface="+mn-ea"/>
              </a:rPr>
              <a:t>分部（子分部）工程质量验收合格应符合下列条件：</a:t>
            </a:r>
            <a:endParaRPr kumimoji="0" lang="zh-CN" altLang="zh-CN" sz="1800" b="1" kern="1200" cap="none" spc="0" normalizeH="0" baseline="0" noProof="0" dirty="0">
              <a:solidFill>
                <a:srgbClr val="FF0000"/>
              </a:solidFill>
              <a:latin typeface="Arial" panose="020B0604020202020204" pitchFamily="34" charset="0"/>
              <a:ea typeface="宋体" panose="02010600030101010101" pitchFamily="2" charset="-122"/>
              <a:cs typeface="+mn-cs"/>
            </a:endParaRPr>
          </a:p>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1</a:t>
            </a:r>
            <a:r>
              <a:rPr lang="zh-CN" altLang="zh-CN" sz="1800" noProof="0" dirty="0">
                <a:latin typeface="Arial" panose="020B0604020202020204" pitchFamily="34" charset="0"/>
                <a:ea typeface="宋体" panose="02010600030101010101" pitchFamily="2" charset="-122"/>
                <a:sym typeface="+mn-ea"/>
              </a:rPr>
              <a:t>、分部（子分部）工程所含分项工程的质量均应验收合格。</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2</a:t>
            </a:r>
            <a:r>
              <a:rPr lang="zh-CN" altLang="zh-CN" sz="1800" noProof="0" dirty="0">
                <a:latin typeface="Arial" panose="020B0604020202020204" pitchFamily="34" charset="0"/>
                <a:ea typeface="宋体" panose="02010600030101010101" pitchFamily="2" charset="-122"/>
                <a:sym typeface="+mn-ea"/>
              </a:rPr>
              <a:t>、质量控制资料应完整。</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3</a:t>
            </a:r>
            <a:r>
              <a:rPr lang="zh-CN" altLang="zh-CN" sz="1800" noProof="0" dirty="0">
                <a:latin typeface="Arial" panose="020B0604020202020204" pitchFamily="34" charset="0"/>
                <a:ea typeface="宋体" panose="02010600030101010101" pitchFamily="2" charset="-122"/>
                <a:sym typeface="+mn-ea"/>
              </a:rPr>
              <a:t>、地基与基础、主体结构和设备安装等分部工程有关安全及功能的检验和抽样检测结果应符合有关规定。</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4</a:t>
            </a:r>
            <a:r>
              <a:rPr lang="zh-CN" altLang="en-US"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观感质量验收应符合要求。</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B.1.6</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486156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8914765" cy="3666490"/>
          </a:xfrm>
          <a:prstGeom prst="rect">
            <a:avLst/>
          </a:prstGeom>
          <a:noFill/>
        </p:spPr>
        <p:txBody>
          <a:bodyPr wrap="square" lIns="121955" tIns="60977" rIns="121955" bIns="60977" rtlCol="0">
            <a:spAutoFit/>
          </a:bodyPr>
          <a:lstStyle/>
          <a:p>
            <a:pPr marR="0" defTabSz="914400">
              <a:lnSpc>
                <a:spcPct val="160000"/>
              </a:lnSpc>
              <a:buClrTx/>
              <a:buSzTx/>
              <a:buFontTx/>
              <a:buNone/>
              <a:defRPr/>
            </a:pPr>
            <a:r>
              <a:rPr lang="en-US" altLang="zh-CN" sz="1800" noProof="0" dirty="0">
                <a:latin typeface="Arial" panose="020B0604020202020204" pitchFamily="34" charset="0"/>
                <a:ea typeface="宋体" panose="02010600030101010101" pitchFamily="2" charset="-122"/>
                <a:sym typeface="+mn-ea"/>
              </a:rPr>
              <a:t>11、B.2.1 </a:t>
            </a:r>
            <a:r>
              <a:rPr lang="zh-CN" altLang="zh-CN" sz="1800" noProof="0" dirty="0">
                <a:latin typeface="Arial" panose="020B0604020202020204" pitchFamily="34" charset="0"/>
                <a:ea typeface="宋体" panose="02010600030101010101" pitchFamily="2" charset="-122"/>
                <a:sym typeface="+mn-ea"/>
              </a:rPr>
              <a:t>工程计量报审表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60000"/>
              </a:lnSpc>
              <a:buClrTx/>
              <a:buSzTx/>
              <a:buFontTx/>
              <a:buNone/>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本表是施工单位报请项目监理机构对已完成的合格工程进行计量审核的用表。除施工合同专用合同条款另有约定外，工程量的计量按月进行，施工单位宜每月</a:t>
            </a:r>
            <a:r>
              <a:rPr lang="en-US" altLang="zh-CN" sz="1800" noProof="0" dirty="0">
                <a:latin typeface="Arial" panose="020B0604020202020204" pitchFamily="34" charset="0"/>
                <a:ea typeface="宋体" panose="02010600030101010101" pitchFamily="2" charset="-122"/>
                <a:sym typeface="+mn-ea"/>
              </a:rPr>
              <a:t>25</a:t>
            </a:r>
            <a:r>
              <a:rPr lang="zh-CN" altLang="zh-CN" sz="1800" noProof="0" dirty="0">
                <a:latin typeface="Arial" panose="020B0604020202020204" pitchFamily="34" charset="0"/>
                <a:ea typeface="宋体" panose="02010600030101010101" pitchFamily="2" charset="-122"/>
                <a:sym typeface="+mn-ea"/>
              </a:rPr>
              <a:t>日向项目监理机构报送上月</a:t>
            </a:r>
            <a:r>
              <a:rPr lang="en-US" altLang="zh-CN" sz="1800" noProof="0" dirty="0">
                <a:latin typeface="Arial" panose="020B0604020202020204" pitchFamily="34" charset="0"/>
                <a:ea typeface="宋体" panose="02010600030101010101" pitchFamily="2" charset="-122"/>
                <a:sym typeface="+mn-ea"/>
              </a:rPr>
              <a:t>20</a:t>
            </a:r>
            <a:r>
              <a:rPr lang="zh-CN" altLang="zh-CN" sz="1800" noProof="0" dirty="0">
                <a:latin typeface="Arial" panose="020B0604020202020204" pitchFamily="34" charset="0"/>
                <a:ea typeface="宋体" panose="02010600030101010101" pitchFamily="2" charset="-122"/>
                <a:sym typeface="+mn-ea"/>
              </a:rPr>
              <a:t>至本月</a:t>
            </a:r>
            <a:r>
              <a:rPr lang="en-US" altLang="zh-CN" sz="1800" noProof="0" dirty="0">
                <a:latin typeface="Arial" panose="020B0604020202020204" pitchFamily="34" charset="0"/>
                <a:ea typeface="宋体" panose="02010600030101010101" pitchFamily="2" charset="-122"/>
                <a:sym typeface="+mn-ea"/>
              </a:rPr>
              <a:t>19</a:t>
            </a:r>
            <a:r>
              <a:rPr lang="zh-CN" altLang="zh-CN" sz="1800" noProof="0" dirty="0">
                <a:latin typeface="Arial" panose="020B0604020202020204" pitchFamily="34" charset="0"/>
                <a:ea typeface="宋体" panose="02010600030101010101" pitchFamily="2" charset="-122"/>
                <a:sym typeface="+mn-ea"/>
              </a:rPr>
              <a:t>日已完成的工程量报审表，并</a:t>
            </a:r>
            <a:r>
              <a:rPr lang="zh-CN" altLang="zh-CN" sz="1800" b="1" noProof="0" dirty="0">
                <a:solidFill>
                  <a:srgbClr val="FF0000"/>
                </a:solidFill>
                <a:latin typeface="Arial" panose="020B0604020202020204" pitchFamily="34" charset="0"/>
                <a:ea typeface="宋体" panose="02010600030101010101" pitchFamily="2" charset="-122"/>
                <a:sym typeface="+mn-ea"/>
              </a:rPr>
              <a:t>附相关工程变更通知、计算书等证明资料。项目监理机构按照合同约定的工程量计算规则、图纸及变更指示等进行计量，不合格工程不予计量</a:t>
            </a:r>
            <a:r>
              <a:rPr lang="zh-CN" altLang="zh-CN" sz="1800" noProof="0" dirty="0">
                <a:latin typeface="Arial" panose="020B0604020202020204" pitchFamily="34" charset="0"/>
                <a:ea typeface="宋体" panose="02010600030101010101" pitchFamily="2" charset="-122"/>
                <a:sym typeface="+mn-ea"/>
              </a:rPr>
              <a:t>。对工程量有异议的，有权要求施工单位提供补充计量资料和共同复核或抽样复测。项目监理机构应在收到《工程计量报审表》的</a:t>
            </a:r>
            <a:r>
              <a:rPr lang="en-US" altLang="zh-CN" sz="1800" noProof="0" dirty="0">
                <a:latin typeface="Arial" panose="020B0604020202020204" pitchFamily="34" charset="0"/>
                <a:ea typeface="宋体" panose="02010600030101010101" pitchFamily="2" charset="-122"/>
                <a:sym typeface="+mn-ea"/>
              </a:rPr>
              <a:t>7</a:t>
            </a:r>
            <a:r>
              <a:rPr lang="zh-CN" altLang="zh-CN" sz="1800" noProof="0" dirty="0">
                <a:latin typeface="Arial" panose="020B0604020202020204" pitchFamily="34" charset="0"/>
                <a:ea typeface="宋体" panose="02010600030101010101" pitchFamily="2" charset="-122"/>
                <a:sym typeface="+mn-ea"/>
              </a:rPr>
              <a:t>天内完成审核工作予以回复。</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B.2.1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486156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249045"/>
            <a:ext cx="8914765" cy="3611245"/>
          </a:xfrm>
          <a:prstGeom prst="rect">
            <a:avLst/>
          </a:prstGeom>
          <a:noFill/>
        </p:spPr>
        <p:txBody>
          <a:bodyPr wrap="square" lIns="121955" tIns="60977" rIns="121955" bIns="60977" rtlCol="0">
            <a:spAutoFit/>
          </a:bodyPr>
          <a:lstStyle/>
          <a:p>
            <a:pPr marR="0" defTabSz="914400">
              <a:lnSpc>
                <a:spcPct val="210000"/>
              </a:lnSpc>
              <a:buClrTx/>
              <a:buSzTx/>
              <a:buFontTx/>
              <a:buNone/>
              <a:defRPr/>
            </a:pPr>
            <a:r>
              <a:rPr lang="en-US" altLang="zh-CN" sz="1800" noProof="0" dirty="0">
                <a:latin typeface="Arial" panose="020B0604020202020204" pitchFamily="34" charset="0"/>
                <a:ea typeface="宋体" panose="02010600030101010101" pitchFamily="2" charset="-122"/>
                <a:sym typeface="+mn-ea"/>
              </a:rPr>
              <a:t>12、B.2.2</a:t>
            </a:r>
            <a:r>
              <a:rPr lang="zh-CN" altLang="zh-CN" sz="1800" noProof="0" dirty="0">
                <a:latin typeface="Arial" panose="020B0604020202020204" pitchFamily="34" charset="0"/>
                <a:ea typeface="宋体" panose="02010600030101010101" pitchFamily="2" charset="-122"/>
                <a:sym typeface="+mn-ea"/>
              </a:rPr>
              <a:t>费用索赔报审表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210000"/>
              </a:lnSpc>
              <a:buClrTx/>
              <a:buSzTx/>
              <a:buFontTx/>
              <a:buNone/>
              <a:defRPr/>
            </a:pPr>
            <a:r>
              <a:rPr lang="en-US" altLang="zh-CN" sz="1800" b="1"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本表是施工单位报请项目监理机构审核工程费用索赔事项的用表。项目监理机构应根据施工合同的约定，在</a:t>
            </a:r>
            <a:r>
              <a:rPr lang="zh-CN" altLang="zh-CN" sz="1800" b="1" noProof="0" dirty="0">
                <a:solidFill>
                  <a:srgbClr val="FF0000"/>
                </a:solidFill>
                <a:latin typeface="Arial" panose="020B0604020202020204" pitchFamily="34" charset="0"/>
                <a:ea typeface="宋体" panose="02010600030101010101" pitchFamily="2" charset="-122"/>
                <a:sym typeface="+mn-ea"/>
              </a:rPr>
              <a:t>与建设单位协商后，签署监理审核意见。</a:t>
            </a:r>
            <a:r>
              <a:rPr lang="zh-CN" altLang="zh-CN" sz="1800" noProof="0" dirty="0">
                <a:latin typeface="Arial" panose="020B0604020202020204" pitchFamily="34" charset="0"/>
                <a:ea typeface="宋体" panose="02010600030101010101" pitchFamily="2" charset="-122"/>
                <a:sym typeface="+mn-ea"/>
              </a:rPr>
              <a:t>证明材料包括：</a:t>
            </a:r>
            <a:r>
              <a:rPr lang="zh-CN" altLang="zh-CN" sz="1800" b="1" noProof="0" dirty="0">
                <a:solidFill>
                  <a:srgbClr val="FF0000"/>
                </a:solidFill>
                <a:latin typeface="Arial" panose="020B0604020202020204" pitchFamily="34" charset="0"/>
                <a:ea typeface="宋体" panose="02010600030101010101" pitchFamily="2" charset="-122"/>
                <a:sym typeface="+mn-ea"/>
              </a:rPr>
              <a:t>索赔意向书、索赔事项的相关证明材料等。项目监理机构应在收到索赔报告后</a:t>
            </a:r>
            <a:r>
              <a:rPr lang="en-US" altLang="zh-CN" sz="1800" b="1" noProof="0" dirty="0">
                <a:solidFill>
                  <a:srgbClr val="FF0000"/>
                </a:solidFill>
                <a:latin typeface="Arial" panose="020B0604020202020204" pitchFamily="34" charset="0"/>
                <a:ea typeface="宋体" panose="02010600030101010101" pitchFamily="2" charset="-122"/>
                <a:sym typeface="+mn-ea"/>
              </a:rPr>
              <a:t>14</a:t>
            </a:r>
            <a:r>
              <a:rPr lang="zh-CN" altLang="zh-CN" sz="1800" b="1" noProof="0" dirty="0">
                <a:solidFill>
                  <a:srgbClr val="FF0000"/>
                </a:solidFill>
                <a:latin typeface="Arial" panose="020B0604020202020204" pitchFamily="34" charset="0"/>
                <a:ea typeface="宋体" panose="02010600030101010101" pitchFamily="2" charset="-122"/>
                <a:sym typeface="+mn-ea"/>
              </a:rPr>
              <a:t>天内完成审核并报建设单位。</a:t>
            </a:r>
            <a:r>
              <a:rPr lang="zh-CN" altLang="zh-CN" sz="1800" noProof="0" dirty="0">
                <a:latin typeface="Arial" panose="020B0604020202020204" pitchFamily="34" charset="0"/>
                <a:ea typeface="宋体" panose="02010600030101010101" pitchFamily="2" charset="-122"/>
                <a:sym typeface="+mn-ea"/>
              </a:rPr>
              <a:t>建设单位应在项目监理机构收到索赔报告或有关索赔的进一步证明材料后的</a:t>
            </a:r>
            <a:r>
              <a:rPr lang="en-US" altLang="zh-CN" sz="1800" noProof="0" dirty="0">
                <a:latin typeface="Arial" panose="020B0604020202020204" pitchFamily="34" charset="0"/>
                <a:ea typeface="宋体" panose="02010600030101010101" pitchFamily="2" charset="-122"/>
                <a:sym typeface="+mn-ea"/>
              </a:rPr>
              <a:t>28</a:t>
            </a:r>
            <a:r>
              <a:rPr lang="zh-CN" altLang="zh-CN" sz="1800" noProof="0" dirty="0">
                <a:latin typeface="Arial" panose="020B0604020202020204" pitchFamily="34" charset="0"/>
                <a:ea typeface="宋体" panose="02010600030101010101" pitchFamily="2" charset="-122"/>
                <a:sym typeface="+mn-ea"/>
              </a:rPr>
              <a:t>天内，由项目监理机构向施工单位出具经建设单位签认的索赔处理结果。</a:t>
            </a: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B.2.2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486156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177290"/>
            <a:ext cx="8914765" cy="5740400"/>
          </a:xfrm>
          <a:prstGeom prst="rect">
            <a:avLst/>
          </a:prstGeom>
          <a:noFill/>
        </p:spPr>
        <p:txBody>
          <a:bodyPr wrap="square" lIns="121955" tIns="60977" rIns="121955" bIns="60977" rtlCol="0">
            <a:spAutoFit/>
          </a:bodyPr>
          <a:lstStyle/>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13、B.2.3</a:t>
            </a:r>
            <a:r>
              <a:rPr lang="zh-CN" altLang="zh-CN" sz="1800" noProof="0" dirty="0">
                <a:latin typeface="Arial" panose="020B0604020202020204" pitchFamily="34" charset="0"/>
                <a:ea typeface="宋体" panose="02010600030101010101" pitchFamily="2" charset="-122"/>
                <a:sym typeface="+mn-ea"/>
              </a:rPr>
              <a:t>工程款支付报审表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b="1"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本表是施工单位工程预付款、工程进度款、竣工结算款、工程变更费用、索赔费用的支付申请。</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工程进度款除施工合同专用合同条款另有约定外，按月结算，进度款申请表应包括下列内容：</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1.</a:t>
            </a:r>
            <a:r>
              <a:rPr lang="zh-CN" altLang="zh-CN" sz="1800" noProof="0" dirty="0">
                <a:latin typeface="Arial" panose="020B0604020202020204" pitchFamily="34" charset="0"/>
                <a:ea typeface="宋体" panose="02010600030101010101" pitchFamily="2" charset="-122"/>
                <a:sym typeface="+mn-ea"/>
              </a:rPr>
              <a:t>截至本次付款周期已完成工作对应的金额。</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2.</a:t>
            </a:r>
            <a:r>
              <a:rPr lang="zh-CN" altLang="zh-CN" sz="1800" noProof="0" dirty="0">
                <a:latin typeface="Arial" panose="020B0604020202020204" pitchFamily="34" charset="0"/>
                <a:ea typeface="宋体" panose="02010600030101010101" pitchFamily="2" charset="-122"/>
                <a:sym typeface="+mn-ea"/>
              </a:rPr>
              <a:t>应增加和扣减的变更金额。</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3.</a:t>
            </a:r>
            <a:r>
              <a:rPr lang="zh-CN" altLang="zh-CN" sz="1800" noProof="0" dirty="0">
                <a:latin typeface="Arial" panose="020B0604020202020204" pitchFamily="34" charset="0"/>
                <a:ea typeface="宋体" panose="02010600030101010101" pitchFamily="2" charset="-122"/>
                <a:sym typeface="+mn-ea"/>
              </a:rPr>
              <a:t>约定应支付的预付款和扣减的返还预付款。</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4.</a:t>
            </a:r>
            <a:r>
              <a:rPr lang="zh-CN" altLang="zh-CN" sz="1800" noProof="0" dirty="0">
                <a:latin typeface="Arial" panose="020B0604020202020204" pitchFamily="34" charset="0"/>
                <a:ea typeface="宋体" panose="02010600030101010101" pitchFamily="2" charset="-122"/>
                <a:sym typeface="+mn-ea"/>
              </a:rPr>
              <a:t>约定应扣减的质量保证金。</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5.</a:t>
            </a:r>
            <a:r>
              <a:rPr lang="zh-CN" altLang="zh-CN" sz="1800" noProof="0" dirty="0">
                <a:latin typeface="Arial" panose="020B0604020202020204" pitchFamily="34" charset="0"/>
                <a:ea typeface="宋体" panose="02010600030101010101" pitchFamily="2" charset="-122"/>
                <a:sym typeface="+mn-ea"/>
              </a:rPr>
              <a:t>应增加和扣减的索赔金额。</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6.</a:t>
            </a:r>
            <a:r>
              <a:rPr lang="zh-CN" altLang="zh-CN" sz="1800" noProof="0" dirty="0">
                <a:latin typeface="Arial" panose="020B0604020202020204" pitchFamily="34" charset="0"/>
                <a:ea typeface="宋体" panose="02010600030101010101" pitchFamily="2" charset="-122"/>
                <a:sym typeface="+mn-ea"/>
              </a:rPr>
              <a:t>对已签发的进度款支付证书中出现错误的修正，应在本次进度款中支付或扣除的金额。</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7.</a:t>
            </a:r>
            <a:r>
              <a:rPr lang="zh-CN" altLang="zh-CN" sz="1800" noProof="0" dirty="0">
                <a:latin typeface="Arial" panose="020B0604020202020204" pitchFamily="34" charset="0"/>
                <a:ea typeface="宋体" panose="02010600030101010101" pitchFamily="2" charset="-122"/>
                <a:sym typeface="+mn-ea"/>
              </a:rPr>
              <a:t>根据施工合同约定应增加和扣减的其他金额。</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项目监理机构</a:t>
            </a:r>
            <a:r>
              <a:rPr lang="zh-CN" altLang="zh-CN" sz="1800" b="1" noProof="0" dirty="0">
                <a:solidFill>
                  <a:srgbClr val="FF0000"/>
                </a:solidFill>
                <a:latin typeface="Arial" panose="020B0604020202020204" pitchFamily="34" charset="0"/>
                <a:ea typeface="宋体" panose="02010600030101010101" pitchFamily="2" charset="-122"/>
                <a:sym typeface="+mn-ea"/>
              </a:rPr>
              <a:t>应按施工合同的约定计算施工单位应得款项，扣除应扣款，确定应付款金额，</a:t>
            </a:r>
            <a:r>
              <a:rPr lang="zh-CN" altLang="zh-CN" sz="1800" noProof="0" dirty="0">
                <a:latin typeface="Arial" panose="020B0604020202020204" pitchFamily="34" charset="0"/>
                <a:ea typeface="宋体" panose="02010600030101010101" pitchFamily="2" charset="-122"/>
                <a:sym typeface="+mn-ea"/>
              </a:rPr>
              <a:t>在收到进度款支付报审表及相关资料后的</a:t>
            </a:r>
            <a:r>
              <a:rPr lang="en-US" altLang="zh-CN" sz="1800" noProof="0" dirty="0">
                <a:latin typeface="Arial" panose="020B0604020202020204" pitchFamily="34" charset="0"/>
                <a:ea typeface="宋体" panose="02010600030101010101" pitchFamily="2" charset="-122"/>
                <a:sym typeface="+mn-ea"/>
              </a:rPr>
              <a:t>7</a:t>
            </a:r>
            <a:r>
              <a:rPr lang="zh-CN" altLang="zh-CN" sz="1800" noProof="0" dirty="0">
                <a:latin typeface="Arial" panose="020B0604020202020204" pitchFamily="34" charset="0"/>
                <a:ea typeface="宋体" panose="02010600030101010101" pitchFamily="2" charset="-122"/>
                <a:sym typeface="+mn-ea"/>
              </a:rPr>
              <a:t>天内完成审核工作并报建设单位。建设单位应在监理机构收到进度付款报审表或有关付款申请的进一步证明材料后的</a:t>
            </a:r>
            <a:r>
              <a:rPr lang="en-US" altLang="zh-CN" sz="1800" noProof="0" dirty="0">
                <a:latin typeface="Arial" panose="020B0604020202020204" pitchFamily="34" charset="0"/>
                <a:ea typeface="宋体" panose="02010600030101010101" pitchFamily="2" charset="-122"/>
                <a:sym typeface="+mn-ea"/>
              </a:rPr>
              <a:t>14</a:t>
            </a:r>
            <a:r>
              <a:rPr lang="zh-CN" altLang="zh-CN" sz="1800" noProof="0" dirty="0">
                <a:latin typeface="Arial" panose="020B0604020202020204" pitchFamily="34" charset="0"/>
                <a:ea typeface="宋体" panose="02010600030101010101" pitchFamily="2" charset="-122"/>
                <a:sym typeface="+mn-ea"/>
              </a:rPr>
              <a:t>天内，完成审批工作并由项目监理机构签发进度款支付证书。</a:t>
            </a:r>
            <a:endParaRPr kumimoji="0" lang="en-US"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10000"/>
              </a:lnSpc>
              <a:buClrTx/>
              <a:buSzTx/>
              <a:buFontTx/>
              <a:buNone/>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B.2.3</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497320"/>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177290"/>
            <a:ext cx="8914765" cy="5157470"/>
          </a:xfrm>
          <a:prstGeom prst="rect">
            <a:avLst/>
          </a:prstGeom>
          <a:noFill/>
        </p:spPr>
        <p:txBody>
          <a:bodyPr wrap="square" lIns="121955" tIns="60977" rIns="121955" bIns="60977" rtlCol="0">
            <a:spAutoFit/>
          </a:bodyPr>
          <a:lstStyle/>
          <a:p>
            <a:pPr marR="0" defTabSz="914400">
              <a:lnSpc>
                <a:spcPct val="130000"/>
              </a:lnSpc>
              <a:buClrTx/>
              <a:buSzTx/>
              <a:buFontTx/>
              <a:buNone/>
              <a:defRPr/>
            </a:pPr>
            <a:r>
              <a:rPr lang="en-US" altLang="zh-CN" sz="1800" noProof="0" dirty="0">
                <a:latin typeface="Arial" panose="020B0604020202020204" pitchFamily="34" charset="0"/>
                <a:ea typeface="宋体" panose="02010600030101010101" pitchFamily="2" charset="-122"/>
                <a:sym typeface="+mn-ea"/>
              </a:rPr>
              <a:t>14、</a:t>
            </a:r>
            <a:r>
              <a:rPr lang="en-US" altLang="zh-CN" sz="1800" dirty="0">
                <a:latin typeface="Arial" panose="020B0604020202020204" pitchFamily="34" charset="0"/>
                <a:sym typeface="+mn-ea"/>
              </a:rPr>
              <a:t>B.3.1 </a:t>
            </a:r>
            <a:r>
              <a:rPr lang="zh-CN" altLang="zh-CN" sz="1800" dirty="0">
                <a:latin typeface="Arial" panose="020B0604020202020204" pitchFamily="34" charset="0"/>
                <a:sym typeface="+mn-ea"/>
              </a:rPr>
              <a:t>施工进度报审表</a:t>
            </a:r>
            <a:r>
              <a:rPr lang="en-US" altLang="zh-CN" sz="1800" dirty="0">
                <a:latin typeface="Arial" panose="020B0604020202020204" pitchFamily="34" charset="0"/>
                <a:sym typeface="+mn-ea"/>
              </a:rPr>
              <a:t> </a:t>
            </a:r>
            <a:endParaRPr lang="zh-CN" altLang="zh-CN" sz="1800" dirty="0">
              <a:latin typeface="Arial" panose="020B0604020202020204" pitchFamily="34" charset="0"/>
            </a:endParaRPr>
          </a:p>
          <a:p>
            <a:pPr marR="0" defTabSz="914400">
              <a:lnSpc>
                <a:spcPct val="130000"/>
              </a:lnSpc>
              <a:buClrTx/>
              <a:buSzTx/>
              <a:buFontTx/>
              <a:buNone/>
              <a:defRPr/>
            </a:pPr>
            <a:r>
              <a:rPr lang="en-US" altLang="zh-CN" sz="1800" b="1" dirty="0">
                <a:latin typeface="Arial" panose="020B0604020202020204" pitchFamily="34" charset="0"/>
                <a:sym typeface="+mn-ea"/>
              </a:rPr>
              <a:t>    </a:t>
            </a:r>
            <a:r>
              <a:rPr lang="zh-CN" altLang="zh-CN" sz="1800" dirty="0">
                <a:latin typeface="Arial" panose="020B0604020202020204" pitchFamily="34" charset="0"/>
                <a:sym typeface="+mn-ea"/>
              </a:rPr>
              <a:t>本表是施工单位向项目监理机构报审工程总进度计划、月进度计划和其他阶段性进度计划及相关措施的用表。项目监理机构应按表中所列附件内容，要求施工单位提交有关资料。如</a:t>
            </a:r>
            <a:r>
              <a:rPr lang="zh-CN" altLang="zh-CN" sz="1800" b="1" dirty="0">
                <a:solidFill>
                  <a:srgbClr val="FF0000"/>
                </a:solidFill>
                <a:latin typeface="Arial" panose="020B0604020202020204" pitchFamily="34" charset="0"/>
                <a:sym typeface="+mn-ea"/>
              </a:rPr>
              <a:t>材料设备供应计划、劳动力使用计划、施工机械使用计划</a:t>
            </a:r>
            <a:r>
              <a:rPr lang="zh-CN" altLang="zh-CN" sz="1800" b="1" dirty="0" smtClean="0">
                <a:solidFill>
                  <a:srgbClr val="FF0000"/>
                </a:solidFill>
                <a:latin typeface="Arial" panose="020B0604020202020204" pitchFamily="34" charset="0"/>
                <a:sym typeface="+mn-ea"/>
              </a:rPr>
              <a:t>等</a:t>
            </a:r>
            <a:r>
              <a:rPr lang="zh-CN" altLang="en-US" sz="1800" b="1" dirty="0" smtClean="0">
                <a:solidFill>
                  <a:srgbClr val="FF0000"/>
                </a:solidFill>
                <a:latin typeface="Arial" panose="020B0604020202020204" pitchFamily="34" charset="0"/>
                <a:sym typeface="+mn-ea"/>
              </a:rPr>
              <a:t>（检查发现许多单位就是一张横道图？）</a:t>
            </a:r>
            <a:r>
              <a:rPr lang="zh-CN" altLang="zh-CN" sz="1800" dirty="0" smtClean="0">
                <a:latin typeface="Arial" panose="020B0604020202020204" pitchFamily="34" charset="0"/>
                <a:sym typeface="+mn-ea"/>
              </a:rPr>
              <a:t>。</a:t>
            </a:r>
            <a:r>
              <a:rPr lang="zh-CN" altLang="zh-CN" sz="1800" dirty="0">
                <a:latin typeface="Arial" panose="020B0604020202020204" pitchFamily="34" charset="0"/>
                <a:sym typeface="+mn-ea"/>
              </a:rPr>
              <a:t>项目监理机构应审查下列基本内容：</a:t>
            </a:r>
            <a:endParaRPr lang="zh-CN" altLang="zh-CN" sz="1800" dirty="0">
              <a:latin typeface="Arial" panose="020B0604020202020204" pitchFamily="34" charset="0"/>
            </a:endParaRPr>
          </a:p>
          <a:p>
            <a:pPr marR="0" defTabSz="914400">
              <a:lnSpc>
                <a:spcPct val="130000"/>
              </a:lnSpc>
              <a:buClrTx/>
              <a:buSzTx/>
              <a:buFontTx/>
              <a:buNone/>
              <a:defRPr/>
            </a:pPr>
            <a:r>
              <a:rPr lang="en-US" altLang="zh-CN" sz="1800" dirty="0">
                <a:latin typeface="Arial" panose="020B0604020202020204" pitchFamily="34" charset="0"/>
                <a:sym typeface="+mn-ea"/>
              </a:rPr>
              <a:t>1.</a:t>
            </a:r>
            <a:r>
              <a:rPr lang="zh-CN" altLang="zh-CN" sz="1800" dirty="0">
                <a:latin typeface="Arial" panose="020B0604020202020204" pitchFamily="34" charset="0"/>
                <a:sym typeface="+mn-ea"/>
              </a:rPr>
              <a:t>施工进度计划应符合施工合同中约定的工期。</a:t>
            </a:r>
            <a:endParaRPr lang="zh-CN" altLang="zh-CN" sz="1800" dirty="0">
              <a:latin typeface="Arial" panose="020B0604020202020204" pitchFamily="34" charset="0"/>
            </a:endParaRPr>
          </a:p>
          <a:p>
            <a:pPr marR="0" defTabSz="914400">
              <a:lnSpc>
                <a:spcPct val="130000"/>
              </a:lnSpc>
              <a:buClrTx/>
              <a:buSzTx/>
              <a:buFontTx/>
              <a:buNone/>
              <a:defRPr/>
            </a:pPr>
            <a:r>
              <a:rPr lang="en-US" altLang="zh-CN" sz="1800" dirty="0">
                <a:latin typeface="Arial" panose="020B0604020202020204" pitchFamily="34" charset="0"/>
                <a:sym typeface="+mn-ea"/>
              </a:rPr>
              <a:t>2.</a:t>
            </a:r>
            <a:r>
              <a:rPr lang="zh-CN" altLang="zh-CN" sz="1800" dirty="0">
                <a:latin typeface="Arial" panose="020B0604020202020204" pitchFamily="34" charset="0"/>
                <a:sym typeface="+mn-ea"/>
              </a:rPr>
              <a:t>施工进度计划中主要施工项目无遗漏，应满足分批投入试运、分批动用的需要，阶段性施工进度计划应满足总进度控制目标的要求。</a:t>
            </a:r>
            <a:endParaRPr lang="zh-CN" altLang="zh-CN" sz="1800" dirty="0">
              <a:latin typeface="Arial" panose="020B0604020202020204" pitchFamily="34" charset="0"/>
            </a:endParaRPr>
          </a:p>
          <a:p>
            <a:pPr marR="0" defTabSz="914400">
              <a:lnSpc>
                <a:spcPct val="130000"/>
              </a:lnSpc>
              <a:buClrTx/>
              <a:buSzTx/>
              <a:buFontTx/>
              <a:buNone/>
              <a:defRPr/>
            </a:pPr>
            <a:r>
              <a:rPr lang="en-US" altLang="zh-CN" sz="1800" dirty="0">
                <a:latin typeface="Arial" panose="020B0604020202020204" pitchFamily="34" charset="0"/>
                <a:sym typeface="+mn-ea"/>
              </a:rPr>
              <a:t>3.</a:t>
            </a:r>
            <a:r>
              <a:rPr lang="zh-CN" altLang="zh-CN" sz="1800" dirty="0">
                <a:latin typeface="Arial" panose="020B0604020202020204" pitchFamily="34" charset="0"/>
                <a:sym typeface="+mn-ea"/>
              </a:rPr>
              <a:t>施工顺序的安排符合施工工艺要求。</a:t>
            </a:r>
            <a:endParaRPr lang="zh-CN" altLang="zh-CN" sz="1800" dirty="0">
              <a:latin typeface="Arial" panose="020B0604020202020204" pitchFamily="34" charset="0"/>
            </a:endParaRPr>
          </a:p>
          <a:p>
            <a:pPr marR="0" defTabSz="914400">
              <a:lnSpc>
                <a:spcPct val="130000"/>
              </a:lnSpc>
              <a:buClrTx/>
              <a:buSzTx/>
              <a:buFontTx/>
              <a:buNone/>
              <a:defRPr/>
            </a:pPr>
            <a:r>
              <a:rPr lang="en-US" altLang="zh-CN" sz="1800" dirty="0">
                <a:latin typeface="Arial" panose="020B0604020202020204" pitchFamily="34" charset="0"/>
                <a:sym typeface="+mn-ea"/>
              </a:rPr>
              <a:t>4.</a:t>
            </a:r>
            <a:r>
              <a:rPr lang="zh-CN" altLang="zh-CN" sz="1800" dirty="0">
                <a:latin typeface="Arial" panose="020B0604020202020204" pitchFamily="34" charset="0"/>
                <a:sym typeface="+mn-ea"/>
              </a:rPr>
              <a:t>施工人员、工程材料、施工机械等资源供应计划应满足施工进度计划的需要。</a:t>
            </a:r>
            <a:endParaRPr lang="zh-CN" altLang="zh-CN" sz="1800" dirty="0">
              <a:latin typeface="Arial" panose="020B0604020202020204" pitchFamily="34" charset="0"/>
            </a:endParaRPr>
          </a:p>
          <a:p>
            <a:pPr marR="0" defTabSz="914400">
              <a:lnSpc>
                <a:spcPct val="130000"/>
              </a:lnSpc>
              <a:buClrTx/>
              <a:buSzTx/>
              <a:buFontTx/>
              <a:buNone/>
              <a:defRPr/>
            </a:pPr>
            <a:r>
              <a:rPr lang="en-US" altLang="zh-CN" sz="1800" dirty="0">
                <a:latin typeface="Arial" panose="020B0604020202020204" pitchFamily="34" charset="0"/>
                <a:sym typeface="+mn-ea"/>
              </a:rPr>
              <a:t>5.</a:t>
            </a:r>
            <a:r>
              <a:rPr lang="zh-CN" altLang="zh-CN" sz="1800" dirty="0">
                <a:latin typeface="Arial" panose="020B0604020202020204" pitchFamily="34" charset="0"/>
                <a:sym typeface="+mn-ea"/>
              </a:rPr>
              <a:t>施工进度计划应符合建设单位提供的资金、施工图纸、施工场地、物资等施工条件。</a:t>
            </a:r>
            <a:endParaRPr lang="zh-CN" altLang="zh-CN" sz="1800" dirty="0">
              <a:latin typeface="Arial" panose="020B0604020202020204" pitchFamily="34" charset="0"/>
            </a:endParaRPr>
          </a:p>
          <a:p>
            <a:pPr marR="0" defTabSz="914400">
              <a:lnSpc>
                <a:spcPct val="130000"/>
              </a:lnSpc>
              <a:buClrTx/>
              <a:buSzTx/>
              <a:buFontTx/>
              <a:buNone/>
              <a:defRPr/>
            </a:pPr>
            <a:r>
              <a:rPr lang="zh-CN" altLang="zh-CN" sz="1800" dirty="0">
                <a:latin typeface="Arial" panose="020B0604020202020204" pitchFamily="34" charset="0"/>
                <a:sym typeface="+mn-ea"/>
              </a:rPr>
              <a:t>施工单位应按施工合同约定的日期（一般提前</a:t>
            </a:r>
            <a:r>
              <a:rPr lang="en-US" altLang="zh-CN" sz="1800" dirty="0">
                <a:latin typeface="Arial" panose="020B0604020202020204" pitchFamily="34" charset="0"/>
                <a:sym typeface="+mn-ea"/>
              </a:rPr>
              <a:t>7</a:t>
            </a:r>
            <a:r>
              <a:rPr lang="zh-CN" altLang="zh-CN" sz="1800" dirty="0">
                <a:latin typeface="Arial" panose="020B0604020202020204" pitchFamily="34" charset="0"/>
                <a:sym typeface="+mn-ea"/>
              </a:rPr>
              <a:t>天），将总进度计划向项目监理机构报审，项目监理机构应按合同约定的时间（开工前</a:t>
            </a:r>
            <a:r>
              <a:rPr lang="en-US" altLang="zh-CN" sz="1800" dirty="0">
                <a:latin typeface="Arial" panose="020B0604020202020204" pitchFamily="34" charset="0"/>
                <a:sym typeface="+mn-ea"/>
              </a:rPr>
              <a:t>7</a:t>
            </a:r>
            <a:r>
              <a:rPr lang="zh-CN" altLang="zh-CN" sz="1800" dirty="0">
                <a:latin typeface="Arial" panose="020B0604020202020204" pitchFamily="34" charset="0"/>
                <a:sym typeface="+mn-ea"/>
              </a:rPr>
              <a:t>天）予以确认或提出修改意见。</a:t>
            </a:r>
            <a:endParaRPr kumimoji="0" lang="en-US"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B.3.1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26300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177290"/>
            <a:ext cx="8914765" cy="6104255"/>
          </a:xfrm>
          <a:prstGeom prst="rect">
            <a:avLst/>
          </a:prstGeom>
          <a:noFill/>
        </p:spPr>
        <p:txBody>
          <a:bodyPr wrap="square" lIns="121955" tIns="60977" rIns="121955" bIns="60977" rtlCol="0">
            <a:spAutoFit/>
          </a:bodyPr>
          <a:lstStyle/>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15、B.3.2 </a:t>
            </a:r>
            <a:r>
              <a:rPr lang="zh-CN" altLang="zh-CN" sz="1800" noProof="0" dirty="0">
                <a:latin typeface="Arial" panose="020B0604020202020204" pitchFamily="34" charset="0"/>
                <a:ea typeface="宋体" panose="02010600030101010101" pitchFamily="2" charset="-122"/>
                <a:sym typeface="+mn-ea"/>
              </a:rPr>
              <a:t>工程临时</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最终延期报审表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a:t>
            </a:r>
            <a:r>
              <a:rPr lang="zh-CN" altLang="zh-CN" sz="1800" b="1" noProof="0" dirty="0">
                <a:solidFill>
                  <a:srgbClr val="FF0000"/>
                </a:solidFill>
                <a:latin typeface="Arial" panose="020B0604020202020204" pitchFamily="34" charset="0"/>
                <a:ea typeface="宋体" panose="02010600030101010101" pitchFamily="2" charset="-122"/>
                <a:sym typeface="+mn-ea"/>
              </a:rPr>
              <a:t>依据施工合同约定，发生非施工单位原因造成的持续性影响工期事件时向项目监理机构就临时延长合同工期、最终延长合同工期</a:t>
            </a:r>
            <a:r>
              <a:rPr lang="zh-CN" altLang="zh-CN" sz="1800" noProof="0" dirty="0">
                <a:latin typeface="Arial" panose="020B0604020202020204" pitchFamily="34" charset="0"/>
                <a:ea typeface="宋体" panose="02010600030101010101" pitchFamily="2" charset="-122"/>
                <a:sym typeface="+mn-ea"/>
              </a:rPr>
              <a:t>提出申请的用表。造成工程延期的非施工单位原因有：</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1.</a:t>
            </a:r>
            <a:r>
              <a:rPr lang="zh-CN" altLang="zh-CN" sz="1800" noProof="0" dirty="0">
                <a:latin typeface="Arial" panose="020B0604020202020204" pitchFamily="34" charset="0"/>
                <a:ea typeface="宋体" panose="02010600030101010101" pitchFamily="2" charset="-122"/>
                <a:sym typeface="+mn-ea"/>
              </a:rPr>
              <a:t>建设单位未能按施工合同约定提供图纸或提供的图纸不符合合同约定。</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2.</a:t>
            </a:r>
            <a:r>
              <a:rPr lang="zh-CN" altLang="zh-CN" sz="1800" noProof="0" dirty="0">
                <a:latin typeface="Arial" panose="020B0604020202020204" pitchFamily="34" charset="0"/>
                <a:ea typeface="宋体" panose="02010600030101010101" pitchFamily="2" charset="-122"/>
                <a:sym typeface="+mn-ea"/>
              </a:rPr>
              <a:t>建设单位提供的测量基准点、基准线和水准点及其书面资料存在错误或疏漏。</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3.</a:t>
            </a:r>
            <a:r>
              <a:rPr lang="zh-CN" altLang="zh-CN" sz="1800" noProof="0" dirty="0">
                <a:latin typeface="Arial" panose="020B0604020202020204" pitchFamily="34" charset="0"/>
                <a:ea typeface="宋体" panose="02010600030101010101" pitchFamily="2" charset="-122"/>
                <a:sym typeface="+mn-ea"/>
              </a:rPr>
              <a:t>建设单位未能按施工合同规定提供施工场地、施工条件、基础资料、许可、批准等开工条件的。</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4.</a:t>
            </a:r>
            <a:r>
              <a:rPr lang="zh-CN" altLang="zh-CN" sz="1800" noProof="0" dirty="0">
                <a:latin typeface="Arial" panose="020B0604020202020204" pitchFamily="34" charset="0"/>
                <a:ea typeface="宋体" panose="02010600030101010101" pitchFamily="2" charset="-122"/>
                <a:sym typeface="+mn-ea"/>
              </a:rPr>
              <a:t>建设单位未能在计划开工日期之日起</a:t>
            </a:r>
            <a:r>
              <a:rPr lang="en-US" altLang="zh-CN" sz="1800" noProof="0" dirty="0">
                <a:latin typeface="Arial" panose="020B0604020202020204" pitchFamily="34" charset="0"/>
                <a:ea typeface="宋体" panose="02010600030101010101" pitchFamily="2" charset="-122"/>
                <a:sym typeface="+mn-ea"/>
              </a:rPr>
              <a:t>7</a:t>
            </a:r>
            <a:r>
              <a:rPr lang="zh-CN" altLang="zh-CN" sz="1800" noProof="0" dirty="0">
                <a:latin typeface="Arial" panose="020B0604020202020204" pitchFamily="34" charset="0"/>
                <a:ea typeface="宋体" panose="02010600030101010101" pitchFamily="2" charset="-122"/>
                <a:sym typeface="+mn-ea"/>
              </a:rPr>
              <a:t>天内批复开工报审或下达开工通知。</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5.</a:t>
            </a:r>
            <a:r>
              <a:rPr lang="zh-CN" altLang="zh-CN" sz="1800" noProof="0" dirty="0">
                <a:latin typeface="Arial" panose="020B0604020202020204" pitchFamily="34" charset="0"/>
                <a:ea typeface="宋体" panose="02010600030101010101" pitchFamily="2" charset="-122"/>
                <a:sym typeface="+mn-ea"/>
              </a:rPr>
              <a:t>建设单位未能按施工合同约定日期支付工程预付款、进度款或竣工结算款。</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6.</a:t>
            </a:r>
            <a:r>
              <a:rPr lang="zh-CN" altLang="zh-CN" sz="1800" noProof="0" dirty="0">
                <a:latin typeface="Arial" panose="020B0604020202020204" pitchFamily="34" charset="0"/>
                <a:ea typeface="宋体" panose="02010600030101010101" pitchFamily="2" charset="-122"/>
                <a:sym typeface="+mn-ea"/>
              </a:rPr>
              <a:t>项目监理机构未按合同约定发出指示、核准等文件。</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7.</a:t>
            </a:r>
            <a:r>
              <a:rPr lang="zh-CN" altLang="zh-CN" sz="1800" noProof="0" dirty="0">
                <a:latin typeface="Arial" panose="020B0604020202020204" pitchFamily="34" charset="0"/>
                <a:ea typeface="宋体" panose="02010600030101010101" pitchFamily="2" charset="-122"/>
                <a:sym typeface="+mn-ea"/>
              </a:rPr>
              <a:t>发生不可抗力事件。</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buClrTx/>
              <a:buSzTx/>
              <a:buFontTx/>
              <a:buNone/>
              <a:defRPr/>
            </a:pPr>
            <a:r>
              <a:rPr lang="en-US" altLang="zh-CN" sz="1800" noProof="0" dirty="0">
                <a:latin typeface="Arial" panose="020B0604020202020204" pitchFamily="34" charset="0"/>
                <a:ea typeface="宋体" panose="02010600030101010101" pitchFamily="2" charset="-122"/>
                <a:sym typeface="+mn-ea"/>
              </a:rPr>
              <a:t>8.</a:t>
            </a:r>
            <a:r>
              <a:rPr lang="zh-CN" altLang="zh-CN" sz="1800" noProof="0" dirty="0">
                <a:latin typeface="Arial" panose="020B0604020202020204" pitchFamily="34" charset="0"/>
                <a:ea typeface="宋体" panose="02010600030101010101" pitchFamily="2" charset="-122"/>
                <a:sym typeface="+mn-ea"/>
              </a:rPr>
              <a:t>施工合同专用合同条款中约定的其他情形。</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indent="355600" defTabSz="914400">
              <a:buClrTx/>
              <a:buSzTx/>
              <a:buFontTx/>
              <a:buNone/>
              <a:tabLst>
                <a:tab pos="4185920" algn="l"/>
              </a:tabLst>
              <a:defRPr/>
            </a:pPr>
            <a:r>
              <a:rPr lang="zh-CN" altLang="zh-CN" sz="1800" noProof="0" dirty="0">
                <a:latin typeface="Arial" panose="020B0604020202020204" pitchFamily="34" charset="0"/>
                <a:ea typeface="宋体" panose="02010600030101010101" pitchFamily="2" charset="-122"/>
                <a:sym typeface="+mn-ea"/>
              </a:rPr>
              <a:t>施工单位在报审时应附详细说明工程延期的依据、工期计算、申请延长竣工日期的证明资料。</a:t>
            </a:r>
            <a:r>
              <a:rPr lang="zh-CN" altLang="zh-CN" sz="1800" noProof="0" dirty="0">
                <a:solidFill>
                  <a:srgbClr val="FF0000"/>
                </a:solidFill>
                <a:latin typeface="Arial" panose="020B0604020202020204" pitchFamily="34" charset="0"/>
                <a:ea typeface="宋体" panose="02010600030101010101" pitchFamily="2" charset="-122"/>
                <a:sym typeface="+mn-ea"/>
              </a:rPr>
              <a:t>项目监理机构应按照有关标准规范的规定和施工合同的约定，对报审表进行审查，并与建设单位、施工单位协商后提出工程延长工期天数的审核意见，报建设单位审批</a:t>
            </a:r>
            <a:r>
              <a:rPr lang="zh-CN" altLang="zh-CN" sz="1800" noProof="0" dirty="0">
                <a:latin typeface="Arial" panose="020B0604020202020204" pitchFamily="34" charset="0"/>
                <a:ea typeface="宋体" panose="02010600030101010101" pitchFamily="2" charset="-122"/>
                <a:sym typeface="+mn-ea"/>
              </a:rPr>
              <a:t>。如不同意延期的，应说明理由。施工单位须在施工合同约定的期限内提出工程延期的申请，项目监理机构、建设单位亦应在施工合同约定的期限内予以回复审核、审批意见。</a:t>
            </a:r>
            <a:endParaRPr kumimoji="0" lang="en-US"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endParaRPr kumimoji="0" lang="en-US"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B.3.2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42175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177290"/>
            <a:ext cx="8914765" cy="5516245"/>
          </a:xfrm>
          <a:prstGeom prst="rect">
            <a:avLst/>
          </a:prstGeom>
          <a:noFill/>
        </p:spPr>
        <p:txBody>
          <a:bodyPr wrap="square" lIns="121955" tIns="60977" rIns="121955" bIns="60977" rtlCol="0">
            <a:spAutoFit/>
          </a:bodyPr>
          <a:lstStyle/>
          <a:p>
            <a:pPr marR="0" defTabSz="914400">
              <a:lnSpc>
                <a:spcPct val="140000"/>
              </a:lnSpc>
              <a:buClrTx/>
              <a:buSzTx/>
              <a:buFontTx/>
              <a:buNone/>
              <a:defRPr/>
            </a:pPr>
            <a:r>
              <a:rPr lang="en-US" altLang="zh-CN" sz="1800" dirty="0">
                <a:latin typeface="Arial" panose="020B0604020202020204" pitchFamily="34" charset="0"/>
                <a:sym typeface="+mn-ea"/>
              </a:rPr>
              <a:t>16、B.4.1 </a:t>
            </a:r>
            <a:r>
              <a:rPr lang="zh-CN" altLang="zh-CN" sz="1800" dirty="0">
                <a:latin typeface="Arial" panose="020B0604020202020204" pitchFamily="34" charset="0"/>
                <a:sym typeface="+mn-ea"/>
              </a:rPr>
              <a:t>施工起重机械设备</a:t>
            </a:r>
            <a:r>
              <a:rPr lang="zh-CN" altLang="zh-CN" sz="1800" b="1" dirty="0">
                <a:solidFill>
                  <a:srgbClr val="FF0000"/>
                </a:solidFill>
                <a:latin typeface="Arial" panose="020B0604020202020204" pitchFamily="34" charset="0"/>
                <a:sym typeface="+mn-ea"/>
              </a:rPr>
              <a:t>安装</a:t>
            </a:r>
            <a:r>
              <a:rPr lang="en-US" altLang="zh-CN" sz="1800" b="1" dirty="0">
                <a:solidFill>
                  <a:srgbClr val="FF0000"/>
                </a:solidFill>
                <a:latin typeface="Arial" panose="020B0604020202020204" pitchFamily="34" charset="0"/>
                <a:sym typeface="+mn-ea"/>
              </a:rPr>
              <a:t>/</a:t>
            </a:r>
            <a:r>
              <a:rPr lang="zh-CN" altLang="zh-CN" sz="1800" b="1" dirty="0">
                <a:solidFill>
                  <a:srgbClr val="FF0000"/>
                </a:solidFill>
                <a:latin typeface="Arial" panose="020B0604020202020204" pitchFamily="34" charset="0"/>
                <a:sym typeface="+mn-ea"/>
              </a:rPr>
              <a:t>使用</a:t>
            </a:r>
            <a:r>
              <a:rPr lang="en-US" altLang="zh-CN" sz="1800" b="1" dirty="0">
                <a:solidFill>
                  <a:srgbClr val="FF0000"/>
                </a:solidFill>
                <a:latin typeface="Arial" panose="020B0604020202020204" pitchFamily="34" charset="0"/>
                <a:sym typeface="+mn-ea"/>
              </a:rPr>
              <a:t>/</a:t>
            </a:r>
            <a:r>
              <a:rPr lang="zh-CN" altLang="zh-CN" sz="1800" b="1" dirty="0">
                <a:solidFill>
                  <a:srgbClr val="FF0000"/>
                </a:solidFill>
                <a:latin typeface="Arial" panose="020B0604020202020204" pitchFamily="34" charset="0"/>
                <a:sym typeface="+mn-ea"/>
              </a:rPr>
              <a:t>拆卸</a:t>
            </a:r>
            <a:r>
              <a:rPr lang="zh-CN" altLang="zh-CN" sz="1800" dirty="0">
                <a:latin typeface="Arial" panose="020B0604020202020204" pitchFamily="34" charset="0"/>
                <a:sym typeface="+mn-ea"/>
              </a:rPr>
              <a:t>报审表：</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b="1" dirty="0">
                <a:latin typeface="Arial" panose="020B0604020202020204" pitchFamily="34" charset="0"/>
                <a:sym typeface="+mn-ea"/>
              </a:rPr>
              <a:t>    </a:t>
            </a:r>
            <a:r>
              <a:rPr lang="zh-CN" altLang="zh-CN" sz="1800" dirty="0">
                <a:latin typeface="Arial" panose="020B0604020202020204" pitchFamily="34" charset="0"/>
                <a:sym typeface="+mn-ea"/>
              </a:rPr>
              <a:t>本表是施工单位向项目监理机构报审用于本工程施工起重机械设备（塔吊、附墙电梯、整体提升式脚手架、滑模等自升式架设设施等）安装</a:t>
            </a:r>
            <a:r>
              <a:rPr lang="en-US" altLang="zh-CN" sz="1800" dirty="0">
                <a:latin typeface="Arial" panose="020B0604020202020204" pitchFamily="34" charset="0"/>
                <a:sym typeface="+mn-ea"/>
              </a:rPr>
              <a:t>/</a:t>
            </a:r>
            <a:r>
              <a:rPr lang="zh-CN" altLang="zh-CN" sz="1800" dirty="0">
                <a:latin typeface="Arial" panose="020B0604020202020204" pitchFamily="34" charset="0"/>
                <a:sym typeface="+mn-ea"/>
              </a:rPr>
              <a:t>使用</a:t>
            </a:r>
            <a:r>
              <a:rPr lang="en-US" altLang="zh-CN" sz="1800" dirty="0">
                <a:latin typeface="Arial" panose="020B0604020202020204" pitchFamily="34" charset="0"/>
                <a:sym typeface="+mn-ea"/>
              </a:rPr>
              <a:t>/</a:t>
            </a:r>
            <a:r>
              <a:rPr lang="zh-CN" altLang="zh-CN" sz="1800" dirty="0">
                <a:latin typeface="Arial" panose="020B0604020202020204" pitchFamily="34" charset="0"/>
                <a:sym typeface="+mn-ea"/>
              </a:rPr>
              <a:t>拆卸的专项用表。按原建设部《关于落实工程安全生产监理责任的若干意见》（建市</a:t>
            </a:r>
            <a:r>
              <a:rPr lang="en-US" altLang="zh-CN" sz="1800" dirty="0">
                <a:latin typeface="Arial" panose="020B0604020202020204" pitchFamily="34" charset="0"/>
                <a:sym typeface="+mn-ea"/>
              </a:rPr>
              <a:t>[2006]248</a:t>
            </a:r>
            <a:r>
              <a:rPr lang="zh-CN" altLang="zh-CN" sz="1800" dirty="0">
                <a:latin typeface="Arial" panose="020B0604020202020204" pitchFamily="34" charset="0"/>
                <a:sym typeface="+mn-ea"/>
              </a:rPr>
              <a:t>号）和</a:t>
            </a:r>
            <a:r>
              <a:rPr lang="zh-CN" altLang="zh-CN" sz="1800" b="1" dirty="0">
                <a:solidFill>
                  <a:srgbClr val="FF0000"/>
                </a:solidFill>
                <a:latin typeface="Arial" panose="020B0604020202020204" pitchFamily="34" charset="0"/>
                <a:sym typeface="+mn-ea"/>
              </a:rPr>
              <a:t>《建筑起重机械安全监督管理规定》（建设部</a:t>
            </a:r>
            <a:r>
              <a:rPr lang="en-US" altLang="zh-CN" sz="1800" b="1" dirty="0">
                <a:solidFill>
                  <a:srgbClr val="FF0000"/>
                </a:solidFill>
                <a:latin typeface="Arial" panose="020B0604020202020204" pitchFamily="34" charset="0"/>
                <a:sym typeface="+mn-ea"/>
              </a:rPr>
              <a:t>166</a:t>
            </a:r>
            <a:r>
              <a:rPr lang="zh-CN" altLang="zh-CN" sz="1800" b="1" dirty="0">
                <a:solidFill>
                  <a:srgbClr val="FF0000"/>
                </a:solidFill>
                <a:latin typeface="Arial" panose="020B0604020202020204" pitchFamily="34" charset="0"/>
                <a:sym typeface="+mn-ea"/>
              </a:rPr>
              <a:t>号令）</a:t>
            </a:r>
            <a:r>
              <a:rPr lang="zh-CN" altLang="zh-CN" sz="1800" dirty="0">
                <a:latin typeface="Arial" panose="020B0604020202020204" pitchFamily="34" charset="0"/>
                <a:sym typeface="+mn-ea"/>
              </a:rPr>
              <a:t>中的有关规定，要求监理单位加强核查工程起重机械设备、整体提升脚手架、模板等自升式架设设施和安全设施的验收手续，核查设备的合格证，核查专业安装、拆卸单位的资质和人员的资格，审核设备安装、拆卸方案，核查第三方专业检测单位的资质、检测人员的资格和检测报告，核查由施工单位、安装单位、设备租赁单位、检测单位参加并签字盖章的验收合格证明，核查政府有关部门同意登记备案的证明，审查工程起重机械设备操作和维护保养制度，核查设备操作人员的岗位资格等。施工单位在施工起重机械设备安装前、安装完毕启用前、使用结束拆卸前三个时段应分别进行报审。施工单位每次报审应附本表中所列的附件资料，项目监理机构应对所附资料进行核实、审查和备案。</a:t>
            </a:r>
            <a:endParaRPr kumimoji="0" lang="en-US"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B.4.1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658462" y="642175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160587"/>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256665"/>
            <a:ext cx="7809230" cy="1894205"/>
          </a:xfrm>
          <a:prstGeom prst="rect">
            <a:avLst/>
          </a:prstGeom>
          <a:noFill/>
        </p:spPr>
        <p:txBody>
          <a:bodyPr wrap="square" lIns="121955" tIns="60977" rIns="121955" bIns="60977" rtlCol="0">
            <a:spAutoFit/>
          </a:bodyPr>
          <a:lstStyle/>
          <a:p>
            <a:pPr marR="0" defTabSz="914400">
              <a:lnSpc>
                <a:spcPct val="160000"/>
              </a:lnSpc>
              <a:buClrTx/>
              <a:buSzTx/>
              <a:buFontTx/>
              <a:buNone/>
              <a:defRPr/>
            </a:pPr>
            <a:r>
              <a:rPr lang="en-US" altLang="zh-CN" sz="1800" noProof="0" dirty="0">
                <a:latin typeface="Arial" panose="020B0604020202020204" pitchFamily="34" charset="0"/>
                <a:ea typeface="宋体" panose="02010600030101010101" pitchFamily="2" charset="-122"/>
                <a:sym typeface="+mn-ea"/>
              </a:rPr>
              <a:t>17、B.5.1</a:t>
            </a:r>
            <a:r>
              <a:rPr lang="en-US" altLang="zh-CN" sz="1800" b="1" noProof="0" dirty="0">
                <a:latin typeface="Arial" panose="020B0604020202020204" pitchFamily="34" charset="0"/>
                <a:ea typeface="宋体" panose="02010600030101010101" pitchFamily="2" charset="-122"/>
                <a:sym typeface="+mn-ea"/>
              </a:rPr>
              <a:t>  </a:t>
            </a:r>
            <a:r>
              <a:rPr lang="zh-CN" altLang="zh-CN" sz="1800" b="1" noProof="0" dirty="0">
                <a:latin typeface="Arial" panose="020B0604020202020204" pitchFamily="34" charset="0"/>
                <a:ea typeface="宋体" panose="02010600030101010101" pitchFamily="2" charset="-122"/>
                <a:sym typeface="+mn-ea"/>
              </a:rPr>
              <a:t>监理通知回复单（</a:t>
            </a:r>
            <a:r>
              <a:rPr lang="en-US" altLang="zh-CN" sz="1800" b="1" noProof="0" dirty="0">
                <a:latin typeface="Arial" panose="020B0604020202020204" pitchFamily="34" charset="0"/>
                <a:ea typeface="宋体" panose="02010600030101010101" pitchFamily="2" charset="-122"/>
                <a:sym typeface="+mn-ea"/>
              </a:rPr>
              <a:t>   </a:t>
            </a:r>
            <a:r>
              <a:rPr lang="zh-CN" altLang="zh-CN" sz="1800" b="1" noProof="0" dirty="0">
                <a:latin typeface="Arial" panose="020B0604020202020204" pitchFamily="34" charset="0"/>
                <a:ea typeface="宋体" panose="02010600030101010101" pitchFamily="2" charset="-122"/>
                <a:sym typeface="+mn-ea"/>
              </a:rPr>
              <a:t>）</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60000"/>
              </a:lnSpc>
              <a:buClrTx/>
              <a:buSzTx/>
              <a:buFontTx/>
              <a:buNone/>
              <a:defRPr/>
            </a:pPr>
            <a:r>
              <a:rPr lang="en-US" altLang="zh-CN" sz="1800" b="1"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本表是施工单位在收到</a:t>
            </a:r>
            <a:r>
              <a:rPr lang="en-US" altLang="zh-CN" sz="1800" noProof="0" dirty="0">
                <a:latin typeface="Arial" panose="020B0604020202020204" pitchFamily="34" charset="0"/>
                <a:ea typeface="宋体" panose="02010600030101010101" pitchFamily="2" charset="-122"/>
                <a:sym typeface="+mn-ea"/>
              </a:rPr>
              <a:t>“A.0.10</a:t>
            </a:r>
            <a:r>
              <a:rPr lang="zh-CN" altLang="zh-CN" sz="1800" noProof="0" dirty="0">
                <a:latin typeface="Arial" panose="020B0604020202020204" pitchFamily="34" charset="0"/>
                <a:ea typeface="宋体" panose="02010600030101010101" pitchFamily="2" charset="-122"/>
                <a:sym typeface="+mn-ea"/>
              </a:rPr>
              <a:t>监理通知单</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后，根据通知要求在规定时间内完成相关工作，自查符合要求后报请项目监理机构进行复查的用表。</a:t>
            </a:r>
            <a:r>
              <a:rPr lang="zh-CN" altLang="zh-CN" sz="1800" noProof="0" dirty="0">
                <a:solidFill>
                  <a:srgbClr val="FF0000"/>
                </a:solidFill>
                <a:latin typeface="Arial" panose="020B0604020202020204" pitchFamily="34" charset="0"/>
                <a:ea typeface="宋体" panose="02010600030101010101" pitchFamily="2" charset="-122"/>
                <a:sym typeface="+mn-ea"/>
              </a:rPr>
              <a:t>项目监理机构应及时核查、记录并签署复查意见。</a:t>
            </a:r>
            <a:endParaRPr lang="en-US" altLang="zh-CN" sz="1800" b="1" dirty="0">
              <a:solidFill>
                <a:srgbClr val="FF0000"/>
              </a:solidFill>
            </a:endParaRPr>
          </a:p>
        </p:txBody>
      </p:sp>
      <p:sp>
        <p:nvSpPr>
          <p:cNvPr id="9" name="泪滴形 8"/>
          <p:cNvSpPr/>
          <p:nvPr/>
        </p:nvSpPr>
        <p:spPr>
          <a:xfrm>
            <a:off x="1634679" y="1104072"/>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B.5.1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634426" y="3799101"/>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B.5.2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218602" y="370359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218815" y="3799205"/>
            <a:ext cx="7880985" cy="2447925"/>
          </a:xfrm>
          <a:prstGeom prst="rect">
            <a:avLst/>
          </a:prstGeom>
          <a:noFill/>
        </p:spPr>
        <p:txBody>
          <a:bodyPr wrap="square" lIns="121955" tIns="60977" rIns="121955" bIns="60977" rtlCol="0">
            <a:spAutoFit/>
          </a:bodyPr>
          <a:lstStyle/>
          <a:p>
            <a:pPr marR="0" defTabSz="914400">
              <a:lnSpc>
                <a:spcPct val="210000"/>
              </a:lnSpc>
              <a:buClrTx/>
              <a:buSzTx/>
              <a:buFontTx/>
              <a:buNone/>
              <a:defRPr/>
            </a:pPr>
            <a:r>
              <a:rPr lang="en-US" altLang="zh-CN" sz="1800" noProof="0" dirty="0">
                <a:latin typeface="Arial" panose="020B0604020202020204" pitchFamily="34" charset="0"/>
                <a:ea typeface="宋体" panose="02010600030101010101" pitchFamily="2" charset="-122"/>
                <a:sym typeface="+mn-ea"/>
              </a:rPr>
              <a:t>18、B.5.2 </a:t>
            </a:r>
            <a:r>
              <a:rPr lang="en-US" altLang="zh-CN" sz="1800" b="1" noProof="0" dirty="0">
                <a:latin typeface="Arial" panose="020B0604020202020204" pitchFamily="34" charset="0"/>
                <a:ea typeface="宋体" panose="02010600030101010101" pitchFamily="2" charset="-122"/>
                <a:sym typeface="+mn-ea"/>
              </a:rPr>
              <a:t> </a:t>
            </a:r>
            <a:r>
              <a:rPr lang="zh-CN" altLang="zh-CN" sz="1800" b="1" noProof="0" dirty="0">
                <a:latin typeface="Arial" panose="020B0604020202020204" pitchFamily="34" charset="0"/>
                <a:ea typeface="宋体" panose="02010600030101010101" pitchFamily="2" charset="-122"/>
                <a:sym typeface="+mn-ea"/>
              </a:rPr>
              <a:t>工程复工报审表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210000"/>
              </a:lnSpc>
              <a:buClrTx/>
              <a:buSzTx/>
              <a:buFontTx/>
              <a:buNone/>
              <a:defRPr/>
            </a:pPr>
            <a:r>
              <a:rPr lang="en-US" altLang="zh-CN" sz="1800" b="1"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本表是工程暂停后，当停工原因消失，施工单位准备恢复施工，向项目监理机构申请复工的用表。项目监理机构应及时予以核查、评估，</a:t>
            </a:r>
            <a:r>
              <a:rPr lang="zh-CN" altLang="zh-CN" sz="1800" b="1" noProof="0" dirty="0">
                <a:solidFill>
                  <a:srgbClr val="FF0000"/>
                </a:solidFill>
                <a:latin typeface="Arial" panose="020B0604020202020204" pitchFamily="34" charset="0"/>
                <a:ea typeface="宋体" panose="02010600030101010101" pitchFamily="2" charset="-122"/>
                <a:sym typeface="+mn-ea"/>
              </a:rPr>
              <a:t>提出审核意见报建设单位审批。</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160587"/>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256665"/>
            <a:ext cx="8589010" cy="4107180"/>
          </a:xfrm>
          <a:prstGeom prst="rect">
            <a:avLst/>
          </a:prstGeom>
          <a:noFill/>
        </p:spPr>
        <p:txBody>
          <a:bodyPr wrap="square" lIns="121955" tIns="60977" rIns="121955" bIns="60977" rtlCol="0">
            <a:spAutoFit/>
          </a:bodyPr>
          <a:lstStyle/>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19、B.5.3 </a:t>
            </a:r>
            <a:r>
              <a:rPr lang="en-US" altLang="zh-CN" sz="1800" b="1" noProof="0" dirty="0">
                <a:latin typeface="Arial" panose="020B0604020202020204" pitchFamily="34" charset="0"/>
                <a:ea typeface="宋体" panose="02010600030101010101" pitchFamily="2" charset="-122"/>
                <a:sym typeface="+mn-ea"/>
              </a:rPr>
              <a:t> </a:t>
            </a:r>
            <a:r>
              <a:rPr lang="zh-CN" altLang="zh-CN" sz="1800" b="1" noProof="0" dirty="0">
                <a:latin typeface="Arial" panose="020B0604020202020204" pitchFamily="34" charset="0"/>
                <a:ea typeface="宋体" panose="02010600030101010101" pitchFamily="2" charset="-122"/>
                <a:sym typeface="+mn-ea"/>
              </a:rPr>
              <a:t>单位工程竣工验收报审表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b="1"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本表是施工单位已按施工合同约定，完成设计文件所要求的施工内容，自检符合竣工验收条件后，向项目监理机构和建设单位提出竣工验收申请的用表。工程具备以下条件的，施工单位可以申请竣工验收：</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zh-CN" altLang="zh-CN" sz="1800" noProof="0" dirty="0">
                <a:latin typeface="Arial" panose="020B0604020202020204" pitchFamily="34" charset="0"/>
                <a:ea typeface="宋体" panose="02010600030101010101" pitchFamily="2" charset="-122"/>
                <a:sym typeface="+mn-ea"/>
              </a:rPr>
              <a:t>除建设单位同意的甩项工作和缺陷修补工作外，施工合同范围内的全部工程以及有关工作，包括合同要求的试验，试运行以及检验均已完成，并符合施工合同要求。</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zh-CN" altLang="zh-CN" sz="1800" noProof="0" dirty="0">
                <a:latin typeface="Arial" panose="020B0604020202020204" pitchFamily="34" charset="0"/>
                <a:ea typeface="宋体" panose="02010600030101010101" pitchFamily="2" charset="-122"/>
                <a:sym typeface="+mn-ea"/>
              </a:rPr>
              <a:t>已按施工合同约定编制了甩项工作和缺陷修补工作清单以及相应的施工计划。</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zh-CN" altLang="zh-CN" sz="1800" noProof="0" dirty="0">
                <a:latin typeface="Arial" panose="020B0604020202020204" pitchFamily="34" charset="0"/>
                <a:ea typeface="宋体" panose="02010600030101010101" pitchFamily="2" charset="-122"/>
                <a:sym typeface="+mn-ea"/>
              </a:rPr>
              <a:t>已按合同约定的内容和份数备齐竣工资料。</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indent="355600" defTabSz="914400">
              <a:lnSpc>
                <a:spcPct val="120000"/>
              </a:lnSpc>
              <a:buClrTx/>
              <a:buSzTx/>
              <a:buFontTx/>
              <a:buNone/>
              <a:tabLst>
                <a:tab pos="4185920" algn="l"/>
              </a:tabLst>
              <a:defRPr/>
            </a:pPr>
            <a:r>
              <a:rPr lang="zh-CN" altLang="zh-CN" sz="1800" b="1" noProof="0" dirty="0">
                <a:solidFill>
                  <a:srgbClr val="FF0000"/>
                </a:solidFill>
                <a:latin typeface="Arial" panose="020B0604020202020204" pitchFamily="34" charset="0"/>
                <a:ea typeface="宋体" panose="02010600030101010101" pitchFamily="2" charset="-122"/>
                <a:sym typeface="+mn-ea"/>
              </a:rPr>
              <a:t>项目监理机构收到单位工程竣工验收报审表后，应及时组织相关参建单位进行工程竣工预验收。</a:t>
            </a:r>
            <a:r>
              <a:rPr lang="zh-CN" altLang="zh-CN" sz="1800" noProof="0" dirty="0">
                <a:latin typeface="Arial" panose="020B0604020202020204" pitchFamily="34" charset="0"/>
                <a:ea typeface="宋体" panose="02010600030101010101" pitchFamily="2" charset="-122"/>
                <a:sym typeface="+mn-ea"/>
              </a:rPr>
              <a:t>存在问题的，应要求施工单位及时整改；合格的，总监理工程师应在收到本报审表后</a:t>
            </a:r>
            <a:r>
              <a:rPr lang="en-US" altLang="zh-CN" sz="1800" b="1" noProof="0" dirty="0">
                <a:solidFill>
                  <a:srgbClr val="FF0000"/>
                </a:solidFill>
                <a:latin typeface="Arial" panose="020B0604020202020204" pitchFamily="34" charset="0"/>
                <a:ea typeface="宋体" panose="02010600030101010101" pitchFamily="2" charset="-122"/>
                <a:sym typeface="+mn-ea"/>
              </a:rPr>
              <a:t>14</a:t>
            </a:r>
            <a:r>
              <a:rPr lang="zh-CN" altLang="zh-CN" sz="1800" b="1" noProof="0" dirty="0">
                <a:solidFill>
                  <a:srgbClr val="FF0000"/>
                </a:solidFill>
                <a:latin typeface="Arial" panose="020B0604020202020204" pitchFamily="34" charset="0"/>
                <a:ea typeface="宋体" panose="02010600030101010101" pitchFamily="2" charset="-122"/>
                <a:sym typeface="+mn-ea"/>
              </a:rPr>
              <a:t>天内签认</a:t>
            </a:r>
            <a:r>
              <a:rPr lang="zh-CN" altLang="zh-CN" sz="1800" noProof="0" dirty="0">
                <a:latin typeface="Arial" panose="020B0604020202020204" pitchFamily="34" charset="0"/>
                <a:ea typeface="宋体" panose="02010600030101010101" pitchFamily="2" charset="-122"/>
                <a:sym typeface="+mn-ea"/>
              </a:rPr>
              <a:t>单位工程竣工验收报审表，</a:t>
            </a:r>
            <a:r>
              <a:rPr lang="zh-CN" altLang="zh-CN" sz="1800" b="1" noProof="0" dirty="0">
                <a:solidFill>
                  <a:srgbClr val="FF0000"/>
                </a:solidFill>
                <a:latin typeface="Arial" panose="020B0604020202020204" pitchFamily="34" charset="0"/>
                <a:ea typeface="宋体" panose="02010600030101010101" pitchFamily="2" charset="-122"/>
                <a:sym typeface="+mn-ea"/>
              </a:rPr>
              <a:t>报请建设单位组织竣工验收，或要求施工单位整改后重新报审。</a:t>
            </a:r>
            <a:endParaRPr lang="en-US" altLang="zh-CN" sz="1800" b="1" dirty="0">
              <a:solidFill>
                <a:srgbClr val="FF0000"/>
              </a:solidFill>
            </a:endParaRPr>
          </a:p>
        </p:txBody>
      </p:sp>
      <p:sp>
        <p:nvSpPr>
          <p:cNvPr id="9" name="泪滴形 8"/>
          <p:cNvSpPr/>
          <p:nvPr/>
        </p:nvSpPr>
        <p:spPr>
          <a:xfrm>
            <a:off x="1634679" y="1160587"/>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B.5.1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634426" y="5363741"/>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B.5.2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218602" y="5364123"/>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218815" y="5502910"/>
            <a:ext cx="8502015" cy="786130"/>
          </a:xfrm>
          <a:prstGeom prst="rect">
            <a:avLst/>
          </a:prstGeom>
          <a:noFill/>
        </p:spPr>
        <p:txBody>
          <a:bodyPr wrap="square" lIns="121955" tIns="60977" rIns="121955" bIns="60977" rtlCol="0">
            <a:spAutoFit/>
          </a:bodyPr>
          <a:lstStyle/>
          <a:p>
            <a:pPr marR="0" defTabSz="914400">
              <a:lnSpc>
                <a:spcPct val="120000"/>
              </a:lnSpc>
              <a:buClrTx/>
              <a:buSzTx/>
              <a:buFontTx/>
              <a:buNone/>
              <a:defRPr/>
            </a:pPr>
            <a:r>
              <a:rPr lang="en-US" altLang="zh-CN" sz="1800" noProof="0" dirty="0">
                <a:latin typeface="Arial" panose="020B0604020202020204" pitchFamily="34" charset="0"/>
                <a:ea typeface="宋体" panose="02010600030101010101" pitchFamily="2" charset="-122"/>
                <a:sym typeface="+mn-ea"/>
              </a:rPr>
              <a:t>20、B.5.4  </a:t>
            </a:r>
            <a:r>
              <a:rPr lang="zh-CN" altLang="zh-CN" sz="1800" b="1" noProof="0" dirty="0">
                <a:latin typeface="Arial" panose="020B0604020202020204" pitchFamily="34" charset="0"/>
                <a:ea typeface="宋体" panose="02010600030101010101" pitchFamily="2" charset="-122"/>
                <a:sym typeface="+mn-ea"/>
              </a:rPr>
              <a:t>施工单位通用报审表</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en-US" altLang="zh-CN" sz="1800" b="1"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本表是施工单位向项目监理机构报审</a:t>
            </a:r>
            <a:r>
              <a:rPr lang="en-US" altLang="zh-CN" sz="1800" noProof="0" dirty="0">
                <a:latin typeface="Arial" panose="020B0604020202020204" pitchFamily="34" charset="0"/>
                <a:ea typeface="宋体" panose="02010600030101010101" pitchFamily="2" charset="-122"/>
                <a:sym typeface="+mn-ea"/>
              </a:rPr>
              <a:t>B</a:t>
            </a:r>
            <a:r>
              <a:rPr lang="zh-CN" altLang="zh-CN" sz="1800" noProof="0" dirty="0">
                <a:latin typeface="Arial" panose="020B0604020202020204" pitchFamily="34" charset="0"/>
                <a:ea typeface="宋体" panose="02010600030101010101" pitchFamily="2" charset="-122"/>
                <a:sym typeface="+mn-ea"/>
              </a:rPr>
              <a:t>类表中其他表式所未能包括的事项的用表。</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6" y="-12699"/>
            <a:ext cx="12194258" cy="9316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6">
                  <a:lumMod val="75000"/>
                </a:schemeClr>
              </a:solidFill>
            </a:endParaRPr>
          </a:p>
        </p:txBody>
      </p:sp>
      <p:sp>
        <p:nvSpPr>
          <p:cNvPr id="3" name="TextBox 14"/>
          <p:cNvSpPr txBox="1">
            <a:spLocks noChangeArrowheads="1"/>
          </p:cNvSpPr>
          <p:nvPr/>
        </p:nvSpPr>
        <p:spPr bwMode="auto">
          <a:xfrm>
            <a:off x="913765" y="290830"/>
            <a:ext cx="7098665" cy="583565"/>
          </a:xfrm>
          <a:prstGeom prst="rect">
            <a:avLst/>
          </a:prstGeom>
          <a:noFill/>
          <a:ln w="9525">
            <a:noFill/>
            <a:miter lim="800000"/>
          </a:ln>
        </p:spPr>
        <p:txBody>
          <a:bodyPr wrap="square">
            <a:spAutoFit/>
          </a:bodyPr>
          <a:lstStyle/>
          <a:p>
            <a:pPr lvl="0">
              <a:defRPr/>
            </a:pPr>
            <a:r>
              <a:rPr lang="zh-CN" altLang="zh-CN" sz="3200" b="1" kern="0" dirty="0">
                <a:solidFill>
                  <a:schemeClr val="bg1"/>
                </a:solidFill>
                <a:latin typeface="微软雅黑" panose="020B0503020204020204" pitchFamily="34" charset="-122"/>
                <a:ea typeface="微软雅黑" panose="020B0503020204020204" pitchFamily="34" charset="-122"/>
              </a:rPr>
              <a:t>江苏省第五版监理用</a:t>
            </a:r>
            <a:r>
              <a:rPr lang="zh-CN" altLang="zh-CN" sz="3200" b="1" kern="0" dirty="0" smtClean="0">
                <a:solidFill>
                  <a:schemeClr val="bg1"/>
                </a:solidFill>
                <a:latin typeface="微软雅黑" panose="020B0503020204020204" pitchFamily="34" charset="-122"/>
                <a:ea typeface="微软雅黑" panose="020B0503020204020204" pitchFamily="34" charset="-122"/>
              </a:rPr>
              <a:t>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7468" y="260696"/>
            <a:ext cx="384071" cy="384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5" name="矩形 4"/>
          <p:cNvSpPr/>
          <p:nvPr/>
        </p:nvSpPr>
        <p:spPr>
          <a:xfrm>
            <a:off x="529557" y="452785"/>
            <a:ext cx="288053" cy="288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7" name="任意多边形 6"/>
          <p:cNvSpPr/>
          <p:nvPr/>
        </p:nvSpPr>
        <p:spPr>
          <a:xfrm>
            <a:off x="5417585" y="1360213"/>
            <a:ext cx="3580595" cy="140907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26" tIns="0" rIns="115226"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8" name="任意多边形 7"/>
          <p:cNvSpPr/>
          <p:nvPr/>
        </p:nvSpPr>
        <p:spPr>
          <a:xfrm flipH="1">
            <a:off x="2902967" y="1360213"/>
            <a:ext cx="3580595" cy="1409076"/>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26" tIns="0" rIns="115226"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9" name="空心弧 40"/>
          <p:cNvSpPr/>
          <p:nvPr/>
        </p:nvSpPr>
        <p:spPr>
          <a:xfrm flipH="1" flipV="1">
            <a:off x="5234698" y="2769479"/>
            <a:ext cx="1248870" cy="1193461"/>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B0F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26" tIns="0" rIns="115226"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10" name="空心弧 40"/>
          <p:cNvSpPr/>
          <p:nvPr/>
        </p:nvSpPr>
        <p:spPr>
          <a:xfrm flipV="1">
            <a:off x="5417587" y="2769479"/>
            <a:ext cx="1248870" cy="1193461"/>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1" fmla="*/ 0 w 643003"/>
              <a:gd name="connsiteY0-2" fmla="*/ 623888 h 623888"/>
              <a:gd name="connsiteX1-3" fmla="*/ 186688 w 643003"/>
              <a:gd name="connsiteY1-4" fmla="*/ 178812 h 623888"/>
              <a:gd name="connsiteX2-5" fmla="*/ 635026 w 643003"/>
              <a:gd name="connsiteY2-6" fmla="*/ 100 h 623888"/>
              <a:gd name="connsiteX3-7" fmla="*/ 631031 w 643003"/>
              <a:gd name="connsiteY3-8" fmla="*/ 223840 h 623888"/>
              <a:gd name="connsiteX4-9" fmla="*/ 343503 w 643003"/>
              <a:gd name="connsiteY4-10" fmla="*/ 338452 h 623888"/>
              <a:gd name="connsiteX5-11" fmla="*/ 223776 w 643003"/>
              <a:gd name="connsiteY5-12" fmla="*/ 623888 h 623888"/>
              <a:gd name="connsiteX6-13" fmla="*/ 0 w 643003"/>
              <a:gd name="connsiteY6-14" fmla="*/ 623888 h 623888"/>
              <a:gd name="connsiteX0-15" fmla="*/ 0 w 649102"/>
              <a:gd name="connsiteY0-16" fmla="*/ 623888 h 623888"/>
              <a:gd name="connsiteX1-17" fmla="*/ 186688 w 649102"/>
              <a:gd name="connsiteY1-18" fmla="*/ 178812 h 623888"/>
              <a:gd name="connsiteX2-19" fmla="*/ 635026 w 649102"/>
              <a:gd name="connsiteY2-20" fmla="*/ 100 h 623888"/>
              <a:gd name="connsiteX3-21" fmla="*/ 631031 w 649102"/>
              <a:gd name="connsiteY3-22" fmla="*/ 223840 h 623888"/>
              <a:gd name="connsiteX4-23" fmla="*/ 343503 w 649102"/>
              <a:gd name="connsiteY4-24" fmla="*/ 338452 h 623888"/>
              <a:gd name="connsiteX5-25" fmla="*/ 223776 w 649102"/>
              <a:gd name="connsiteY5-26" fmla="*/ 623888 h 623888"/>
              <a:gd name="connsiteX6-27" fmla="*/ 0 w 649102"/>
              <a:gd name="connsiteY6-28" fmla="*/ 623888 h 623888"/>
              <a:gd name="connsiteX0-29" fmla="*/ 0 w 652814"/>
              <a:gd name="connsiteY0-30" fmla="*/ 623888 h 623888"/>
              <a:gd name="connsiteX1-31" fmla="*/ 186688 w 652814"/>
              <a:gd name="connsiteY1-32" fmla="*/ 178812 h 623888"/>
              <a:gd name="connsiteX2-33" fmla="*/ 635026 w 652814"/>
              <a:gd name="connsiteY2-34" fmla="*/ 100 h 623888"/>
              <a:gd name="connsiteX3-35" fmla="*/ 631031 w 652814"/>
              <a:gd name="connsiteY3-36" fmla="*/ 223840 h 623888"/>
              <a:gd name="connsiteX4-37" fmla="*/ 343503 w 652814"/>
              <a:gd name="connsiteY4-38" fmla="*/ 338452 h 623888"/>
              <a:gd name="connsiteX5-39" fmla="*/ 223776 w 652814"/>
              <a:gd name="connsiteY5-40" fmla="*/ 623888 h 623888"/>
              <a:gd name="connsiteX6-41" fmla="*/ 0 w 652814"/>
              <a:gd name="connsiteY6-42" fmla="*/ 623888 h 6238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rgbClr val="0070C0"/>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5226" tIns="0" rIns="115226" bIns="0" numCol="1" spcCol="0" rtlCol="0" fromWordArt="0" anchor="ctr" anchorCtr="0" forceAA="0" compatLnSpc="1">
            <a:noAutofit/>
          </a:bodyPr>
          <a:lstStyle/>
          <a:p>
            <a:pPr algn="ctr"/>
            <a:endParaRPr lang="zh-CN" altLang="en-US" sz="4535" dirty="0">
              <a:solidFill>
                <a:schemeClr val="tx1"/>
              </a:solidFill>
              <a:latin typeface="微软雅黑" panose="020B0503020204020204" pitchFamily="34" charset="-122"/>
              <a:ea typeface="微软雅黑" panose="020B0503020204020204" pitchFamily="34" charset="-122"/>
            </a:endParaRPr>
          </a:p>
        </p:txBody>
      </p:sp>
      <p:sp>
        <p:nvSpPr>
          <p:cNvPr id="11" name="文本框 13"/>
          <p:cNvSpPr txBox="1"/>
          <p:nvPr/>
        </p:nvSpPr>
        <p:spPr>
          <a:xfrm>
            <a:off x="6747247" y="1845618"/>
            <a:ext cx="4392488" cy="3394172"/>
          </a:xfrm>
          <a:prstGeom prst="rect">
            <a:avLst/>
          </a:prstGeom>
          <a:noFill/>
        </p:spPr>
        <p:txBody>
          <a:bodyPr wrap="square" lIns="115226" tIns="57613" rIns="115226" bIns="57613" rtlCol="0">
            <a:spAutoFit/>
          </a:bodyPr>
          <a:lstStyle/>
          <a:p>
            <a:pPr>
              <a:lnSpc>
                <a:spcPct val="150000"/>
              </a:lnSpc>
              <a:buFont typeface="Arial" panose="020B0604020202020204" pitchFamily="34" charset="0"/>
              <a:buNone/>
            </a:pPr>
            <a:endParaRPr lang="en-US" altLang="zh-CN" sz="1600" b="1" dirty="0" smtClean="0">
              <a:solidFill>
                <a:srgbClr val="033E99"/>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endParaRPr lang="en-US" altLang="zh-CN" sz="1600" b="1" dirty="0" smtClean="0">
              <a:solidFill>
                <a:srgbClr val="033E99"/>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zh-CN" altLang="en-US" sz="2000" b="1" dirty="0" smtClean="0">
                <a:solidFill>
                  <a:srgbClr val="033E99"/>
                </a:solidFill>
                <a:latin typeface="黑体" panose="02010609060101010101" pitchFamily="49" charset="-122"/>
                <a:ea typeface="黑体" panose="02010609060101010101" pitchFamily="49" charset="-122"/>
              </a:rPr>
              <a:t>不同点：</a:t>
            </a:r>
            <a:endParaRPr lang="en-US" altLang="zh-CN" sz="2000" b="1" dirty="0" smtClean="0">
              <a:solidFill>
                <a:srgbClr val="033E99"/>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en-US" altLang="zh-CN" sz="1800" b="1" dirty="0" smtClean="0">
                <a:solidFill>
                  <a:srgbClr val="033E99"/>
                </a:solidFill>
                <a:latin typeface="黑体" panose="02010609060101010101" pitchFamily="49" charset="-122"/>
                <a:ea typeface="黑体" panose="02010609060101010101" pitchFamily="49" charset="-122"/>
              </a:rPr>
              <a:t>1、</a:t>
            </a:r>
            <a:r>
              <a:rPr lang="zh-CN" altLang="en-US" sz="1800" b="1" dirty="0" smtClean="0">
                <a:solidFill>
                  <a:srgbClr val="033E99"/>
                </a:solidFill>
                <a:latin typeface="黑体" panose="02010609060101010101" pitchFamily="49" charset="-122"/>
                <a:ea typeface="黑体" panose="02010609060101010101" pitchFamily="49" charset="-122"/>
              </a:rPr>
              <a:t>表格数量多</a:t>
            </a:r>
            <a:r>
              <a:rPr lang="zh-CN" altLang="en-US" sz="1800" b="1" dirty="0" smtClean="0">
                <a:solidFill>
                  <a:srgbClr val="FF0000"/>
                </a:solidFill>
                <a:latin typeface="黑体" panose="02010609060101010101" pitchFamily="49" charset="-122"/>
                <a:ea typeface="黑体" panose="02010609060101010101" pitchFamily="49" charset="-122"/>
              </a:rPr>
              <a:t>：（</a:t>
            </a:r>
            <a:r>
              <a:rPr lang="en-US" altLang="zh-CN" sz="1800" b="1" dirty="0" smtClean="0">
                <a:solidFill>
                  <a:srgbClr val="FF0000"/>
                </a:solidFill>
                <a:latin typeface="黑体" panose="02010609060101010101" pitchFamily="49" charset="-122"/>
                <a:ea typeface="黑体" panose="02010609060101010101" pitchFamily="49" charset="-122"/>
              </a:rPr>
              <a:t>A：17/8；B：20/14；C：3/3</a:t>
            </a:r>
            <a:r>
              <a:rPr lang="zh-CN" altLang="en-US" sz="1800" b="1" dirty="0" smtClean="0">
                <a:solidFill>
                  <a:srgbClr val="FF0000"/>
                </a:solidFill>
                <a:latin typeface="黑体" panose="02010609060101010101" pitchFamily="49" charset="-122"/>
                <a:ea typeface="黑体" panose="02010609060101010101" pitchFamily="49" charset="-122"/>
              </a:rPr>
              <a:t>）</a:t>
            </a:r>
            <a:r>
              <a:rPr lang="en-US" altLang="zh-CN" sz="1800" b="1" dirty="0" smtClean="0">
                <a:solidFill>
                  <a:srgbClr val="FF0000"/>
                </a:solidFill>
                <a:latin typeface="黑体" panose="02010609060101010101" pitchFamily="49" charset="-122"/>
                <a:ea typeface="黑体" panose="02010609060101010101" pitchFamily="49" charset="-122"/>
              </a:rPr>
              <a:t>]</a:t>
            </a:r>
            <a:r>
              <a:rPr lang="zh-CN" altLang="en-US" sz="1800" b="1" dirty="0" smtClean="0">
                <a:solidFill>
                  <a:srgbClr val="FF0000"/>
                </a:solidFill>
                <a:latin typeface="黑体" panose="02010609060101010101" pitchFamily="49" charset="-122"/>
                <a:ea typeface="黑体" panose="02010609060101010101" pitchFamily="49" charset="-122"/>
              </a:rPr>
              <a:t>（</a:t>
            </a:r>
            <a:r>
              <a:rPr lang="en-US" altLang="zh-CN" sz="1800" b="1" dirty="0" smtClean="0">
                <a:solidFill>
                  <a:srgbClr val="FF0000"/>
                </a:solidFill>
                <a:latin typeface="黑体" panose="02010609060101010101" pitchFamily="49" charset="-122"/>
                <a:ea typeface="黑体" panose="02010609060101010101" pitchFamily="49" charset="-122"/>
              </a:rPr>
              <a:t>40/25</a:t>
            </a:r>
            <a:r>
              <a:rPr lang="zh-CN" altLang="en-US" sz="1800" b="1" dirty="0" smtClean="0">
                <a:solidFill>
                  <a:srgbClr val="FF0000"/>
                </a:solidFill>
                <a:latin typeface="黑体" panose="02010609060101010101" pitchFamily="49" charset="-122"/>
                <a:ea typeface="黑体" panose="02010609060101010101" pitchFamily="49" charset="-122"/>
              </a:rPr>
              <a:t>）</a:t>
            </a:r>
            <a:endParaRPr lang="en-US" altLang="zh-CN" sz="1800" b="1" dirty="0" smtClean="0">
              <a:solidFill>
                <a:srgbClr val="FF0000"/>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en-US" altLang="zh-CN" sz="1800" b="1" dirty="0" smtClean="0">
                <a:solidFill>
                  <a:srgbClr val="033E99"/>
                </a:solidFill>
                <a:latin typeface="黑体" panose="02010609060101010101" pitchFamily="49" charset="-122"/>
                <a:ea typeface="黑体" panose="02010609060101010101" pitchFamily="49" charset="-122"/>
              </a:rPr>
              <a:t>2、</a:t>
            </a:r>
            <a:r>
              <a:rPr lang="zh-CN" altLang="en-US" sz="1800" b="1" dirty="0" smtClean="0">
                <a:solidFill>
                  <a:srgbClr val="033E99"/>
                </a:solidFill>
                <a:latin typeface="黑体" panose="02010609060101010101" pitchFamily="49" charset="-122"/>
                <a:ea typeface="黑体" panose="02010609060101010101" pitchFamily="49" charset="-122"/>
              </a:rPr>
              <a:t>表格内容细（如工序、测量、进度、计量、砼令、安全等）</a:t>
            </a:r>
            <a:endParaRPr lang="en-US" altLang="zh-CN" sz="1800" b="1" dirty="0" smtClean="0">
              <a:solidFill>
                <a:srgbClr val="033E99"/>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en-US" altLang="zh-CN" sz="1800" b="1" dirty="0" smtClean="0">
                <a:solidFill>
                  <a:srgbClr val="033E99"/>
                </a:solidFill>
                <a:latin typeface="黑体" panose="02010609060101010101" pitchFamily="49" charset="-122"/>
                <a:ea typeface="黑体" panose="02010609060101010101" pitchFamily="49" charset="-122"/>
              </a:rPr>
              <a:t>3、</a:t>
            </a:r>
            <a:r>
              <a:rPr lang="zh-CN" altLang="en-US" sz="1800" b="1" dirty="0" smtClean="0">
                <a:solidFill>
                  <a:srgbClr val="033E99"/>
                </a:solidFill>
                <a:latin typeface="黑体" panose="02010609060101010101" pitchFamily="49" charset="-122"/>
                <a:ea typeface="黑体" panose="02010609060101010101" pitchFamily="49" charset="-122"/>
              </a:rPr>
              <a:t>具有地方特色，针对性强</a:t>
            </a:r>
            <a:endParaRPr altLang="zh-CN" sz="1800" dirty="0" smtClean="0">
              <a:solidFill>
                <a:schemeClr val="tx1"/>
              </a:solidFill>
              <a:latin typeface="黑体" panose="02010609060101010101" pitchFamily="49" charset="-122"/>
              <a:ea typeface="黑体" panose="02010609060101010101" pitchFamily="49" charset="-122"/>
              <a:sym typeface="+mn-ea"/>
            </a:endParaRPr>
          </a:p>
        </p:txBody>
      </p:sp>
      <p:sp>
        <p:nvSpPr>
          <p:cNvPr id="12" name="文本框 14"/>
          <p:cNvSpPr txBox="1"/>
          <p:nvPr/>
        </p:nvSpPr>
        <p:spPr>
          <a:xfrm>
            <a:off x="770583" y="2421682"/>
            <a:ext cx="4464496" cy="2655508"/>
          </a:xfrm>
          <a:prstGeom prst="rect">
            <a:avLst/>
          </a:prstGeom>
          <a:noFill/>
        </p:spPr>
        <p:txBody>
          <a:bodyPr wrap="square" lIns="115226" tIns="57613" rIns="115226" bIns="57613" rtlCol="0">
            <a:spAutoFit/>
          </a:bodyPr>
          <a:lstStyle/>
          <a:p>
            <a:pPr>
              <a:lnSpc>
                <a:spcPct val="150000"/>
              </a:lnSpc>
              <a:buFont typeface="Arial" panose="020B0604020202020204" pitchFamily="34" charset="0"/>
              <a:buNone/>
            </a:pPr>
            <a:r>
              <a:rPr lang="zh-CN" altLang="en-US" sz="2000" b="1" dirty="0" smtClean="0">
                <a:solidFill>
                  <a:srgbClr val="033E99"/>
                </a:solidFill>
                <a:latin typeface="黑体" panose="02010609060101010101" pitchFamily="49" charset="-122"/>
                <a:ea typeface="黑体" panose="02010609060101010101" pitchFamily="49" charset="-122"/>
              </a:rPr>
              <a:t>相同点：</a:t>
            </a:r>
            <a:endParaRPr lang="en-US" altLang="zh-CN" sz="2000" b="1" dirty="0" smtClean="0">
              <a:solidFill>
                <a:srgbClr val="033E99"/>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en-US" altLang="zh-CN" sz="1800" b="1" dirty="0" smtClean="0">
                <a:solidFill>
                  <a:srgbClr val="033E99"/>
                </a:solidFill>
                <a:latin typeface="黑体" panose="02010609060101010101" pitchFamily="49" charset="-122"/>
                <a:ea typeface="黑体" panose="02010609060101010101" pitchFamily="49" charset="-122"/>
              </a:rPr>
              <a:t>1、</a:t>
            </a:r>
            <a:r>
              <a:rPr lang="zh-CN" altLang="en-US" sz="1800" b="1" dirty="0" smtClean="0">
                <a:solidFill>
                  <a:srgbClr val="033E99"/>
                </a:solidFill>
                <a:latin typeface="黑体" panose="02010609060101010101" pitchFamily="49" charset="-122"/>
                <a:ea typeface="黑体" panose="02010609060101010101" pitchFamily="49" charset="-122"/>
              </a:rPr>
              <a:t>均分为</a:t>
            </a:r>
            <a:r>
              <a:rPr lang="en-US" altLang="zh-CN" sz="1800" b="1" dirty="0" smtClean="0">
                <a:solidFill>
                  <a:srgbClr val="033E99"/>
                </a:solidFill>
                <a:latin typeface="黑体" panose="02010609060101010101" pitchFamily="49" charset="-122"/>
                <a:ea typeface="黑体" panose="02010609060101010101" pitchFamily="49" charset="-122"/>
              </a:rPr>
              <a:t>A</a:t>
            </a:r>
            <a:r>
              <a:rPr lang="zh-CN" altLang="en-US" sz="1800" b="1" dirty="0" smtClean="0">
                <a:solidFill>
                  <a:srgbClr val="033E99"/>
                </a:solidFill>
                <a:latin typeface="黑体" panose="02010609060101010101" pitchFamily="49" charset="-122"/>
                <a:ea typeface="黑体" panose="02010609060101010101" pitchFamily="49" charset="-122"/>
              </a:rPr>
              <a:t>类表（监理单位用表）、</a:t>
            </a:r>
            <a:r>
              <a:rPr lang="en-US" altLang="zh-CN" sz="1800" b="1" dirty="0" smtClean="0">
                <a:solidFill>
                  <a:srgbClr val="033E99"/>
                </a:solidFill>
                <a:latin typeface="黑体" panose="02010609060101010101" pitchFamily="49" charset="-122"/>
                <a:ea typeface="黑体" panose="02010609060101010101" pitchFamily="49" charset="-122"/>
              </a:rPr>
              <a:t>B</a:t>
            </a:r>
            <a:r>
              <a:rPr lang="zh-CN" altLang="en-US" sz="1800" b="1" dirty="0" smtClean="0">
                <a:solidFill>
                  <a:srgbClr val="033E99"/>
                </a:solidFill>
                <a:latin typeface="黑体" panose="02010609060101010101" pitchFamily="49" charset="-122"/>
                <a:ea typeface="黑体" panose="02010609060101010101" pitchFamily="49" charset="-122"/>
              </a:rPr>
              <a:t>类表</a:t>
            </a:r>
            <a:r>
              <a:rPr lang="en-US" altLang="zh-CN" sz="1800" b="1" dirty="0" smtClean="0">
                <a:solidFill>
                  <a:srgbClr val="033E99"/>
                </a:solidFill>
                <a:latin typeface="黑体" panose="02010609060101010101" pitchFamily="49" charset="-122"/>
                <a:ea typeface="黑体" panose="02010609060101010101" pitchFamily="49" charset="-122"/>
              </a:rPr>
              <a:t>(</a:t>
            </a:r>
            <a:r>
              <a:rPr lang="zh-CN" altLang="en-US" sz="1800" b="1" dirty="0" smtClean="0">
                <a:solidFill>
                  <a:srgbClr val="033E99"/>
                </a:solidFill>
                <a:latin typeface="黑体" panose="02010609060101010101" pitchFamily="49" charset="-122"/>
                <a:ea typeface="黑体" panose="02010609060101010101" pitchFamily="49" charset="-122"/>
              </a:rPr>
              <a:t>施工单位用表</a:t>
            </a:r>
            <a:r>
              <a:rPr lang="en-US" altLang="zh-CN" sz="1800" b="1" dirty="0" smtClean="0">
                <a:solidFill>
                  <a:srgbClr val="033E99"/>
                </a:solidFill>
                <a:latin typeface="黑体" panose="02010609060101010101" pitchFamily="49" charset="-122"/>
                <a:ea typeface="黑体" panose="02010609060101010101" pitchFamily="49" charset="-122"/>
              </a:rPr>
              <a:t>)、C</a:t>
            </a:r>
            <a:r>
              <a:rPr lang="zh-CN" altLang="en-US" sz="1800" b="1" dirty="0" smtClean="0">
                <a:solidFill>
                  <a:srgbClr val="033E99"/>
                </a:solidFill>
                <a:latin typeface="黑体" panose="02010609060101010101" pitchFamily="49" charset="-122"/>
                <a:ea typeface="黑体" panose="02010609060101010101" pitchFamily="49" charset="-122"/>
              </a:rPr>
              <a:t>类表三类</a:t>
            </a:r>
            <a:endParaRPr lang="en-US" altLang="zh-CN" sz="1800" b="1" dirty="0" smtClean="0">
              <a:solidFill>
                <a:srgbClr val="FF0000"/>
              </a:solidFill>
              <a:latin typeface="黑体" panose="02010609060101010101" pitchFamily="49" charset="-122"/>
              <a:ea typeface="黑体" panose="02010609060101010101" pitchFamily="49" charset="-122"/>
            </a:endParaRPr>
          </a:p>
          <a:p>
            <a:pPr>
              <a:lnSpc>
                <a:spcPct val="150000"/>
              </a:lnSpc>
              <a:buFont typeface="Arial" panose="020B0604020202020204" pitchFamily="34" charset="0"/>
              <a:buNone/>
            </a:pPr>
            <a:r>
              <a:rPr lang="en-US" altLang="zh-CN" sz="1800" b="1" dirty="0" smtClean="0">
                <a:solidFill>
                  <a:srgbClr val="033E99"/>
                </a:solidFill>
                <a:latin typeface="黑体" panose="02010609060101010101" pitchFamily="49" charset="-122"/>
                <a:ea typeface="黑体" panose="02010609060101010101" pitchFamily="49" charset="-122"/>
              </a:rPr>
              <a:t>2、</a:t>
            </a:r>
            <a:r>
              <a:rPr lang="zh-CN" altLang="en-US" sz="1800" b="1" dirty="0" smtClean="0">
                <a:solidFill>
                  <a:srgbClr val="033E99"/>
                </a:solidFill>
                <a:latin typeface="黑体" panose="02010609060101010101" pitchFamily="49" charset="-122"/>
                <a:ea typeface="黑体" panose="02010609060101010101" pitchFamily="49" charset="-122"/>
              </a:rPr>
              <a:t>用表主要内容均为质量、进度、投资三方面的程序控制用表</a:t>
            </a:r>
            <a:r>
              <a:rPr lang="en-US" altLang="zh-CN" sz="1800" b="1" dirty="0" smtClean="0">
                <a:solidFill>
                  <a:srgbClr val="FF0000"/>
                </a:solidFill>
                <a:latin typeface="黑体" panose="02010609060101010101" pitchFamily="49" charset="-122"/>
                <a:ea typeface="黑体" panose="02010609060101010101" pitchFamily="49" charset="-122"/>
              </a:rPr>
              <a:t>[</a:t>
            </a:r>
            <a:r>
              <a:rPr lang="zh-CN" altLang="en-US" sz="1800" b="1" dirty="0" smtClean="0">
                <a:solidFill>
                  <a:srgbClr val="FF0000"/>
                </a:solidFill>
                <a:latin typeface="黑体" panose="02010609060101010101" pitchFamily="49" charset="-122"/>
                <a:ea typeface="黑体" panose="02010609060101010101" pitchFamily="49" charset="-122"/>
              </a:rPr>
              <a:t>新规范：增加履行监理安全责任</a:t>
            </a:r>
            <a:r>
              <a:rPr lang="en-US" altLang="zh-CN" sz="1800" b="1" dirty="0" smtClean="0">
                <a:solidFill>
                  <a:srgbClr val="FF0000"/>
                </a:solidFill>
                <a:latin typeface="黑体" panose="02010609060101010101" pitchFamily="49" charset="-122"/>
                <a:ea typeface="黑体" panose="02010609060101010101" pitchFamily="49" charset="-122"/>
              </a:rPr>
              <a:t>]</a:t>
            </a:r>
            <a:endParaRPr altLang="zh-CN" sz="1800" dirty="0" smtClean="0">
              <a:latin typeface="黑体" panose="02010609060101010101" pitchFamily="49" charset="-122"/>
              <a:ea typeface="黑体" panose="02010609060101010101" pitchFamily="49" charset="-122"/>
              <a:sym typeface="+mn-ea"/>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bldLvl="0" animBg="1"/>
      <p:bldP spid="9" grpId="0" bldLvl="0" animBg="1"/>
      <p:bldP spid="10" grpId="0" bldLvl="0" animBg="1"/>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3218855" y="1160587"/>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18815" y="1256665"/>
            <a:ext cx="8589010" cy="2058035"/>
          </a:xfrm>
          <a:prstGeom prst="rect">
            <a:avLst/>
          </a:prstGeom>
          <a:noFill/>
        </p:spPr>
        <p:txBody>
          <a:bodyPr wrap="square" lIns="121955" tIns="60977" rIns="121955" bIns="60977" rtlCol="0">
            <a:spAutoFit/>
          </a:bodyPr>
          <a:lstStyle/>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1、C.0.1 </a:t>
            </a:r>
            <a:r>
              <a:rPr lang="zh-CN" altLang="zh-CN" sz="1800" b="1" noProof="0" dirty="0">
                <a:latin typeface="Arial" panose="020B0604020202020204" pitchFamily="34" charset="0"/>
                <a:ea typeface="宋体" panose="02010600030101010101" pitchFamily="2" charset="-122"/>
                <a:sym typeface="+mn-ea"/>
              </a:rPr>
              <a:t>工程联系单 </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40000"/>
              </a:lnSpc>
              <a:buClrTx/>
              <a:buSzTx/>
              <a:buFontTx/>
              <a:buNone/>
              <a:defRPr/>
            </a:pPr>
            <a:r>
              <a:rPr lang="en-US" altLang="zh-CN" sz="1800" noProof="0" dirty="0">
                <a:latin typeface="Arial" panose="020B0604020202020204" pitchFamily="34" charset="0"/>
                <a:ea typeface="宋体" panose="02010600030101010101" pitchFamily="2" charset="-122"/>
                <a:sym typeface="+mn-ea"/>
              </a:rPr>
              <a:t>    </a:t>
            </a:r>
            <a:r>
              <a:rPr lang="zh-CN" altLang="zh-CN" sz="1800" noProof="0" dirty="0">
                <a:latin typeface="Arial" panose="020B0604020202020204" pitchFamily="34" charset="0"/>
                <a:ea typeface="宋体" panose="02010600030101010101" pitchFamily="2" charset="-122"/>
                <a:sym typeface="+mn-ea"/>
              </a:rPr>
              <a:t>本表是项目监理机构与工程参建各方（包括建设、施工、监理、勘察设计等）相互之间的</a:t>
            </a:r>
            <a:r>
              <a:rPr lang="zh-CN" altLang="zh-CN" sz="1800" b="1" noProof="0" dirty="0">
                <a:solidFill>
                  <a:srgbClr val="FF0000"/>
                </a:solidFill>
                <a:latin typeface="Arial" panose="020B0604020202020204" pitchFamily="34" charset="0"/>
                <a:ea typeface="宋体" panose="02010600030101010101" pitchFamily="2" charset="-122"/>
                <a:sym typeface="+mn-ea"/>
              </a:rPr>
              <a:t>日常书面工作联系的用表</a:t>
            </a:r>
            <a:r>
              <a:rPr lang="zh-CN" altLang="zh-CN" sz="1800" noProof="0" dirty="0">
                <a:latin typeface="Arial" panose="020B0604020202020204" pitchFamily="34" charset="0"/>
                <a:ea typeface="宋体" panose="02010600030101010101" pitchFamily="2" charset="-122"/>
                <a:sym typeface="+mn-ea"/>
              </a:rPr>
              <a:t>。发出单位有权签发的负责人应为：建设单位的现场代表，施工单位的项目经理，监理单位的项目总监理工程师</a:t>
            </a:r>
            <a:r>
              <a:rPr lang="en-US" altLang="zh-CN" sz="1800" noProof="0" dirty="0">
                <a:latin typeface="Arial" panose="020B0604020202020204" pitchFamily="34" charset="0"/>
                <a:ea typeface="宋体" panose="02010600030101010101" pitchFamily="2" charset="-122"/>
                <a:sym typeface="+mn-ea"/>
              </a:rPr>
              <a:t>/</a:t>
            </a:r>
            <a:r>
              <a:rPr lang="zh-CN" altLang="zh-CN" sz="1800" noProof="0" dirty="0">
                <a:latin typeface="Arial" panose="020B0604020202020204" pitchFamily="34" charset="0"/>
                <a:ea typeface="宋体" panose="02010600030101010101" pitchFamily="2" charset="-122"/>
                <a:sym typeface="+mn-ea"/>
              </a:rPr>
              <a:t>总监理工程师代表，勘察设计单位的项目负责人及项目其他参建单位的相关负责人。</a:t>
            </a:r>
            <a:endParaRPr lang="en-US" altLang="zh-CN" sz="1800" b="1" dirty="0">
              <a:solidFill>
                <a:srgbClr val="FF0000"/>
              </a:solidFill>
            </a:endParaRPr>
          </a:p>
        </p:txBody>
      </p:sp>
      <p:sp>
        <p:nvSpPr>
          <p:cNvPr id="9" name="泪滴形 8"/>
          <p:cNvSpPr/>
          <p:nvPr/>
        </p:nvSpPr>
        <p:spPr>
          <a:xfrm>
            <a:off x="1634679" y="1160587"/>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C.0.1</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1" name="泪滴形 10"/>
          <p:cNvSpPr/>
          <p:nvPr/>
        </p:nvSpPr>
        <p:spPr>
          <a:xfrm>
            <a:off x="1634426" y="3531766"/>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C.0.2</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218602" y="3532148"/>
            <a:ext cx="7221351" cy="96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218815" y="3627755"/>
            <a:ext cx="8502015" cy="3110865"/>
          </a:xfrm>
          <a:prstGeom prst="rect">
            <a:avLst/>
          </a:prstGeom>
          <a:noFill/>
        </p:spPr>
        <p:txBody>
          <a:bodyPr wrap="square" lIns="121955" tIns="60977" rIns="121955" bIns="60977" rtlCol="0">
            <a:spAutoFit/>
          </a:bodyPr>
          <a:lstStyle/>
          <a:p>
            <a:pPr marR="0" defTabSz="914400">
              <a:lnSpc>
                <a:spcPct val="120000"/>
              </a:lnSpc>
              <a:buClrTx/>
              <a:buSzTx/>
              <a:buFontTx/>
              <a:buNone/>
              <a:defRPr/>
            </a:pPr>
            <a:r>
              <a:rPr lang="en-US" altLang="zh-CN" sz="1800" noProof="0" dirty="0">
                <a:latin typeface="宋体" panose="02010600030101010101" pitchFamily="2" charset="-122"/>
                <a:ea typeface="宋体" panose="02010600030101010101" pitchFamily="2" charset="-122"/>
                <a:cs typeface="Times New Roman" panose="02020603050405020304" pitchFamily="18" charset="0"/>
                <a:sym typeface="+mn-ea"/>
              </a:rPr>
              <a:t>2、</a:t>
            </a:r>
            <a:r>
              <a:rPr lang="en-US" altLang="zh-CN" sz="1800" noProof="0" dirty="0">
                <a:latin typeface="Arial" panose="020B0604020202020204" pitchFamily="34" charset="0"/>
                <a:ea typeface="宋体" panose="02010600030101010101" pitchFamily="2" charset="-122"/>
                <a:sym typeface="+mn-ea"/>
              </a:rPr>
              <a:t>C.0.2</a:t>
            </a:r>
            <a:r>
              <a:rPr lang="en-US" altLang="zh-CN" sz="1800" b="1" noProof="0" dirty="0">
                <a:latin typeface="Arial" panose="020B0604020202020204" pitchFamily="34" charset="0"/>
                <a:ea typeface="宋体" panose="02010600030101010101" pitchFamily="2" charset="-122"/>
                <a:sym typeface="+mn-ea"/>
              </a:rPr>
              <a:t> </a:t>
            </a:r>
            <a:r>
              <a:rPr lang="zh-CN" altLang="zh-CN" sz="1800" b="1" noProof="0" dirty="0">
                <a:latin typeface="Arial" panose="020B0604020202020204" pitchFamily="34" charset="0"/>
                <a:ea typeface="宋体" panose="02010600030101010101" pitchFamily="2" charset="-122"/>
                <a:sym typeface="+mn-ea"/>
              </a:rPr>
              <a:t>工程变更单</a:t>
            </a:r>
            <a:r>
              <a:rPr lang="en-US" altLang="zh-CN" sz="1800" noProof="0" dirty="0">
                <a:latin typeface="Arial" panose="020B0604020202020204" pitchFamily="34" charset="0"/>
                <a:ea typeface="宋体" panose="02010600030101010101" pitchFamily="2" charset="-122"/>
                <a:sym typeface="+mn-ea"/>
              </a:rPr>
              <a:t> </a:t>
            </a:r>
            <a:endParaRPr kumimoji="0" lang="zh-CN" altLang="zh-CN" sz="1800" kern="1200" cap="none" spc="0" normalizeH="0" baseline="0" noProof="0" dirty="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lang="zh-CN" altLang="zh-CN" sz="1800" noProof="0" dirty="0">
                <a:latin typeface="Arial" panose="020B0604020202020204" pitchFamily="34" charset="0"/>
                <a:ea typeface="宋体" panose="02010600030101010101" pitchFamily="2" charset="-122"/>
                <a:sym typeface="+mn-ea"/>
              </a:rPr>
              <a:t>    本表是工程变更提出单位就工程变更事宜向项目监理机构、施工单位、设计单位、建设单位提出工程变更申请的用表。本表由变更提出方填写，写明工程变更原因，工程变更内容，并附必要的附件，包括：工程变更依据、详细内容、图纸；对工程质量标准、造价、工期的影响程度分析，及对功能、安全影响的分析报告。</a:t>
            </a:r>
            <a:r>
              <a:rPr lang="zh-CN" altLang="zh-CN" sz="1800" b="1" noProof="0" dirty="0">
                <a:solidFill>
                  <a:srgbClr val="FF0000"/>
                </a:solidFill>
                <a:latin typeface="Arial" panose="020B0604020202020204" pitchFamily="34" charset="0"/>
                <a:ea typeface="宋体" panose="02010600030101010101" pitchFamily="2" charset="-122"/>
                <a:sym typeface="+mn-ea"/>
              </a:rPr>
              <a:t>经建设单位、施工单位，项目监理机构、设计单位共同协商确定一致意见后，由项目监理机构下达变更指令。</a:t>
            </a:r>
            <a:r>
              <a:rPr lang="zh-CN" altLang="zh-CN" sz="1800" noProof="0" dirty="0">
                <a:latin typeface="Arial" panose="020B0604020202020204" pitchFamily="34" charset="0"/>
                <a:ea typeface="宋体" panose="02010600030101010101" pitchFamily="2" charset="-122"/>
                <a:sym typeface="+mn-ea"/>
              </a:rPr>
              <a:t>涉及工程设计文件修改的工程变更，应由建设单位转交原设计单位修改工程设计文件；按规定需复审的（如涉及结构重大修改、建筑节能变更），必须经原审图机构审查同意。</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 calcmode="lin" valueType="num">
                                      <p:cBhvr>
                                        <p:cTn id="16" dur="500" fill="hold"/>
                                        <p:tgtEl>
                                          <p:spTgt spid="9"/>
                                        </p:tgtEl>
                                        <p:attrNameLst>
                                          <p:attrName>style.rotation</p:attrName>
                                        </p:attrNameLst>
                                      </p:cBhvr>
                                      <p:tavLst>
                                        <p:tav tm="0">
                                          <p:val>
                                            <p:fltVal val="90"/>
                                          </p:val>
                                        </p:tav>
                                        <p:tav tm="100000">
                                          <p:val>
                                            <p:fltVal val="0"/>
                                          </p:val>
                                        </p:tav>
                                      </p:tavLst>
                                    </p:anim>
                                    <p:animEffect transition="in" filter="fade">
                                      <p:cBhvr>
                                        <p:cTn id="17" dur="500"/>
                                        <p:tgtEl>
                                          <p:spTgt spid="9"/>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90"/>
                                          </p:val>
                                        </p:tav>
                                        <p:tav tm="100000">
                                          <p:val>
                                            <p:fltVal val="0"/>
                                          </p:val>
                                        </p:tav>
                                      </p:tavLst>
                                    </p:anim>
                                    <p:animEffect transition="in" filter="fade">
                                      <p:cBhvr>
                                        <p:cTn id="31" dur="500"/>
                                        <p:tgtEl>
                                          <p:spTgt spid="11"/>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p:bldP spid="9" grpId="0" bldLvl="0" animBg="1"/>
      <p:bldP spid="11" grpId="0" bldLvl="0" animBg="1"/>
      <p:bldP spid="14" grpId="0" bldLvl="0" animBg="1"/>
      <p:bldP spid="15"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410543" y="189434"/>
            <a:ext cx="4179164" cy="603284"/>
          </a:xfrm>
          <a:prstGeom prst="rect">
            <a:avLst/>
          </a:prstGeom>
          <a:noFill/>
          <a:ln w="9525">
            <a:noFill/>
            <a:miter lim="800000"/>
          </a:ln>
        </p:spPr>
        <p:txBody>
          <a:bodyPr wrap="square" lIns="121963" tIns="60981" rIns="121963" bIns="60981">
            <a:spAutoFit/>
          </a:bodyPr>
          <a:lstStyle/>
          <a:p>
            <a:pPr algn="ctr" fontAlgn="t">
              <a:lnSpc>
                <a:spcPct val="130000"/>
              </a:lnSpc>
              <a:spcBef>
                <a:spcPct val="0"/>
              </a:spcBef>
              <a:buFont typeface="Arial" panose="020B0604020202020204" pitchFamily="34" charset="0"/>
              <a:buNone/>
              <a:defRPr/>
            </a:pPr>
            <a:r>
              <a:rPr lang="zh-CN" altLang="en-US"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rPr>
              <a:t>江苏监理用表表式说明</a:t>
            </a:r>
            <a:endParaRPr lang="en-US" altLang="zh-CN" b="1" dirty="0" smtClean="0">
              <a:solidFill>
                <a:schemeClr val="bg1"/>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6"/>
          <p:cNvSpPr/>
          <p:nvPr/>
        </p:nvSpPr>
        <p:spPr>
          <a:xfrm>
            <a:off x="2468028" y="1177092"/>
            <a:ext cx="3600400"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292985" y="1177290"/>
            <a:ext cx="8914765" cy="4354195"/>
          </a:xfrm>
          <a:prstGeom prst="rect">
            <a:avLst/>
          </a:prstGeom>
          <a:noFill/>
        </p:spPr>
        <p:txBody>
          <a:bodyPr wrap="square" lIns="121955" tIns="60977" rIns="121955" bIns="60977" rtlCol="0">
            <a:spAutoFit/>
          </a:bodyPr>
          <a:lstStyle/>
          <a:p>
            <a:pPr marR="0" defTabSz="914400">
              <a:lnSpc>
                <a:spcPct val="140000"/>
              </a:lnSpc>
              <a:buClrTx/>
              <a:buSzTx/>
              <a:buFontTx/>
              <a:buNone/>
              <a:defRPr/>
            </a:pPr>
            <a:r>
              <a:rPr lang="en-US" altLang="zh-CN" sz="1800" dirty="0">
                <a:latin typeface="Arial" panose="020B0604020202020204" pitchFamily="34" charset="0"/>
                <a:sym typeface="+mn-ea"/>
              </a:rPr>
              <a:t>3、C.0.3</a:t>
            </a:r>
            <a:r>
              <a:rPr lang="en-US" altLang="zh-CN" sz="1800" b="1" dirty="0">
                <a:latin typeface="Arial" panose="020B0604020202020204" pitchFamily="34" charset="0"/>
                <a:sym typeface="+mn-ea"/>
              </a:rPr>
              <a:t> </a:t>
            </a:r>
            <a:r>
              <a:rPr lang="zh-CN" altLang="zh-CN" sz="1800" b="1" dirty="0">
                <a:latin typeface="Arial" panose="020B0604020202020204" pitchFamily="34" charset="0"/>
                <a:sym typeface="+mn-ea"/>
              </a:rPr>
              <a:t>索赔意向通知书 </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dirty="0">
                <a:latin typeface="Arial" panose="020B0604020202020204" pitchFamily="34" charset="0"/>
                <a:sym typeface="+mn-ea"/>
              </a:rPr>
              <a:t>    </a:t>
            </a:r>
            <a:r>
              <a:rPr lang="zh-CN" altLang="zh-CN" sz="1800" dirty="0">
                <a:latin typeface="Arial" panose="020B0604020202020204" pitchFamily="34" charset="0"/>
                <a:sym typeface="+mn-ea"/>
              </a:rPr>
              <a:t>本表是具有索赔意向的单位依据法律法规和合同向项目监理机构、相关索赔对象提出索赔意向的用表。</a:t>
            </a:r>
            <a:r>
              <a:rPr lang="zh-CN" altLang="zh-CN" sz="1800" b="1" dirty="0">
                <a:solidFill>
                  <a:srgbClr val="FF0000"/>
                </a:solidFill>
                <a:latin typeface="Arial" panose="020B0604020202020204" pitchFamily="34" charset="0"/>
                <a:sym typeface="+mn-ea"/>
              </a:rPr>
              <a:t>有索赔意向的单位应该根据合同的约定在索赔事件发生的</a:t>
            </a:r>
            <a:r>
              <a:rPr lang="en-US" altLang="zh-CN" sz="1800" b="1" dirty="0">
                <a:solidFill>
                  <a:srgbClr val="FF0000"/>
                </a:solidFill>
                <a:latin typeface="Arial" panose="020B0604020202020204" pitchFamily="34" charset="0"/>
                <a:sym typeface="+mn-ea"/>
              </a:rPr>
              <a:t>28</a:t>
            </a:r>
            <a:r>
              <a:rPr lang="zh-CN" altLang="zh-CN" sz="1800" b="1" dirty="0">
                <a:solidFill>
                  <a:srgbClr val="FF0000"/>
                </a:solidFill>
                <a:latin typeface="Arial" panose="020B0604020202020204" pitchFamily="34" charset="0"/>
                <a:sym typeface="+mn-ea"/>
              </a:rPr>
              <a:t>天内提交索赔意向书，并附索赔事件的相关证据；在索赔事件影响结束后</a:t>
            </a:r>
            <a:r>
              <a:rPr lang="en-US" altLang="zh-CN" sz="1800" b="1" dirty="0">
                <a:solidFill>
                  <a:srgbClr val="FF0000"/>
                </a:solidFill>
                <a:latin typeface="Arial" panose="020B0604020202020204" pitchFamily="34" charset="0"/>
                <a:sym typeface="+mn-ea"/>
              </a:rPr>
              <a:t>28</a:t>
            </a:r>
            <a:r>
              <a:rPr lang="zh-CN" altLang="zh-CN" sz="1800" b="1" dirty="0">
                <a:solidFill>
                  <a:srgbClr val="FF0000"/>
                </a:solidFill>
                <a:latin typeface="Arial" panose="020B0604020202020204" pitchFamily="34" charset="0"/>
                <a:sym typeface="+mn-ea"/>
              </a:rPr>
              <a:t>天内提交最终索赔报告。</a:t>
            </a:r>
            <a:r>
              <a:rPr lang="zh-CN" altLang="zh-CN" sz="1800" dirty="0">
                <a:latin typeface="Arial" panose="020B0604020202020204" pitchFamily="34" charset="0"/>
                <a:sym typeface="+mn-ea"/>
              </a:rPr>
              <a:t>索赔意向通知书宜明确以下内容：</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dirty="0">
                <a:latin typeface="Arial" panose="020B0604020202020204" pitchFamily="34" charset="0"/>
                <a:sym typeface="+mn-ea"/>
              </a:rPr>
              <a:t>1.</a:t>
            </a:r>
            <a:r>
              <a:rPr lang="zh-CN" altLang="zh-CN" sz="1800" dirty="0">
                <a:latin typeface="Arial" panose="020B0604020202020204" pitchFamily="34" charset="0"/>
                <a:sym typeface="+mn-ea"/>
              </a:rPr>
              <a:t>事件发生的时间和情况的简单描述；</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dirty="0">
                <a:latin typeface="Arial" panose="020B0604020202020204" pitchFamily="34" charset="0"/>
                <a:sym typeface="+mn-ea"/>
              </a:rPr>
              <a:t>2.</a:t>
            </a:r>
            <a:r>
              <a:rPr lang="zh-CN" altLang="zh-CN" sz="1800" dirty="0">
                <a:latin typeface="Arial" panose="020B0604020202020204" pitchFamily="34" charset="0"/>
                <a:sym typeface="+mn-ea"/>
              </a:rPr>
              <a:t>合同依据的条款和理由；</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dirty="0">
                <a:latin typeface="Arial" panose="020B0604020202020204" pitchFamily="34" charset="0"/>
                <a:sym typeface="+mn-ea"/>
              </a:rPr>
              <a:t>3.</a:t>
            </a:r>
            <a:r>
              <a:rPr lang="zh-CN" altLang="zh-CN" sz="1800" dirty="0">
                <a:latin typeface="Arial" panose="020B0604020202020204" pitchFamily="34" charset="0"/>
                <a:sym typeface="+mn-ea"/>
              </a:rPr>
              <a:t>有关后续资料的提供，包括及时记录和提供事件发展的动态；</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dirty="0">
                <a:latin typeface="Arial" panose="020B0604020202020204" pitchFamily="34" charset="0"/>
                <a:sym typeface="+mn-ea"/>
              </a:rPr>
              <a:t>4.</a:t>
            </a:r>
            <a:r>
              <a:rPr lang="zh-CN" altLang="zh-CN" sz="1800" dirty="0">
                <a:latin typeface="Arial" panose="020B0604020202020204" pitchFamily="34" charset="0"/>
                <a:sym typeface="+mn-ea"/>
              </a:rPr>
              <a:t>对工程成本和工期产生的不利影响及其严重程度的初步评估；</a:t>
            </a:r>
            <a:endParaRPr lang="zh-CN" altLang="zh-CN" sz="1800" dirty="0">
              <a:latin typeface="Arial" panose="020B0604020202020204" pitchFamily="34" charset="0"/>
            </a:endParaRPr>
          </a:p>
          <a:p>
            <a:pPr marR="0" defTabSz="914400">
              <a:lnSpc>
                <a:spcPct val="140000"/>
              </a:lnSpc>
              <a:buClrTx/>
              <a:buSzTx/>
              <a:buFontTx/>
              <a:buNone/>
              <a:defRPr/>
            </a:pPr>
            <a:r>
              <a:rPr lang="en-US" altLang="zh-CN" sz="1800" dirty="0">
                <a:latin typeface="Arial" panose="020B0604020202020204" pitchFamily="34" charset="0"/>
                <a:sym typeface="+mn-ea"/>
              </a:rPr>
              <a:t>5.</a:t>
            </a:r>
            <a:r>
              <a:rPr lang="zh-CN" altLang="zh-CN" sz="1800" dirty="0">
                <a:latin typeface="Arial" panose="020B0604020202020204" pitchFamily="34" charset="0"/>
                <a:sym typeface="+mn-ea"/>
              </a:rPr>
              <a:t>声明</a:t>
            </a:r>
            <a:r>
              <a:rPr lang="en-US" altLang="zh-CN" sz="1800" dirty="0">
                <a:latin typeface="Arial" panose="020B0604020202020204" pitchFamily="34" charset="0"/>
                <a:sym typeface="+mn-ea"/>
              </a:rPr>
              <a:t>/</a:t>
            </a:r>
            <a:r>
              <a:rPr lang="zh-CN" altLang="zh-CN" sz="1800" dirty="0">
                <a:latin typeface="Arial" panose="020B0604020202020204" pitchFamily="34" charset="0"/>
                <a:sym typeface="+mn-ea"/>
              </a:rPr>
              <a:t>告知拟进行相关索赔的意向。</a:t>
            </a:r>
            <a:endParaRPr lang="en-US" altLang="zh-CN" sz="1800" dirty="0">
              <a:latin typeface="Arial" panose="020B0604020202020204" pitchFamily="34" charset="0"/>
            </a:endParaRPr>
          </a:p>
          <a:p>
            <a:pPr marR="0" defTabSz="914400">
              <a:lnSpc>
                <a:spcPct val="130000"/>
              </a:lnSpc>
              <a:buClrTx/>
              <a:buSzTx/>
              <a:buFontTx/>
              <a:buNone/>
              <a:defRPr/>
            </a:pPr>
            <a:endParaRPr lang="en-US" altLang="zh-CN" sz="1800" b="1" dirty="0">
              <a:solidFill>
                <a:srgbClr val="FF0000"/>
              </a:solidFill>
            </a:endParaRPr>
          </a:p>
        </p:txBody>
      </p:sp>
      <p:sp>
        <p:nvSpPr>
          <p:cNvPr id="9" name="泪滴形 8"/>
          <p:cNvSpPr/>
          <p:nvPr/>
        </p:nvSpPr>
        <p:spPr>
          <a:xfrm>
            <a:off x="947809" y="1177179"/>
            <a:ext cx="1344700" cy="1344311"/>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77" rIns="0" bIns="60977" rtlCol="0" anchor="ctr"/>
          <a:lstStyle/>
          <a:p>
            <a:pPr algn="ctr"/>
            <a:r>
              <a:rPr lang="en-US" altLang="zh-CN" sz="1900" b="1" dirty="0" smtClean="0">
                <a:solidFill>
                  <a:schemeClr val="bg1"/>
                </a:solidFill>
                <a:latin typeface="微软雅黑" panose="020B0503020204020204" pitchFamily="34" charset="-122"/>
                <a:ea typeface="微软雅黑" panose="020B0503020204020204" pitchFamily="34" charset="-122"/>
              </a:rPr>
              <a:t>C.0.3</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409542" y="5132705"/>
            <a:ext cx="3548943" cy="720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55" tIns="60977" rIns="121955" bIns="60977" rtlCol="0" anchor="ctr"/>
          <a:lstStyle/>
          <a:p>
            <a:pPr algn="ctr"/>
            <a:endParaRPr lang="zh-CN" altLang="en-US" sz="19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9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P spid="8" grpId="0"/>
      <p:bldP spid="9" grpId="0" bldLvl="0" animBg="1"/>
      <p:bldP spid="1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2046" y="-30432"/>
            <a:ext cx="12194258" cy="6889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rotWithShape="1">
          <a:blip r:embed="rId3" cstate="screen"/>
          <a:srcRect/>
          <a:stretch>
            <a:fillRect/>
          </a:stretch>
        </p:blipFill>
        <p:spPr>
          <a:xfrm>
            <a:off x="2046" y="3937729"/>
            <a:ext cx="12194258" cy="2921541"/>
          </a:xfrm>
          <a:prstGeom prst="rect">
            <a:avLst/>
          </a:prstGeom>
          <a:effectLst/>
        </p:spPr>
      </p:pic>
      <p:sp>
        <p:nvSpPr>
          <p:cNvPr id="8" name="矩形 7"/>
          <p:cNvSpPr/>
          <p:nvPr/>
        </p:nvSpPr>
        <p:spPr>
          <a:xfrm>
            <a:off x="2046" y="3333607"/>
            <a:ext cx="12194258" cy="3525663"/>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2046" y="3027689"/>
            <a:ext cx="12194258" cy="163230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
        <p:nvSpPr>
          <p:cNvPr id="10" name="椭圆 9"/>
          <p:cNvSpPr/>
          <p:nvPr/>
        </p:nvSpPr>
        <p:spPr>
          <a:xfrm>
            <a:off x="5475059" y="1382883"/>
            <a:ext cx="1248231" cy="1248231"/>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rPr>
              <a:t>05</a:t>
            </a:r>
            <a:endParaRPr lang="zh-CN" altLang="en-US" sz="4800" b="1">
              <a:solidFill>
                <a:schemeClr val="bg1"/>
              </a:solidFill>
            </a:endParaRPr>
          </a:p>
        </p:txBody>
      </p:sp>
      <p:sp>
        <p:nvSpPr>
          <p:cNvPr id="11" name="矩形 10"/>
          <p:cNvSpPr/>
          <p:nvPr/>
        </p:nvSpPr>
        <p:spPr>
          <a:xfrm>
            <a:off x="3426460" y="3436620"/>
            <a:ext cx="5604510" cy="666115"/>
          </a:xfrm>
          <a:prstGeom prst="rect">
            <a:avLst/>
          </a:prstGeom>
        </p:spPr>
        <p:txBody>
          <a:bodyPr wrap="square">
            <a:spAutoFit/>
          </a:bodyPr>
          <a:lstStyle/>
          <a:p>
            <a:pPr algn="ctr"/>
            <a:r>
              <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rPr>
              <a:t>江苏省监理用表应用示例</a:t>
            </a:r>
          </a:p>
        </p:txBody>
      </p:sp>
      <p:sp>
        <p:nvSpPr>
          <p:cNvPr id="12" name="矩形 11"/>
          <p:cNvSpPr/>
          <p:nvPr/>
        </p:nvSpPr>
        <p:spPr>
          <a:xfrm>
            <a:off x="2046" y="4533978"/>
            <a:ext cx="12194258" cy="144027"/>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B.0.1</a:t>
            </a:r>
            <a:r>
              <a:rPr lang="zh-CN" altLang="en-US" b="1" kern="0" dirty="0" smtClean="0">
                <a:solidFill>
                  <a:schemeClr val="bg1"/>
                </a:solidFill>
                <a:latin typeface="微软雅黑" panose="020B0503020204020204" pitchFamily="34" charset="-122"/>
                <a:ea typeface="微软雅黑" panose="020B0503020204020204" pitchFamily="34" charset="-122"/>
              </a:rPr>
              <a:t> 施工组织设计</a:t>
            </a:r>
            <a:r>
              <a:rPr lang="en-US" altLang="zh-CN" b="1" kern="0" dirty="0" smtClean="0">
                <a:solidFill>
                  <a:schemeClr val="bg1"/>
                </a:solidFill>
                <a:latin typeface="微软雅黑" panose="020B0503020204020204" pitchFamily="34" charset="-122"/>
                <a:ea typeface="微软雅黑" panose="020B0503020204020204" pitchFamily="34" charset="-122"/>
              </a:rPr>
              <a:t>/</a:t>
            </a:r>
            <a:r>
              <a:rPr lang="zh-CN" altLang="en-US" b="1" kern="0" dirty="0" smtClean="0">
                <a:solidFill>
                  <a:schemeClr val="bg1"/>
                </a:solidFill>
                <a:latin typeface="微软雅黑" panose="020B0503020204020204" pitchFamily="34" charset="-122"/>
                <a:ea typeface="微软雅黑" panose="020B0503020204020204" pitchFamily="34" charset="-122"/>
              </a:rPr>
              <a:t>施工方案报审表</a:t>
            </a:r>
            <a:r>
              <a:rPr lang="en-US" altLang="zh-CN" b="1" kern="0" dirty="0" smtClean="0">
                <a:solidFill>
                  <a:schemeClr val="bg1"/>
                </a:solidFill>
                <a:latin typeface="微软雅黑" panose="020B0503020204020204" pitchFamily="34" charset="-122"/>
                <a:ea typeface="微软雅黑" panose="020B0503020204020204" pitchFamily="34" charset="-122"/>
              </a:rPr>
              <a:t>------1</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562671" y="1053530"/>
            <a:ext cx="10369152" cy="4032448"/>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1</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、编审程序符合相关规定；</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2</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、本施工组织设计编制内容能够满足本工程施工质量、进度、安全生产和文明施工目标；</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3</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、施工平面布置满足工程质量、进度要求；</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4</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、施工进度、施工方案及工程质量保证措施可行；</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5</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、资金、劳动力、材料、设备等资源供应计划与进度计划基本衔接；</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6</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、安全保证体系及采用的技术措施基本符合相关标准要求。</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同意专业监理工程师意见，请严格按此施工组织设计控制、指导施工。</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施组</a:t>
            </a:r>
            <a:endParaRPr lang="en-US" altLang="zh-CN" sz="1900" b="1"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nvGraphicFramePr>
        <p:xfrm>
          <a:off x="2241523" y="5215744"/>
          <a:ext cx="914400" cy="828675"/>
        </p:xfrm>
        <a:graphic>
          <a:graphicData uri="http://schemas.openxmlformats.org/presentationml/2006/ole">
            <p:oleObj spid="_x0000_s32769" name="文档" showAsIcon="1" r:id="rId4" imgW="914400" imgH="828720" progId="Word.Document.12">
              <p:embed/>
            </p:oleObj>
          </a:graphicData>
        </a:graphic>
      </p:graphicFrame>
      <p:graphicFrame>
        <p:nvGraphicFramePr>
          <p:cNvPr id="11" name="对象 10"/>
          <p:cNvGraphicFramePr>
            <a:graphicFrameLocks noChangeAspect="1"/>
          </p:cNvGraphicFramePr>
          <p:nvPr/>
        </p:nvGraphicFramePr>
        <p:xfrm>
          <a:off x="3384531" y="5215744"/>
          <a:ext cx="914400" cy="828675"/>
        </p:xfrm>
        <a:graphic>
          <a:graphicData uri="http://schemas.openxmlformats.org/presentationml/2006/ole">
            <p:oleObj spid="_x0000_s32770" name="文档" showAsIcon="1" r:id="rId5" imgW="914400" imgH="828720" progId="Word.Document.12">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4899094" cy="492557"/>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B.0.2</a:t>
            </a:r>
            <a:r>
              <a:rPr lang="zh-CN" altLang="en-US" b="1" kern="0" dirty="0" smtClean="0">
                <a:solidFill>
                  <a:schemeClr val="bg1"/>
                </a:solidFill>
                <a:latin typeface="微软雅黑" panose="020B0503020204020204" pitchFamily="34" charset="-122"/>
                <a:ea typeface="微软雅黑" panose="020B0503020204020204" pitchFamily="34" charset="-122"/>
              </a:rPr>
              <a:t>工程开工报审表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735875" y="1973326"/>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90663" y="1629594"/>
            <a:ext cx="7848872" cy="4464496"/>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1</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、本项目已进行设计交底及图纸会审，图示会审中的相关意见已经落实。</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2</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、施工组织设计已经项目监理机构审核同意。</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3</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、施工单位以建立相应的现场质量、安全生产管理体系。</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4</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、相关管理人员及特种作业人员资质已审查到位，主要施工机械已进场并验收完成，主要工程材料已落实。</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5</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、现场施工道路及水、电、通信、临时设施等已按施工组织设计落实。</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经审查，工程各项开工准备充分，相关报审工作已全部完成，满足开工要求，同意本工程于****年*月*日正式开工。</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104020" y="1824946"/>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专监或总监</a:t>
            </a:r>
            <a:endParaRPr lang="en-US" altLang="zh-CN" sz="1900" b="1" dirty="0" smtClean="0">
              <a:solidFill>
                <a:schemeClr val="bg1"/>
              </a:solidFill>
              <a:latin typeface="微软雅黑" panose="020B0503020204020204" pitchFamily="34" charset="-122"/>
              <a:ea typeface="微软雅黑" panose="020B0503020204020204" pitchFamily="34" charset="-122"/>
            </a:endParaRPr>
          </a:p>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nvGraphicFramePr>
        <p:xfrm>
          <a:off x="9385323" y="5287182"/>
          <a:ext cx="914400" cy="828675"/>
        </p:xfrm>
        <a:graphic>
          <a:graphicData uri="http://schemas.openxmlformats.org/presentationml/2006/ole">
            <p:oleObj spid="_x0000_s38913" name="文档" showAsIcon="1" r:id="rId4" imgW="914400" imgH="828720" progId="Word.Document.12">
              <p:embed/>
            </p:oleObj>
          </a:graphicData>
        </a:graphic>
      </p:graphicFrame>
      <p:graphicFrame>
        <p:nvGraphicFramePr>
          <p:cNvPr id="12" name="对象 11"/>
          <p:cNvGraphicFramePr>
            <a:graphicFrameLocks noChangeAspect="1"/>
          </p:cNvGraphicFramePr>
          <p:nvPr/>
        </p:nvGraphicFramePr>
        <p:xfrm>
          <a:off x="10385455" y="5358620"/>
          <a:ext cx="914400" cy="828675"/>
        </p:xfrm>
        <a:graphic>
          <a:graphicData uri="http://schemas.openxmlformats.org/presentationml/2006/ole">
            <p:oleObj spid="_x0000_s38915" name="文档" showAsIcon="1" r:id="rId5" imgW="914400" imgH="828720" progId="Word.Document.12">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4899094" cy="492557"/>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B.5.2</a:t>
            </a:r>
            <a:r>
              <a:rPr lang="zh-CN" altLang="en-US" b="1" kern="0" dirty="0" smtClean="0">
                <a:solidFill>
                  <a:schemeClr val="bg1"/>
                </a:solidFill>
                <a:latin typeface="微软雅黑" panose="020B0503020204020204" pitchFamily="34" charset="-122"/>
                <a:ea typeface="微软雅黑" panose="020B0503020204020204" pitchFamily="34" charset="-122"/>
              </a:rPr>
              <a:t>工程复工报审表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735875" y="1973326"/>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629594"/>
            <a:ext cx="7848872" cy="2160240"/>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经审查，现场存在的</a:t>
            </a:r>
            <a:r>
              <a:rPr lang="zh-CN" altLang="en-US" sz="1800" u="sng"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 问题已整改到位，停工因素已全部消除，证明文件齐全、有效，具备复工条件，同意本工程于****年*月*日起恢复施工。</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104020" y="1824946"/>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nvGraphicFramePr>
        <p:xfrm>
          <a:off x="1455705" y="3858422"/>
          <a:ext cx="1033462" cy="936625"/>
        </p:xfrm>
        <a:graphic>
          <a:graphicData uri="http://schemas.openxmlformats.org/presentationml/2006/ole">
            <p:oleObj spid="_x0000_s218113" name="文档" showAsIcon="1" r:id="rId4" imgW="914400" imgH="828720" progId="Word.Document.12">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B.0.1</a:t>
            </a:r>
            <a:r>
              <a:rPr lang="zh-CN" altLang="en-US" b="1" kern="0" dirty="0" smtClean="0">
                <a:solidFill>
                  <a:schemeClr val="bg1"/>
                </a:solidFill>
                <a:latin typeface="微软雅黑" panose="020B0503020204020204" pitchFamily="34" charset="-122"/>
                <a:ea typeface="微软雅黑" panose="020B0503020204020204" pitchFamily="34" charset="-122"/>
              </a:rPr>
              <a:t> 施工组织设计</a:t>
            </a:r>
            <a:r>
              <a:rPr lang="en-US" altLang="zh-CN" b="1" kern="0" dirty="0" smtClean="0">
                <a:solidFill>
                  <a:schemeClr val="bg1"/>
                </a:solidFill>
                <a:latin typeface="微软雅黑" panose="020B0503020204020204" pitchFamily="34" charset="-122"/>
                <a:ea typeface="微软雅黑" panose="020B0503020204020204" pitchFamily="34" charset="-122"/>
              </a:rPr>
              <a:t>/</a:t>
            </a:r>
            <a:r>
              <a:rPr lang="zh-CN" altLang="en-US" b="1" kern="0" dirty="0" smtClean="0">
                <a:solidFill>
                  <a:schemeClr val="bg1"/>
                </a:solidFill>
                <a:latin typeface="微软雅黑" panose="020B0503020204020204" pitchFamily="34" charset="-122"/>
                <a:ea typeface="微软雅黑" panose="020B0503020204020204" pitchFamily="34" charset="-122"/>
              </a:rPr>
              <a:t>施工方案报审表</a:t>
            </a:r>
            <a:r>
              <a:rPr lang="en-US" altLang="zh-CN" b="1" kern="0" dirty="0" smtClean="0">
                <a:solidFill>
                  <a:schemeClr val="bg1"/>
                </a:solidFill>
                <a:latin typeface="微软雅黑" panose="020B0503020204020204" pitchFamily="34" charset="-122"/>
                <a:ea typeface="微软雅黑" panose="020B0503020204020204" pitchFamily="34" charset="-122"/>
              </a:rPr>
              <a:t>------2</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562671" y="1053530"/>
            <a:ext cx="10441160" cy="5806058"/>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en-US" altLang="zh-CN"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需</a:t>
            </a:r>
            <a:r>
              <a:rPr lang="zh-CN" altLang="en-US" sz="1800" dirty="0" smtClean="0">
                <a:solidFill>
                  <a:srgbClr val="FF0000"/>
                </a:solidFill>
                <a:latin typeface="微软雅黑" panose="020B0503020204020204" pitchFamily="34" charset="-122"/>
                <a:ea typeface="微软雅黑" panose="020B0503020204020204" pitchFamily="34" charset="-122"/>
              </a:rPr>
              <a:t>专家评审</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专监意见：第一次（</a:t>
            </a:r>
            <a:r>
              <a:rPr lang="zh-CN" altLang="en-US" sz="1800" dirty="0" smtClean="0">
                <a:solidFill>
                  <a:srgbClr val="FF0000"/>
                </a:solidFill>
                <a:latin typeface="微软雅黑" panose="020B0503020204020204" pitchFamily="34" charset="-122"/>
                <a:ea typeface="微软雅黑" panose="020B0503020204020204" pitchFamily="34" charset="-122"/>
              </a:rPr>
              <a:t>本专项施工方案通过初步审核，意见如下</a:t>
            </a:r>
            <a:r>
              <a:rPr lang="en-US" altLang="zh-CN" sz="1800" dirty="0" smtClean="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该方案对照建办质（</a:t>
            </a:r>
            <a:r>
              <a:rPr lang="en-US" altLang="zh-CN" sz="1800" dirty="0" smtClean="0">
                <a:solidFill>
                  <a:srgbClr val="FF0000"/>
                </a:solidFill>
                <a:latin typeface="微软雅黑" panose="020B0503020204020204" pitchFamily="34" charset="-122"/>
                <a:ea typeface="微软雅黑" panose="020B0503020204020204" pitchFamily="34" charset="-122"/>
              </a:rPr>
              <a:t>31</a:t>
            </a:r>
            <a:r>
              <a:rPr lang="zh-CN" altLang="en-US" sz="1800" dirty="0" smtClean="0">
                <a:solidFill>
                  <a:srgbClr val="FF0000"/>
                </a:solidFill>
                <a:latin typeface="微软雅黑" panose="020B0503020204020204" pitchFamily="34" charset="-122"/>
                <a:ea typeface="微软雅黑" panose="020B0503020204020204" pitchFamily="34" charset="-122"/>
              </a:rPr>
              <a:t>）号文件要求，已经属于“超过一定规模的危大工程范围”的深基坑工程，你单位应及时组织专家论证后实施。）</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第二次（</a:t>
            </a:r>
            <a:r>
              <a:rPr lang="zh-CN" altLang="en-US" sz="1800" dirty="0" smtClean="0">
                <a:solidFill>
                  <a:srgbClr val="FF0000"/>
                </a:solidFill>
                <a:latin typeface="微软雅黑" panose="020B0503020204020204" pitchFamily="34" charset="-122"/>
                <a:ea typeface="微软雅黑" panose="020B0503020204020204" pitchFamily="34" charset="-122"/>
              </a:rPr>
              <a:t>本专项施工方案于*月*日通过专家评审，本方案已根据专家评审意见进行了修改）。</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schemeClr val="tx1"/>
                </a:solidFill>
                <a:latin typeface="微软雅黑" panose="020B0503020204020204" pitchFamily="34" charset="-122"/>
                <a:ea typeface="微软雅黑" panose="020B0503020204020204" pitchFamily="34" charset="-122"/>
              </a:rPr>
              <a:t>总监：第一次</a:t>
            </a:r>
            <a:r>
              <a:rPr lang="zh-CN" altLang="en-US" sz="1800" dirty="0" smtClean="0">
                <a:solidFill>
                  <a:srgbClr val="FF0000"/>
                </a:solidFill>
                <a:latin typeface="微软雅黑" panose="020B0503020204020204" pitchFamily="34" charset="-122"/>
                <a:ea typeface="微软雅黑" panose="020B0503020204020204" pitchFamily="34" charset="-122"/>
              </a:rPr>
              <a:t>（同意专业监理工程师意见，要求施工单位及时组织专家论证。）</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schemeClr val="tx1"/>
                </a:solidFill>
                <a:latin typeface="微软雅黑" panose="020B0503020204020204" pitchFamily="34" charset="-122"/>
                <a:ea typeface="微软雅黑" panose="020B0503020204020204" pitchFamily="34" charset="-122"/>
              </a:rPr>
              <a:t>第二次</a:t>
            </a:r>
            <a:r>
              <a:rPr lang="zh-CN" altLang="en-US" sz="1800" dirty="0" smtClean="0">
                <a:solidFill>
                  <a:srgbClr val="FF0000"/>
                </a:solidFill>
                <a:latin typeface="微软雅黑" panose="020B0503020204020204" pitchFamily="34" charset="-122"/>
                <a:ea typeface="微软雅黑" panose="020B0503020204020204" pitchFamily="34" charset="-122"/>
              </a:rPr>
              <a:t>（同意专业监理工程师意见，同意按修改完成后的方案实施。</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不需要专家评审</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经审查，该方案审批手续齐全，内容完整，具有针对性、可操作性，能满足施工要求，同意实施。</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同意专业监理工程师意见，同意按此方案实施。</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施工方案审核意见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B.0.4 </a:t>
            </a:r>
            <a:r>
              <a:rPr lang="zh-CN" altLang="en-US" b="1" kern="0" dirty="0" smtClean="0">
                <a:solidFill>
                  <a:schemeClr val="bg1"/>
                </a:solidFill>
                <a:latin typeface="微软雅黑" panose="020B0503020204020204" pitchFamily="34" charset="-122"/>
                <a:ea typeface="微软雅黑" panose="020B0503020204020204" pitchFamily="34" charset="-122"/>
              </a:rPr>
              <a:t>分包单位资质报审表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562671" y="1053530"/>
            <a:ext cx="10369152" cy="4896544"/>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经审查，***公司具备***施工资质，取得安全生产许可证；各类人员资格均符合要求，有类似工程施工资历，具备本次分包工程施工能力。</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同意专业监理工程师意见，同意***公司进场施工。</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B.1.2 </a:t>
            </a:r>
            <a:r>
              <a:rPr lang="zh-CN" altLang="en-US" b="1" kern="0" dirty="0" smtClean="0">
                <a:solidFill>
                  <a:schemeClr val="bg1"/>
                </a:solidFill>
                <a:latin typeface="微软雅黑" panose="020B0503020204020204" pitchFamily="34" charset="-122"/>
                <a:ea typeface="微软雅黑" panose="020B0503020204020204" pitchFamily="34" charset="-122"/>
              </a:rPr>
              <a:t>施工控制测量成果报验表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90663" y="1485578"/>
            <a:ext cx="10369152" cy="1440160"/>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经复核，该工程控制网测量依据有效，测量数据记录准确，符合设计及规范要求，同意使用。</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B.1.3 </a:t>
            </a:r>
            <a:r>
              <a:rPr lang="zh-CN" altLang="en-US" b="1" kern="0" dirty="0" smtClean="0">
                <a:solidFill>
                  <a:schemeClr val="bg1"/>
                </a:solidFill>
                <a:latin typeface="微软雅黑" panose="020B0503020204020204" pitchFamily="34" charset="-122"/>
                <a:ea typeface="微软雅黑" panose="020B0503020204020204" pitchFamily="34" charset="-122"/>
              </a:rPr>
              <a:t>工程材料、构配件、设备报审表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1440160"/>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经审核，上述材料</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构配件 </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设备质量证明文件文件齐全有效，符合设计文件及规范要求，同意进场并使用于拟定部位。</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对角圆角矩形 2"/>
          <p:cNvSpPr/>
          <p:nvPr/>
        </p:nvSpPr>
        <p:spPr>
          <a:xfrm>
            <a:off x="2046" y="-30432"/>
            <a:ext cx="12194258" cy="688970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7" name="图片 6"/>
          <p:cNvPicPr>
            <a:picLocks noChangeAspect="1"/>
          </p:cNvPicPr>
          <p:nvPr/>
        </p:nvPicPr>
        <p:blipFill rotWithShape="1">
          <a:blip r:embed="rId3" cstate="screen"/>
          <a:srcRect/>
          <a:stretch>
            <a:fillRect/>
          </a:stretch>
        </p:blipFill>
        <p:spPr>
          <a:xfrm>
            <a:off x="2046" y="3937729"/>
            <a:ext cx="12194258" cy="2921541"/>
          </a:xfrm>
          <a:prstGeom prst="rect">
            <a:avLst/>
          </a:prstGeom>
          <a:effectLst/>
        </p:spPr>
      </p:pic>
      <p:sp>
        <p:nvSpPr>
          <p:cNvPr id="8" name="矩形 7"/>
          <p:cNvSpPr/>
          <p:nvPr/>
        </p:nvSpPr>
        <p:spPr>
          <a:xfrm>
            <a:off x="2046" y="3333607"/>
            <a:ext cx="12194258" cy="3525663"/>
          </a:xfrm>
          <a:prstGeom prst="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2046" y="3027689"/>
            <a:ext cx="12194258" cy="163230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
        <p:nvSpPr>
          <p:cNvPr id="10" name="椭圆 9"/>
          <p:cNvSpPr/>
          <p:nvPr/>
        </p:nvSpPr>
        <p:spPr>
          <a:xfrm>
            <a:off x="5475059" y="1382883"/>
            <a:ext cx="1248231" cy="1248231"/>
          </a:xfrm>
          <a:prstGeom prst="ellipse">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mtClean="0">
                <a:solidFill>
                  <a:schemeClr val="bg1"/>
                </a:solidFill>
              </a:rPr>
              <a:t>02</a:t>
            </a:r>
            <a:endParaRPr lang="zh-CN" altLang="en-US" sz="4800" b="1">
              <a:solidFill>
                <a:schemeClr val="bg1"/>
              </a:solidFill>
            </a:endParaRPr>
          </a:p>
        </p:txBody>
      </p:sp>
      <p:sp>
        <p:nvSpPr>
          <p:cNvPr id="11" name="矩形 10"/>
          <p:cNvSpPr/>
          <p:nvPr/>
        </p:nvSpPr>
        <p:spPr>
          <a:xfrm>
            <a:off x="3426460" y="3436620"/>
            <a:ext cx="5604510" cy="666115"/>
          </a:xfrm>
          <a:prstGeom prst="rect">
            <a:avLst/>
          </a:prstGeom>
        </p:spPr>
        <p:txBody>
          <a:bodyPr wrap="square">
            <a:spAutoFit/>
          </a:bodyPr>
          <a:lstStyle/>
          <a:p>
            <a:pPr algn="ctr"/>
            <a:r>
              <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rPr>
              <a:t>江苏省监理用表主要</a:t>
            </a:r>
            <a:r>
              <a:rPr lang="zh-CN" altLang="en-US" sz="3735" b="1" dirty="0" smtClean="0">
                <a:solidFill>
                  <a:schemeClr val="tx1">
                    <a:lumMod val="85000"/>
                    <a:lumOff val="15000"/>
                  </a:schemeClr>
                </a:solidFill>
                <a:latin typeface="微软雅黑" panose="020B0503020204020204" pitchFamily="34" charset="-122"/>
                <a:ea typeface="微软雅黑" panose="020B0503020204020204" pitchFamily="34" charset="-122"/>
              </a:rPr>
              <a:t>表式</a:t>
            </a:r>
            <a:endParaRPr lang="zh-CN" altLang="en-US" sz="3735"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046" y="4533978"/>
            <a:ext cx="12194258" cy="144027"/>
          </a:xfrm>
          <a:prstGeom prst="rect">
            <a:avLst/>
          </a:prstGeom>
          <a:solidFill>
            <a:srgbClr val="00B0F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3200"/>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14:presetBounceEnd="30000">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14:bounceEnd="30000">
                                          <p:cBhvr additive="base">
                                            <p:cTn id="19" dur="1000" fill="hold"/>
                                            <p:tgtEl>
                                              <p:spTgt spid="11"/>
                                            </p:tgtEl>
                                            <p:attrNameLst>
                                              <p:attrName>ppt_x</p:attrName>
                                            </p:attrNameLst>
                                          </p:cBhvr>
                                          <p:tavLst>
                                            <p:tav tm="0">
                                              <p:val>
                                                <p:strVal val="0-#ppt_w/2"/>
                                              </p:val>
                                            </p:tav>
                                            <p:tav tm="100000">
                                              <p:val>
                                                <p:strVal val="#ppt_x"/>
                                              </p:val>
                                            </p:tav>
                                          </p:tavLst>
                                        </p:anim>
                                        <p:anim calcmode="lin" valueType="num" p14:bounceEnd="30000">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000"/>
                                            <p:tgtEl>
                                              <p:spTgt spid="12"/>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 presetClass="entr" presetSubtype="9"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Lst>
      </p:timing>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B.1.4 </a:t>
            </a:r>
            <a:r>
              <a:rPr lang="zh-CN" altLang="en-US" b="1" kern="0" dirty="0" smtClean="0">
                <a:solidFill>
                  <a:schemeClr val="bg1"/>
                </a:solidFill>
                <a:latin typeface="微软雅黑" panose="020B0503020204020204" pitchFamily="34" charset="-122"/>
                <a:ea typeface="微软雅黑" panose="020B0503020204020204" pitchFamily="34" charset="-122"/>
              </a:rPr>
              <a:t>工程质量报验表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1440160"/>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经现场验收，该部位施工质量符合设计和规范要求，验收合格，同意进行下一道工序的施工。</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B.1.5 </a:t>
            </a:r>
            <a:r>
              <a:rPr lang="zh-CN" altLang="en-US" b="1" kern="0" dirty="0" smtClean="0">
                <a:solidFill>
                  <a:schemeClr val="bg1"/>
                </a:solidFill>
                <a:latin typeface="微软雅黑" panose="020B0503020204020204" pitchFamily="34" charset="-122"/>
                <a:ea typeface="微软雅黑" panose="020B0503020204020204" pitchFamily="34" charset="-122"/>
              </a:rPr>
              <a:t>混凝土浇筑报审表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1728192"/>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经检查，现场隐蔽工程验收合格，准备工作已经就绪，同意浇筑混凝土。</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同意浇筑。</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对象 9"/>
          <p:cNvGraphicFramePr>
            <a:graphicFrameLocks noChangeAspect="1"/>
          </p:cNvGraphicFramePr>
          <p:nvPr/>
        </p:nvGraphicFramePr>
        <p:xfrm>
          <a:off x="2455837" y="3358356"/>
          <a:ext cx="914400" cy="828675"/>
        </p:xfrm>
        <a:graphic>
          <a:graphicData uri="http://schemas.openxmlformats.org/presentationml/2006/ole">
            <p:oleObj spid="_x0000_s18433" name="文档" showAsIcon="1" r:id="rId4" imgW="914400" imgH="828720" progId="Word.Document.12">
              <p:embed/>
            </p:oleObj>
          </a:graphicData>
        </a:graphic>
      </p:graphicFrame>
      <p:graphicFrame>
        <p:nvGraphicFramePr>
          <p:cNvPr id="11" name="对象 10"/>
          <p:cNvGraphicFramePr>
            <a:graphicFrameLocks noChangeAspect="1"/>
          </p:cNvGraphicFramePr>
          <p:nvPr/>
        </p:nvGraphicFramePr>
        <p:xfrm>
          <a:off x="3813159" y="3358356"/>
          <a:ext cx="914400" cy="828675"/>
        </p:xfrm>
        <a:graphic>
          <a:graphicData uri="http://schemas.openxmlformats.org/presentationml/2006/ole">
            <p:oleObj spid="_x0000_s18434" name="文档" showAsIcon="1" r:id="rId5" imgW="914400" imgH="828720" progId="Word.Document.12">
              <p:embed/>
            </p:oleObj>
          </a:graphicData>
        </a:graphic>
      </p:graphicFrame>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B.1.6  </a:t>
            </a:r>
            <a:r>
              <a:rPr lang="zh-CN" altLang="en-US" b="1" kern="0" dirty="0" smtClean="0">
                <a:solidFill>
                  <a:schemeClr val="bg1"/>
                </a:solidFill>
                <a:latin typeface="微软雅黑" panose="020B0503020204020204" pitchFamily="34" charset="-122"/>
                <a:ea typeface="微软雅黑" panose="020B0503020204020204" pitchFamily="34" charset="-122"/>
              </a:rPr>
              <a:t>分部（子分部）工程报验表</a:t>
            </a:r>
            <a:r>
              <a:rPr lang="en-US" altLang="zh-CN" b="1" kern="0" dirty="0" smtClean="0">
                <a:solidFill>
                  <a:schemeClr val="bg1"/>
                </a:solidFill>
                <a:latin typeface="微软雅黑" panose="020B0503020204020204" pitchFamily="34" charset="-122"/>
                <a:ea typeface="微软雅黑" panose="020B0503020204020204" pitchFamily="34" charset="-122"/>
              </a:rPr>
              <a:t>   </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3672408"/>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1</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、主体结构工程施工已完成；</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2</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、各分项工程所含的检验批质量符合设计和规范要求；</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3</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、各分项工程所含的检验批质量验收记录完整；</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4</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、主体结构安全和功能检验资料核查及主要功能抽查符合设计和规范要求；</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5</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、主体结构混凝土外观质量符合设计和规范要求，未发现混凝土质量通病；</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6</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、主体结构实体检测结果合格。</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同意验收。</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B.2.2  </a:t>
            </a:r>
            <a:r>
              <a:rPr lang="zh-CN" altLang="en-US" b="1" kern="0" dirty="0" smtClean="0">
                <a:solidFill>
                  <a:schemeClr val="bg1"/>
                </a:solidFill>
                <a:latin typeface="微软雅黑" panose="020B0503020204020204" pitchFamily="34" charset="-122"/>
                <a:ea typeface="微软雅黑" panose="020B0503020204020204" pitchFamily="34" charset="-122"/>
              </a:rPr>
              <a:t>费用索赔报审表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2520280"/>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不同意此项索赔</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同意此项索赔，索赔金额为（大写）：</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不同意索赔的理由：（需详细说明造成索赔的责任由谁承担）</a:t>
            </a:r>
            <a:r>
              <a:rPr lang="zh-CN" altLang="en-US" sz="1800" u="sng"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u="sng"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u="sng" dirty="0" smtClean="0">
                <a:solidFill>
                  <a:prstClr val="black">
                    <a:lumMod val="95000"/>
                    <a:lumOff val="5000"/>
                  </a:prstClr>
                </a:solidFill>
                <a:latin typeface="微软雅黑" panose="020B0503020204020204" pitchFamily="34" charset="-122"/>
                <a:ea typeface="微软雅黑" panose="020B0503020204020204" pitchFamily="34" charset="-122"/>
              </a:rPr>
              <a:t> </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 </a:t>
            </a: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schemeClr val="tx1">
                    <a:lumMod val="50000"/>
                    <a:lumOff val="50000"/>
                  </a:schemeClr>
                </a:solidFill>
                <a:latin typeface="微软雅黑" panose="020B0503020204020204" pitchFamily="34" charset="-122"/>
              </a:rPr>
              <a:t>   </a:t>
            </a:r>
            <a:r>
              <a:rPr lang="zh-CN" altLang="en-US" sz="1800" dirty="0" smtClean="0">
                <a:solidFill>
                  <a:schemeClr val="tx1">
                    <a:lumMod val="50000"/>
                    <a:lumOff val="50000"/>
                  </a:schemeClr>
                </a:solidFill>
                <a:latin typeface="微软雅黑" panose="020B0503020204020204" pitchFamily="34" charset="-122"/>
              </a:rPr>
              <a:t>：</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B.2.3  </a:t>
            </a:r>
            <a:r>
              <a:rPr lang="zh-CN" altLang="en-US" b="1" kern="0" dirty="0" smtClean="0">
                <a:solidFill>
                  <a:schemeClr val="bg1"/>
                </a:solidFill>
                <a:latin typeface="微软雅黑" panose="020B0503020204020204" pitchFamily="34" charset="-122"/>
                <a:ea typeface="微软雅黑" panose="020B0503020204020204" pitchFamily="34" charset="-122"/>
              </a:rPr>
              <a:t>工程款支付报审表</a:t>
            </a:r>
            <a:r>
              <a:rPr lang="en-US" altLang="zh-CN" b="1" kern="0" dirty="0" smtClean="0">
                <a:solidFill>
                  <a:schemeClr val="bg1"/>
                </a:solidFill>
                <a:latin typeface="微软雅黑" panose="020B0503020204020204" pitchFamily="34" charset="-122"/>
                <a:ea typeface="微软雅黑" panose="020B0503020204020204" pitchFamily="34" charset="-122"/>
              </a:rPr>
              <a:t>   </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3672408"/>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1</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、施工单位应得款为：***；</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2</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、本期应扣款为：***；</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3</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、本期应付款为。</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经审核，专业监理工程师审查结果正确，请建设单位审批。</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B.3.1</a:t>
            </a:r>
            <a:r>
              <a:rPr lang="zh-CN" altLang="en-US" b="1" kern="0" dirty="0" smtClean="0">
                <a:solidFill>
                  <a:schemeClr val="bg1"/>
                </a:solidFill>
                <a:latin typeface="微软雅黑" panose="020B0503020204020204" pitchFamily="34" charset="-122"/>
                <a:ea typeface="微软雅黑" panose="020B0503020204020204" pitchFamily="34" charset="-122"/>
              </a:rPr>
              <a:t>施工进度计划报审表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3672408"/>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1</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施工总进度计划）经审查，本工程总进度计划施工内容完整，总工期满足合同要求，同意按此计划组织施工。</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2</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阶段性进度计划）经审查，施工内容完整，施工顺序合理，工期计划满足总进度计划的要求，同意按此计划组织施工。</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同意按此施工进度计划组织施工。</a:t>
            </a:r>
            <a:r>
              <a:rPr lang="en-US" altLang="zh-CN" sz="1800" dirty="0" smtClean="0">
                <a:solidFill>
                  <a:schemeClr val="tx1">
                    <a:lumMod val="50000"/>
                    <a:lumOff val="50000"/>
                  </a:schemeClr>
                </a:solidFill>
                <a:latin typeface="微软雅黑" panose="020B0503020204020204" pitchFamily="34" charset="-122"/>
              </a:rPr>
              <a:t> </a:t>
            </a:r>
            <a:endParaRPr lang="zh-CN" altLang="en-US" sz="1800" dirty="0">
              <a:solidFill>
                <a:schemeClr val="tx1">
                  <a:lumMod val="50000"/>
                  <a:lumOff val="50000"/>
                </a:schemeClr>
              </a:solidFill>
              <a:latin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B.3.2 </a:t>
            </a:r>
            <a:r>
              <a:rPr lang="zh-CN" altLang="en-US" b="1" kern="0" dirty="0" smtClean="0">
                <a:solidFill>
                  <a:schemeClr val="bg1"/>
                </a:solidFill>
                <a:latin typeface="微软雅黑" panose="020B0503020204020204" pitchFamily="34" charset="-122"/>
                <a:ea typeface="微软雅黑" panose="020B0503020204020204" pitchFamily="34" charset="-122"/>
              </a:rPr>
              <a:t>工程临时</a:t>
            </a:r>
            <a:r>
              <a:rPr lang="en-US" altLang="zh-CN" b="1" kern="0" dirty="0" smtClean="0">
                <a:solidFill>
                  <a:schemeClr val="bg1"/>
                </a:solidFill>
                <a:latin typeface="微软雅黑" panose="020B0503020204020204" pitchFamily="34" charset="-122"/>
                <a:ea typeface="微软雅黑" panose="020B0503020204020204" pitchFamily="34" charset="-122"/>
              </a:rPr>
              <a:t>/</a:t>
            </a:r>
            <a:r>
              <a:rPr lang="zh-CN" altLang="en-US" b="1" kern="0" dirty="0" smtClean="0">
                <a:solidFill>
                  <a:schemeClr val="bg1"/>
                </a:solidFill>
                <a:latin typeface="微软雅黑" panose="020B0503020204020204" pitchFamily="34" charset="-122"/>
                <a:ea typeface="微软雅黑" panose="020B0503020204020204" pitchFamily="34" charset="-122"/>
              </a:rPr>
              <a:t>最终延期报审表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3168352"/>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同意临时或最终临时延长工期</a:t>
            </a:r>
            <a:r>
              <a:rPr lang="zh-CN" altLang="en-US" sz="1800" u="sng" dirty="0" smtClean="0">
                <a:solidFill>
                  <a:prstClr val="black">
                    <a:lumMod val="95000"/>
                    <a:lumOff val="5000"/>
                  </a:prstClr>
                </a:solidFill>
                <a:latin typeface="微软雅黑" panose="020B0503020204020204" pitchFamily="34" charset="-122"/>
                <a:ea typeface="微软雅黑" panose="020B0503020204020204" pitchFamily="34" charset="-122"/>
              </a:rPr>
              <a:t>     </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 日历天）。工程竣工日期从施工合同约定的</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年*月*日延迟至</a:t>
            </a:r>
            <a:r>
              <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年*月*日。</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srgbClr val="FF0000"/>
                </a:solidFill>
                <a:latin typeface="微软雅黑" panose="020B0503020204020204" pitchFamily="34" charset="-122"/>
                <a:ea typeface="微软雅黑" panose="020B0503020204020204" pitchFamily="34" charset="-122"/>
              </a:rPr>
              <a:t>□ </a:t>
            </a:r>
            <a:r>
              <a:rPr lang="zh-CN" altLang="en-US" sz="1800" dirty="0" smtClean="0">
                <a:solidFill>
                  <a:srgbClr val="FF0000"/>
                </a:solidFill>
                <a:latin typeface="微软雅黑" panose="020B0503020204020204" pitchFamily="34" charset="-122"/>
                <a:ea typeface="微软雅黑" panose="020B0503020204020204" pitchFamily="34" charset="-122"/>
              </a:rPr>
              <a:t>不同意延长工期，请按约定竣工日期组织施工。</a:t>
            </a:r>
            <a:endParaRPr lang="en-US" altLang="zh-CN" sz="1800"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defRPr/>
            </a:pPr>
            <a:r>
              <a:rPr lang="en-US" altLang="zh-CN" sz="1800" dirty="0" smtClean="0">
                <a:solidFill>
                  <a:srgbClr val="FF0000"/>
                </a:solidFill>
                <a:latin typeface="微软雅黑" panose="020B0503020204020204" pitchFamily="34" charset="-122"/>
                <a:ea typeface="微软雅黑" panose="020B0503020204020204" pitchFamily="34" charset="-122"/>
              </a:rPr>
              <a:t>〖</a:t>
            </a:r>
            <a:r>
              <a:rPr lang="zh-CN" altLang="en-US" sz="1800" dirty="0" smtClean="0">
                <a:solidFill>
                  <a:srgbClr val="FF0000"/>
                </a:solidFill>
                <a:latin typeface="微软雅黑" panose="020B0503020204020204" pitchFamily="34" charset="-122"/>
                <a:ea typeface="微软雅黑" panose="020B0503020204020204" pitchFamily="34" charset="-122"/>
              </a:rPr>
              <a:t>需审核延期理由期间 现场工程施工节点是否对工程总进度计划的关键线路造成影响，是否可以通过对之后的关键施工工序进行调整。</a:t>
            </a:r>
            <a:r>
              <a:rPr lang="en-US" altLang="zh-CN" sz="1800" dirty="0" smtClean="0">
                <a:solidFill>
                  <a:srgbClr val="FF0000"/>
                </a:solidFill>
                <a:latin typeface="微软雅黑" panose="020B0503020204020204" pitchFamily="34" charset="-122"/>
                <a:ea typeface="微软雅黑" panose="020B0503020204020204" pitchFamily="34" charset="-122"/>
              </a:rPr>
              <a:t>〗</a:t>
            </a: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dirty="0">
              <a:solidFill>
                <a:schemeClr val="accent6">
                  <a:lumMod val="75000"/>
                </a:schemeClr>
              </a:solidFill>
            </a:endParaRPr>
          </a:p>
        </p:txBody>
      </p:sp>
      <p:sp>
        <p:nvSpPr>
          <p:cNvPr id="3" name="TextBox 14"/>
          <p:cNvSpPr txBox="1">
            <a:spLocks noChangeArrowheads="1"/>
          </p:cNvSpPr>
          <p:nvPr/>
        </p:nvSpPr>
        <p:spPr bwMode="auto">
          <a:xfrm>
            <a:off x="911899" y="290910"/>
            <a:ext cx="7059484" cy="492485"/>
          </a:xfrm>
          <a:prstGeom prst="rect">
            <a:avLst/>
          </a:prstGeom>
          <a:noFill/>
          <a:ln w="9525">
            <a:noFill/>
            <a:miter lim="800000"/>
          </a:ln>
        </p:spPr>
        <p:txBody>
          <a:bodyPr wrap="square" lIns="121963" tIns="60981" rIns="121963" bIns="60981">
            <a:spAutoFit/>
          </a:bodyPr>
          <a:lstStyle/>
          <a:p>
            <a:pPr lvl="0">
              <a:defRPr/>
            </a:pPr>
            <a:r>
              <a:rPr lang="en-US" altLang="zh-CN" b="1" kern="0" dirty="0" smtClean="0">
                <a:solidFill>
                  <a:schemeClr val="bg1"/>
                </a:solidFill>
                <a:latin typeface="微软雅黑" panose="020B0503020204020204" pitchFamily="34" charset="-122"/>
                <a:ea typeface="微软雅黑" panose="020B0503020204020204" pitchFamily="34" charset="-122"/>
              </a:rPr>
              <a:t>B.5.1 </a:t>
            </a:r>
            <a:r>
              <a:rPr lang="zh-CN" altLang="en-US" b="1" kern="0" dirty="0" smtClean="0">
                <a:solidFill>
                  <a:schemeClr val="bg1"/>
                </a:solidFill>
                <a:latin typeface="微软雅黑" panose="020B0503020204020204" pitchFamily="34" charset="-122"/>
                <a:ea typeface="微软雅黑" panose="020B0503020204020204" pitchFamily="34" charset="-122"/>
              </a:rPr>
              <a:t>监理通知回复单</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矩形 4"/>
          <p:cNvSpPr/>
          <p:nvPr/>
        </p:nvSpPr>
        <p:spPr>
          <a:xfrm rot="5400000">
            <a:off x="690461" y="1781724"/>
            <a:ext cx="1101390" cy="365082"/>
          </a:xfrm>
          <a:custGeom>
            <a:avLst/>
            <a:gdLst>
              <a:gd name="connsiteX0" fmla="*/ 0 w 1728192"/>
              <a:gd name="connsiteY0" fmla="*/ 0 h 432048"/>
              <a:gd name="connsiteX1" fmla="*/ 1728192 w 1728192"/>
              <a:gd name="connsiteY1" fmla="*/ 0 h 432048"/>
              <a:gd name="connsiteX2" fmla="*/ 1728192 w 1728192"/>
              <a:gd name="connsiteY2" fmla="*/ 432048 h 432048"/>
              <a:gd name="connsiteX3" fmla="*/ 0 w 1728192"/>
              <a:gd name="connsiteY3" fmla="*/ 432048 h 432048"/>
              <a:gd name="connsiteX4" fmla="*/ 0 w 1728192"/>
              <a:gd name="connsiteY4" fmla="*/ 0 h 432048"/>
              <a:gd name="connsiteX0-1" fmla="*/ 0 w 1728192"/>
              <a:gd name="connsiteY0-2" fmla="*/ 0 h 432048"/>
              <a:gd name="connsiteX1-3" fmla="*/ 1728192 w 1728192"/>
              <a:gd name="connsiteY1-4" fmla="*/ 0 h 432048"/>
              <a:gd name="connsiteX2-5" fmla="*/ 1728192 w 1728192"/>
              <a:gd name="connsiteY2-6" fmla="*/ 432048 h 432048"/>
              <a:gd name="connsiteX3-7" fmla="*/ 316992 w 1728192"/>
              <a:gd name="connsiteY3-8" fmla="*/ 419856 h 432048"/>
              <a:gd name="connsiteX4-9" fmla="*/ 0 w 1728192"/>
              <a:gd name="connsiteY4-10" fmla="*/ 0 h 4320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8192" h="432048">
                <a:moveTo>
                  <a:pt x="0" y="0"/>
                </a:moveTo>
                <a:lnTo>
                  <a:pt x="1728192" y="0"/>
                </a:lnTo>
                <a:lnTo>
                  <a:pt x="1728192" y="432048"/>
                </a:lnTo>
                <a:lnTo>
                  <a:pt x="316992" y="419856"/>
                </a:lnTo>
                <a:lnTo>
                  <a:pt x="0" y="0"/>
                </a:lnTo>
                <a:close/>
              </a:path>
            </a:pathLst>
          </a:custGeom>
          <a:solidFill>
            <a:schemeClr val="tx2">
              <a:lumMod val="60000"/>
              <a:lumOff val="40000"/>
            </a:schemeClr>
          </a:solidFill>
          <a:ln w="25400" cap="flat" cmpd="sng" algn="ctr">
            <a:noFill/>
            <a:prstDash val="solid"/>
          </a:ln>
          <a:effectLst/>
        </p:spPr>
        <p:txBody>
          <a:bodyPr lIns="134434" tIns="67218" rIns="134434" bIns="67218" anchor="ctr"/>
          <a:lstStyle/>
          <a:p>
            <a:pPr algn="ctr">
              <a:defRPr/>
            </a:pPr>
            <a:endParaRPr lang="zh-CN" altLang="en-US" sz="2000" kern="0" dirty="0">
              <a:solidFill>
                <a:sysClr val="window" lastClr="FFFFFF"/>
              </a:solidFill>
              <a:latin typeface="Calibri" panose="020F0502020204030204"/>
              <a:ea typeface="宋体" panose="02010600030101010101" pitchFamily="2" charset="-122"/>
            </a:endParaRPr>
          </a:p>
        </p:txBody>
      </p:sp>
      <p:sp>
        <p:nvSpPr>
          <p:cNvPr id="8" name="任意多边形 7"/>
          <p:cNvSpPr/>
          <p:nvPr/>
        </p:nvSpPr>
        <p:spPr>
          <a:xfrm>
            <a:off x="1418655" y="1485578"/>
            <a:ext cx="10369152" cy="3168352"/>
          </a:xfrm>
          <a:custGeom>
            <a:avLst/>
            <a:gdLst>
              <a:gd name="connsiteX0" fmla="*/ 0 w 4068548"/>
              <a:gd name="connsiteY0" fmla="*/ 0 h 1463497"/>
              <a:gd name="connsiteX1" fmla="*/ 4068548 w 4068548"/>
              <a:gd name="connsiteY1" fmla="*/ 0 h 1463497"/>
              <a:gd name="connsiteX2" fmla="*/ 4068548 w 4068548"/>
              <a:gd name="connsiteY2" fmla="*/ 1463497 h 1463497"/>
              <a:gd name="connsiteX3" fmla="*/ 0 w 4068548"/>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4068548" h="1463497">
                <a:moveTo>
                  <a:pt x="0" y="0"/>
                </a:moveTo>
                <a:lnTo>
                  <a:pt x="4068548" y="0"/>
                </a:lnTo>
                <a:lnTo>
                  <a:pt x="4068548" y="1463497"/>
                </a:lnTo>
                <a:lnTo>
                  <a:pt x="0" y="1463497"/>
                </a:lnTo>
                <a:close/>
              </a:path>
            </a:pathLst>
          </a:custGeom>
          <a:solidFill>
            <a:schemeClr val="bg1">
              <a:lumMod val="9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8544" tIns="68805" rIns="132318" bIns="68805" anchor="ctr"/>
          <a:lstStyle/>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总监或专监意见：</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如</a:t>
            </a:r>
            <a:r>
              <a:rPr lang="zh-CN" altLang="en-US" sz="1800" dirty="0" smtClean="0">
                <a:solidFill>
                  <a:srgbClr val="FF0000"/>
                </a:solidFill>
                <a:latin typeface="微软雅黑" panose="020B0503020204020204" pitchFamily="34" charset="-122"/>
                <a:ea typeface="微软雅黑" panose="020B0503020204020204" pitchFamily="34" charset="-122"/>
              </a:rPr>
              <a:t>全部整改</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，签署：经复查，已按要求完成整改。</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如</a:t>
            </a:r>
            <a:r>
              <a:rPr lang="zh-CN" altLang="en-US" sz="1800" dirty="0" smtClean="0">
                <a:solidFill>
                  <a:srgbClr val="FF0000"/>
                </a:solidFill>
                <a:latin typeface="微软雅黑" panose="020B0503020204020204" pitchFamily="34" charset="-122"/>
                <a:ea typeface="微软雅黑" panose="020B0503020204020204" pitchFamily="34" charset="-122"/>
              </a:rPr>
              <a:t>只有部分整改</a:t>
            </a:r>
            <a:r>
              <a:rPr lang="zh-CN" altLang="en-US" sz="1800" dirty="0" smtClean="0">
                <a:solidFill>
                  <a:prstClr val="black">
                    <a:lumMod val="95000"/>
                    <a:lumOff val="5000"/>
                  </a:prstClr>
                </a:solidFill>
                <a:latin typeface="微软雅黑" panose="020B0503020204020204" pitchFamily="34" charset="-122"/>
                <a:ea typeface="微软雅黑" panose="020B0503020204020204" pitchFamily="34" charset="-122"/>
              </a:rPr>
              <a:t>，签署：经复查，第*项已按要求整改，但*项未整改到位，需继续整改，要求在**年*月*日前整改完成后报我项目监理部复查。</a:t>
            </a:r>
            <a:endParaRPr lang="en-US" altLang="zh-CN" sz="1800" dirty="0" smtClean="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1058615" y="1629594"/>
            <a:ext cx="1143630" cy="1285230"/>
          </a:xfrm>
          <a:custGeom>
            <a:avLst/>
            <a:gdLst>
              <a:gd name="connsiteX0" fmla="*/ 0 w 980606"/>
              <a:gd name="connsiteY0" fmla="*/ 0 h 1463497"/>
              <a:gd name="connsiteX1" fmla="*/ 980606 w 980606"/>
              <a:gd name="connsiteY1" fmla="*/ 407085 h 1463497"/>
              <a:gd name="connsiteX2" fmla="*/ 772648 w 980606"/>
              <a:gd name="connsiteY2" fmla="*/ 1454647 h 1463497"/>
              <a:gd name="connsiteX3" fmla="*/ 0 w 980606"/>
              <a:gd name="connsiteY3" fmla="*/ 1463497 h 1463497"/>
            </a:gdLst>
            <a:ahLst/>
            <a:cxnLst>
              <a:cxn ang="0">
                <a:pos x="connsiteX0" y="connsiteY0"/>
              </a:cxn>
              <a:cxn ang="0">
                <a:pos x="connsiteX1" y="connsiteY1"/>
              </a:cxn>
              <a:cxn ang="0">
                <a:pos x="connsiteX2" y="connsiteY2"/>
              </a:cxn>
              <a:cxn ang="0">
                <a:pos x="connsiteX3" y="connsiteY3"/>
              </a:cxn>
            </a:cxnLst>
            <a:rect l="l" t="t" r="r" b="b"/>
            <a:pathLst>
              <a:path w="980606" h="1463497">
                <a:moveTo>
                  <a:pt x="0" y="0"/>
                </a:moveTo>
                <a:lnTo>
                  <a:pt x="980606" y="407085"/>
                </a:lnTo>
                <a:lnTo>
                  <a:pt x="772648" y="1454647"/>
                </a:lnTo>
                <a:lnTo>
                  <a:pt x="0" y="146349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1900" b="1" dirty="0" smtClean="0">
                <a:solidFill>
                  <a:schemeClr val="bg1"/>
                </a:solidFill>
                <a:latin typeface="微软雅黑" panose="020B0503020204020204" pitchFamily="34" charset="-122"/>
                <a:ea typeface="微软雅黑" panose="020B0503020204020204" pitchFamily="34" charset="-122"/>
              </a:rPr>
              <a:t>审核意见</a:t>
            </a:r>
            <a:endParaRPr lang="zh-CN" altLang="en-US" sz="19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616" y="793"/>
            <a:ext cx="12193647" cy="6860642"/>
          </a:xfrm>
          <a:prstGeom prst="rect">
            <a:avLst/>
          </a:prstGeom>
        </p:spPr>
      </p:pic>
      <p:sp>
        <p:nvSpPr>
          <p:cNvPr id="10" name="TextBox 9"/>
          <p:cNvSpPr txBox="1"/>
          <p:nvPr/>
        </p:nvSpPr>
        <p:spPr>
          <a:xfrm>
            <a:off x="7611343" y="2277666"/>
            <a:ext cx="3939534" cy="1231102"/>
          </a:xfrm>
          <a:prstGeom prst="rect">
            <a:avLst/>
          </a:prstGeom>
          <a:noFill/>
        </p:spPr>
        <p:txBody>
          <a:bodyPr wrap="none" lIns="121917" tIns="60958" rIns="121917" bIns="60958" rtlCol="0">
            <a:spAutoFit/>
          </a:bodyPr>
          <a:lstStyle/>
          <a:p>
            <a:pPr algn="r"/>
            <a:r>
              <a:rPr lang="zh-CN" altLang="en-US" sz="7200" b="1" dirty="0" smtClean="0">
                <a:solidFill>
                  <a:schemeClr val="accent1"/>
                </a:solidFill>
                <a:latin typeface="微软雅黑" panose="020B0503020204020204" pitchFamily="34" charset="-122"/>
                <a:ea typeface="微软雅黑" panose="020B0503020204020204" pitchFamily="34" charset="-122"/>
              </a:rPr>
              <a:t>谢谢观看</a:t>
            </a:r>
            <a:endParaRPr lang="zh-CN" altLang="en-US" sz="7200" b="1" dirty="0">
              <a:solidFill>
                <a:schemeClr val="accent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5327222" y="3605001"/>
            <a:ext cx="6028912"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1649"/>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46" y="-12699"/>
            <a:ext cx="12194258" cy="9316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accent6">
                  <a:lumMod val="75000"/>
                </a:schemeClr>
              </a:solidFill>
            </a:endParaRPr>
          </a:p>
        </p:txBody>
      </p:sp>
      <p:sp>
        <p:nvSpPr>
          <p:cNvPr id="3" name="TextBox 14"/>
          <p:cNvSpPr txBox="1">
            <a:spLocks noChangeArrowheads="1"/>
          </p:cNvSpPr>
          <p:nvPr/>
        </p:nvSpPr>
        <p:spPr bwMode="auto">
          <a:xfrm>
            <a:off x="942340" y="260985"/>
            <a:ext cx="7098665" cy="583565"/>
          </a:xfrm>
          <a:prstGeom prst="rect">
            <a:avLst/>
          </a:prstGeom>
          <a:noFill/>
          <a:ln w="9525">
            <a:noFill/>
            <a:miter lim="800000"/>
          </a:ln>
        </p:spPr>
        <p:txBody>
          <a:bodyPr wrap="square">
            <a:spAutoFit/>
          </a:bodyPr>
          <a:lstStyle/>
          <a:p>
            <a:pPr lvl="0">
              <a:defRPr/>
            </a:pPr>
            <a:r>
              <a:rPr lang="zh-CN" altLang="zh-CN" sz="3200" b="1" kern="0" dirty="0">
                <a:solidFill>
                  <a:schemeClr val="bg1"/>
                </a:solidFill>
                <a:latin typeface="微软雅黑" panose="020B0503020204020204" pitchFamily="34" charset="-122"/>
                <a:ea typeface="微软雅黑" panose="020B0503020204020204" pitchFamily="34" charset="-122"/>
              </a:rPr>
              <a:t>江苏省第五版监理用表</a:t>
            </a:r>
            <a:endParaRPr lang="zh-CN" altLang="en-US" sz="3200"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7468" y="260696"/>
            <a:ext cx="384071" cy="3840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5" name="矩形 4"/>
          <p:cNvSpPr/>
          <p:nvPr/>
        </p:nvSpPr>
        <p:spPr>
          <a:xfrm>
            <a:off x="529557" y="452785"/>
            <a:ext cx="288053" cy="288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a:p>
        </p:txBody>
      </p:sp>
      <p:sp>
        <p:nvSpPr>
          <p:cNvPr id="6" name="矩形 5"/>
          <p:cNvSpPr/>
          <p:nvPr/>
        </p:nvSpPr>
        <p:spPr>
          <a:xfrm>
            <a:off x="3218855" y="1485578"/>
            <a:ext cx="7805415" cy="1225548"/>
          </a:xfrm>
          <a:prstGeom prst="rect">
            <a:avLst/>
          </a:prstGeom>
          <a:solidFill>
            <a:schemeClr val="bg1">
              <a:lumMod val="95000"/>
            </a:schemeClr>
          </a:solidFill>
          <a:ln w="19050" cap="flat" cmpd="sng" algn="ctr">
            <a:solidFill>
              <a:sysClr val="window" lastClr="FFFFFF">
                <a:lumMod val="75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3" name="矩形 12"/>
          <p:cNvSpPr/>
          <p:nvPr/>
        </p:nvSpPr>
        <p:spPr>
          <a:xfrm>
            <a:off x="4094704" y="1341562"/>
            <a:ext cx="4689352" cy="463658"/>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smtClean="0">
                <a:latin typeface="微软雅黑" panose="020B0503020204020204" pitchFamily="34" charset="-122"/>
                <a:ea typeface="微软雅黑" panose="020B0503020204020204" pitchFamily="34" charset="-122"/>
              </a:rPr>
              <a:t>A</a:t>
            </a:r>
            <a:r>
              <a:rPr lang="zh-CN" altLang="en-US" dirty="0" smtClean="0">
                <a:latin typeface="微软雅黑" panose="020B0503020204020204" pitchFamily="34" charset="-122"/>
                <a:ea typeface="微软雅黑" panose="020B0503020204020204" pitchFamily="34" charset="-122"/>
              </a:rPr>
              <a:t>类表（监理单位用表）</a:t>
            </a:r>
            <a:endParaRPr lang="zh-CN" altLang="en-US" dirty="0">
              <a:latin typeface="微软雅黑" panose="020B0503020204020204" pitchFamily="34" charset="-122"/>
              <a:ea typeface="微软雅黑" panose="020B0503020204020204" pitchFamily="34" charset="-122"/>
            </a:endParaRPr>
          </a:p>
        </p:txBody>
      </p:sp>
      <p:cxnSp>
        <p:nvCxnSpPr>
          <p:cNvPr id="14" name="直接箭头连接符 13"/>
          <p:cNvCxnSpPr>
            <a:endCxn id="6" idx="1"/>
          </p:cNvCxnSpPr>
          <p:nvPr/>
        </p:nvCxnSpPr>
        <p:spPr>
          <a:xfrm flipV="1">
            <a:off x="2020950" y="2098352"/>
            <a:ext cx="1197905" cy="1043826"/>
          </a:xfrm>
          <a:prstGeom prst="straightConnector1">
            <a:avLst/>
          </a:prstGeom>
          <a:noFill/>
          <a:ln w="9525" cap="flat" cmpd="sng" algn="ctr">
            <a:solidFill>
              <a:srgbClr val="414455"/>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endCxn id="18" idx="1"/>
          </p:cNvCxnSpPr>
          <p:nvPr/>
        </p:nvCxnSpPr>
        <p:spPr>
          <a:xfrm flipV="1">
            <a:off x="2363067" y="3824299"/>
            <a:ext cx="899245" cy="2114"/>
          </a:xfrm>
          <a:prstGeom prst="straightConnector1">
            <a:avLst/>
          </a:prstGeom>
          <a:noFill/>
          <a:ln w="9525" cap="flat" cmpd="sng" algn="ctr">
            <a:solidFill>
              <a:srgbClr val="414455"/>
            </a:solidFill>
            <a:prstDash val="solid"/>
            <a:tailEnd type="arrow"/>
          </a:ln>
          <a:effectLst/>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endCxn id="21" idx="1"/>
          </p:cNvCxnSpPr>
          <p:nvPr/>
        </p:nvCxnSpPr>
        <p:spPr>
          <a:xfrm>
            <a:off x="2020950" y="4510647"/>
            <a:ext cx="1241362" cy="969836"/>
          </a:xfrm>
          <a:prstGeom prst="straightConnector1">
            <a:avLst/>
          </a:prstGeom>
          <a:noFill/>
          <a:ln w="9525" cap="flat" cmpd="sng" algn="ctr">
            <a:solidFill>
              <a:srgbClr val="414455"/>
            </a:solidFill>
            <a:prstDash val="solid"/>
            <a:tailEnd type="arrow"/>
          </a:ln>
          <a:effectLst/>
        </p:spPr>
        <p:style>
          <a:lnRef idx="1">
            <a:schemeClr val="accent1"/>
          </a:lnRef>
          <a:fillRef idx="0">
            <a:schemeClr val="accent1"/>
          </a:fillRef>
          <a:effectRef idx="0">
            <a:schemeClr val="accent1"/>
          </a:effectRef>
          <a:fontRef idx="minor">
            <a:schemeClr val="tx1"/>
          </a:fontRef>
        </p:style>
      </p:cxnSp>
      <p:sp>
        <p:nvSpPr>
          <p:cNvPr id="17" name="TextBox 9"/>
          <p:cNvSpPr txBox="1"/>
          <p:nvPr/>
        </p:nvSpPr>
        <p:spPr>
          <a:xfrm>
            <a:off x="3362871" y="1989634"/>
            <a:ext cx="7301219" cy="417391"/>
          </a:xfrm>
          <a:prstGeom prst="rect">
            <a:avLst/>
          </a:prstGeom>
          <a:noFill/>
        </p:spPr>
        <p:txBody>
          <a:bodyPr wrap="square" lIns="91472" tIns="45736" rIns="91472" bIns="45736" rtlCol="0">
            <a:spAutoFit/>
          </a:bodyPr>
          <a:lstStyle/>
          <a:p>
            <a:pPr>
              <a:lnSpc>
                <a:spcPct val="130000"/>
              </a:lnSpc>
            </a:pPr>
            <a:r>
              <a:rPr lang="zh-CN" altLang="en-US" sz="1800" dirty="0" smtClean="0">
                <a:solidFill>
                  <a:sysClr val="windowText" lastClr="000000"/>
                </a:solidFill>
                <a:latin typeface="微软雅黑" panose="020B0503020204020204" pitchFamily="34" charset="-122"/>
                <a:ea typeface="微软雅黑" panose="020B0503020204020204" pitchFamily="34" charset="-122"/>
              </a:rPr>
              <a:t>由工程监理单位或项目监理机构签发。</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18" name="矩形 17"/>
          <p:cNvSpPr/>
          <p:nvPr/>
        </p:nvSpPr>
        <p:spPr>
          <a:xfrm>
            <a:off x="3262312" y="3211525"/>
            <a:ext cx="7805415" cy="1225548"/>
          </a:xfrm>
          <a:prstGeom prst="rect">
            <a:avLst/>
          </a:prstGeom>
          <a:solidFill>
            <a:schemeClr val="bg1">
              <a:lumMod val="95000"/>
            </a:schemeClr>
          </a:solidFill>
          <a:ln w="19050" cap="flat" cmpd="sng" algn="ctr">
            <a:solidFill>
              <a:sysClr val="window" lastClr="FFFFFF">
                <a:lumMod val="75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19" name="矩形 18"/>
          <p:cNvSpPr/>
          <p:nvPr/>
        </p:nvSpPr>
        <p:spPr>
          <a:xfrm>
            <a:off x="4154959" y="2997746"/>
            <a:ext cx="4689352" cy="463658"/>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smtClean="0">
                <a:latin typeface="微软雅黑" panose="020B0503020204020204" pitchFamily="34" charset="-122"/>
                <a:ea typeface="微软雅黑" panose="020B0503020204020204" pitchFamily="34" charset="-122"/>
              </a:rPr>
              <a:t>B</a:t>
            </a:r>
            <a:r>
              <a:rPr lang="zh-CN" altLang="en-US" dirty="0" smtClean="0">
                <a:latin typeface="微软雅黑" panose="020B0503020204020204" pitchFamily="34" charset="-122"/>
                <a:ea typeface="微软雅黑" panose="020B0503020204020204" pitchFamily="34" charset="-122"/>
              </a:rPr>
              <a:t>类表（施工单位用表）</a:t>
            </a:r>
            <a:endParaRPr lang="zh-CN" altLang="en-US" dirty="0">
              <a:latin typeface="微软雅黑" panose="020B0503020204020204" pitchFamily="34" charset="-122"/>
              <a:ea typeface="微软雅黑" panose="020B0503020204020204" pitchFamily="34" charset="-122"/>
            </a:endParaRPr>
          </a:p>
        </p:txBody>
      </p:sp>
      <p:sp>
        <p:nvSpPr>
          <p:cNvPr id="20" name="TextBox 12"/>
          <p:cNvSpPr txBox="1"/>
          <p:nvPr/>
        </p:nvSpPr>
        <p:spPr>
          <a:xfrm>
            <a:off x="3478476" y="3501919"/>
            <a:ext cx="7301219" cy="777489"/>
          </a:xfrm>
          <a:prstGeom prst="rect">
            <a:avLst/>
          </a:prstGeom>
          <a:noFill/>
        </p:spPr>
        <p:txBody>
          <a:bodyPr wrap="square" lIns="91472" tIns="45736" rIns="91472" bIns="45736" rtlCol="0">
            <a:spAutoFit/>
          </a:bodyPr>
          <a:lstStyle/>
          <a:p>
            <a:pPr>
              <a:lnSpc>
                <a:spcPct val="130000"/>
              </a:lnSpc>
            </a:pPr>
            <a:r>
              <a:rPr lang="zh-CN" altLang="en-US" sz="1800" dirty="0" smtClean="0">
                <a:solidFill>
                  <a:sysClr val="windowText" lastClr="000000"/>
                </a:solidFill>
                <a:latin typeface="微软雅黑" panose="020B0503020204020204" pitchFamily="34" charset="-122"/>
                <a:ea typeface="微软雅黑" panose="020B0503020204020204" pitchFamily="34" charset="-122"/>
              </a:rPr>
              <a:t>施工单位报审、报验用表，由施工单位或施工项目经理部填写后报送工程建设相关方。</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3262312" y="4867709"/>
            <a:ext cx="7805415" cy="1225548"/>
          </a:xfrm>
          <a:prstGeom prst="rect">
            <a:avLst/>
          </a:prstGeom>
          <a:solidFill>
            <a:schemeClr val="bg1">
              <a:lumMod val="95000"/>
            </a:schemeClr>
          </a:solidFill>
          <a:ln w="19050" cap="flat" cmpd="sng" algn="ctr">
            <a:solidFill>
              <a:sysClr val="window" lastClr="FFFFFF">
                <a:lumMod val="75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2" name="矩形 21"/>
          <p:cNvSpPr/>
          <p:nvPr/>
        </p:nvSpPr>
        <p:spPr>
          <a:xfrm>
            <a:off x="4094704" y="4653930"/>
            <a:ext cx="4689352" cy="463658"/>
          </a:xfrm>
          <a:prstGeom prst="rect">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dirty="0" smtClean="0">
                <a:latin typeface="微软雅黑" panose="020B0503020204020204" pitchFamily="34" charset="-122"/>
                <a:ea typeface="微软雅黑" panose="020B0503020204020204" pitchFamily="34" charset="-122"/>
              </a:rPr>
              <a:t>C</a:t>
            </a:r>
            <a:r>
              <a:rPr lang="zh-CN" altLang="en-US" dirty="0" smtClean="0">
                <a:latin typeface="微软雅黑" panose="020B0503020204020204" pitchFamily="34" charset="-122"/>
                <a:ea typeface="微软雅黑" panose="020B0503020204020204" pitchFamily="34" charset="-122"/>
              </a:rPr>
              <a:t>类表（通用表）</a:t>
            </a:r>
            <a:endParaRPr lang="zh-CN" altLang="en-US" dirty="0">
              <a:latin typeface="微软雅黑" panose="020B0503020204020204" pitchFamily="34" charset="-122"/>
              <a:ea typeface="微软雅黑" panose="020B0503020204020204" pitchFamily="34" charset="-122"/>
            </a:endParaRPr>
          </a:p>
        </p:txBody>
      </p:sp>
      <p:sp>
        <p:nvSpPr>
          <p:cNvPr id="23" name="TextBox 15"/>
          <p:cNvSpPr txBox="1"/>
          <p:nvPr/>
        </p:nvSpPr>
        <p:spPr>
          <a:xfrm>
            <a:off x="3434879" y="5229994"/>
            <a:ext cx="7301219" cy="417391"/>
          </a:xfrm>
          <a:prstGeom prst="rect">
            <a:avLst/>
          </a:prstGeom>
          <a:noFill/>
        </p:spPr>
        <p:txBody>
          <a:bodyPr wrap="square" lIns="91472" tIns="45736" rIns="91472" bIns="45736" rtlCol="0">
            <a:spAutoFit/>
          </a:bodyPr>
          <a:lstStyle/>
          <a:p>
            <a:pPr>
              <a:lnSpc>
                <a:spcPct val="130000"/>
              </a:lnSpc>
            </a:pPr>
            <a:r>
              <a:rPr lang="zh-CN" altLang="en-US" sz="1800" dirty="0" smtClean="0">
                <a:solidFill>
                  <a:sysClr val="windowText" lastClr="000000"/>
                </a:solidFill>
                <a:latin typeface="微软雅黑" panose="020B0503020204020204" pitchFamily="34" charset="-122"/>
                <a:ea typeface="微软雅黑" panose="020B0503020204020204" pitchFamily="34" charset="-122"/>
              </a:rPr>
              <a:t>  工程建设相关方工作联系的通用表。</a:t>
            </a:r>
            <a:endParaRPr lang="zh-CN" altLang="en-US" sz="1800" dirty="0">
              <a:solidFill>
                <a:sysClr val="windowText" lastClr="000000"/>
              </a:solidFill>
              <a:latin typeface="微软雅黑" panose="020B0503020204020204" pitchFamily="34" charset="-122"/>
              <a:ea typeface="微软雅黑" panose="020B0503020204020204" pitchFamily="34" charset="-122"/>
            </a:endParaRPr>
          </a:p>
        </p:txBody>
      </p:sp>
      <p:sp>
        <p:nvSpPr>
          <p:cNvPr id="24" name="六边形 23"/>
          <p:cNvSpPr/>
          <p:nvPr/>
        </p:nvSpPr>
        <p:spPr>
          <a:xfrm>
            <a:off x="774978" y="3142178"/>
            <a:ext cx="1588089" cy="1368469"/>
          </a:xfrm>
          <a:prstGeom prst="hexagon">
            <a:avLst/>
          </a:prstGeom>
          <a:solidFill>
            <a:schemeClr val="accent1"/>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3200" dirty="0" smtClean="0">
                <a:latin typeface="微软雅黑" panose="020B0503020204020204" pitchFamily="34" charset="-122"/>
                <a:ea typeface="微软雅黑" panose="020B0503020204020204" pitchFamily="34" charset="-122"/>
              </a:rPr>
              <a:t>表式分类</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500"/>
                            </p:stCondLst>
                            <p:childTnLst>
                              <p:par>
                                <p:cTn id="26" presetID="16" presetClass="entr" presetSubtype="37"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outVertical)">
                                      <p:cBhvr>
                                        <p:cTn id="28" dur="500"/>
                                        <p:tgtEl>
                                          <p:spTgt spid="13"/>
                                        </p:tgtEl>
                                      </p:cBhvr>
                                    </p:animEffect>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iterate type="lt">
                                    <p:tmPct val="30000"/>
                                  </p:iterate>
                                  <p:childTnLst>
                                    <p:set>
                                      <p:cBhvr>
                                        <p:cTn id="36" dur="1" fill="hold">
                                          <p:stCondLst>
                                            <p:cond delay="0"/>
                                          </p:stCondLst>
                                        </p:cTn>
                                        <p:tgtEl>
                                          <p:spTgt spid="17"/>
                                        </p:tgtEl>
                                        <p:attrNameLst>
                                          <p:attrName>style.visibility</p:attrName>
                                        </p:attrNameLst>
                                      </p:cBhvr>
                                      <p:to>
                                        <p:strVal val="visible"/>
                                      </p:to>
                                    </p:set>
                                    <p:animEffect transition="in" filter="wipe(left)">
                                      <p:cBhvr>
                                        <p:cTn id="37" dur="100"/>
                                        <p:tgtEl>
                                          <p:spTgt spid="17"/>
                                        </p:tgtEl>
                                      </p:cBhvr>
                                    </p:animEffect>
                                  </p:childTnLst>
                                </p:cTn>
                              </p:par>
                              <p:par>
                                <p:cTn id="38" presetID="36" presetClass="emph" presetSubtype="0" fill="hold" grpId="1" nodeType="withEffect">
                                  <p:stCondLst>
                                    <p:cond delay="0"/>
                                  </p:stCondLst>
                                  <p:iterate type="lt">
                                    <p:tmPct val="30000"/>
                                  </p:iterate>
                                  <p:childTnLst>
                                    <p:animScale>
                                      <p:cBhvr>
                                        <p:cTn id="39" dur="50" autoRev="1" fill="hold">
                                          <p:stCondLst>
                                            <p:cond delay="0"/>
                                          </p:stCondLst>
                                        </p:cTn>
                                        <p:tgtEl>
                                          <p:spTgt spid="17"/>
                                        </p:tgtEl>
                                      </p:cBhvr>
                                      <p:to x="80000" y="100000"/>
                                    </p:animScale>
                                    <p:anim by="(#ppt_w*0.10)" calcmode="lin" valueType="num">
                                      <p:cBhvr>
                                        <p:cTn id="40" dur="50" autoRev="1" fill="hold">
                                          <p:stCondLst>
                                            <p:cond delay="0"/>
                                          </p:stCondLst>
                                        </p:cTn>
                                        <p:tgtEl>
                                          <p:spTgt spid="17"/>
                                        </p:tgtEl>
                                        <p:attrNameLst>
                                          <p:attrName>ppt_x</p:attrName>
                                        </p:attrNameLst>
                                      </p:cBhvr>
                                    </p:anim>
                                    <p:anim by="(-#ppt_w*0.10)" calcmode="lin" valueType="num">
                                      <p:cBhvr>
                                        <p:cTn id="41" dur="50" autoRev="1" fill="hold">
                                          <p:stCondLst>
                                            <p:cond delay="0"/>
                                          </p:stCondLst>
                                        </p:cTn>
                                        <p:tgtEl>
                                          <p:spTgt spid="17"/>
                                        </p:tgtEl>
                                        <p:attrNameLst>
                                          <p:attrName>ppt_y</p:attrName>
                                        </p:attrNameLst>
                                      </p:cBhvr>
                                    </p:anim>
                                    <p:animRot by="-480000">
                                      <p:cBhvr>
                                        <p:cTn id="42" dur="50" autoRev="1" fill="hold">
                                          <p:stCondLst>
                                            <p:cond delay="0"/>
                                          </p:stCondLst>
                                        </p:cTn>
                                        <p:tgtEl>
                                          <p:spTgt spid="17"/>
                                        </p:tgtEl>
                                        <p:attrNameLst>
                                          <p:attrName>r</p:attrName>
                                        </p:attrNameLst>
                                      </p:cBhvr>
                                    </p:animRot>
                                  </p:childTnLst>
                                </p:cTn>
                              </p:par>
                            </p:childTnLst>
                          </p:cTn>
                        </p:par>
                        <p:par>
                          <p:cTn id="43" fill="hold">
                            <p:stCondLst>
                              <p:cond delay="3079"/>
                            </p:stCondLst>
                            <p:childTnLst>
                              <p:par>
                                <p:cTn id="44" presetID="16" presetClass="entr" presetSubtype="37"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outVertical)">
                                      <p:cBhvr>
                                        <p:cTn id="46" dur="500"/>
                                        <p:tgtEl>
                                          <p:spTgt spid="19"/>
                                        </p:tgtEl>
                                      </p:cBhvr>
                                    </p:animEffect>
                                  </p:childTnLst>
                                </p:cTn>
                              </p:par>
                            </p:childTnLst>
                          </p:cTn>
                        </p:par>
                        <p:par>
                          <p:cTn id="47" fill="hold">
                            <p:stCondLst>
                              <p:cond delay="3579"/>
                            </p:stCondLst>
                            <p:childTnLst>
                              <p:par>
                                <p:cTn id="48" presetID="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0-#ppt_h/2"/>
                                          </p:val>
                                        </p:tav>
                                        <p:tav tm="100000">
                                          <p:val>
                                            <p:strVal val="#ppt_y"/>
                                          </p:val>
                                        </p:tav>
                                      </p:tavLst>
                                    </p:anim>
                                  </p:childTnLst>
                                </p:cTn>
                              </p:par>
                            </p:childTnLst>
                          </p:cTn>
                        </p:par>
                        <p:par>
                          <p:cTn id="52" fill="hold">
                            <p:stCondLst>
                              <p:cond delay="4079"/>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20"/>
                                        </p:tgtEl>
                                        <p:attrNameLst>
                                          <p:attrName>style.visibility</p:attrName>
                                        </p:attrNameLst>
                                      </p:cBhvr>
                                      <p:to>
                                        <p:strVal val="visible"/>
                                      </p:to>
                                    </p:set>
                                    <p:animEffect transition="in" filter="wipe(left)">
                                      <p:cBhvr>
                                        <p:cTn id="55" dur="100"/>
                                        <p:tgtEl>
                                          <p:spTgt spid="20"/>
                                        </p:tgtEl>
                                      </p:cBhvr>
                                    </p:animEffect>
                                  </p:childTnLst>
                                </p:cTn>
                              </p:par>
                              <p:par>
                                <p:cTn id="56" presetID="36" presetClass="emph" presetSubtype="0" fill="hold" grpId="1" nodeType="withEffect">
                                  <p:stCondLst>
                                    <p:cond delay="0"/>
                                  </p:stCondLst>
                                  <p:iterate type="lt">
                                    <p:tmPct val="30000"/>
                                  </p:iterate>
                                  <p:childTnLst>
                                    <p:animScale>
                                      <p:cBhvr>
                                        <p:cTn id="57" dur="50" autoRev="1" fill="hold">
                                          <p:stCondLst>
                                            <p:cond delay="0"/>
                                          </p:stCondLst>
                                        </p:cTn>
                                        <p:tgtEl>
                                          <p:spTgt spid="20"/>
                                        </p:tgtEl>
                                      </p:cBhvr>
                                      <p:to x="80000" y="100000"/>
                                    </p:animScale>
                                    <p:anim by="(#ppt_w*0.10)" calcmode="lin" valueType="num">
                                      <p:cBhvr>
                                        <p:cTn id="58" dur="50" autoRev="1" fill="hold">
                                          <p:stCondLst>
                                            <p:cond delay="0"/>
                                          </p:stCondLst>
                                        </p:cTn>
                                        <p:tgtEl>
                                          <p:spTgt spid="20"/>
                                        </p:tgtEl>
                                        <p:attrNameLst>
                                          <p:attrName>ppt_x</p:attrName>
                                        </p:attrNameLst>
                                      </p:cBhvr>
                                    </p:anim>
                                    <p:anim by="(-#ppt_w*0.10)" calcmode="lin" valueType="num">
                                      <p:cBhvr>
                                        <p:cTn id="59" dur="50" autoRev="1" fill="hold">
                                          <p:stCondLst>
                                            <p:cond delay="0"/>
                                          </p:stCondLst>
                                        </p:cTn>
                                        <p:tgtEl>
                                          <p:spTgt spid="20"/>
                                        </p:tgtEl>
                                        <p:attrNameLst>
                                          <p:attrName>ppt_y</p:attrName>
                                        </p:attrNameLst>
                                      </p:cBhvr>
                                    </p:anim>
                                    <p:animRot by="-480000">
                                      <p:cBhvr>
                                        <p:cTn id="60" dur="50" autoRev="1" fill="hold">
                                          <p:stCondLst>
                                            <p:cond delay="0"/>
                                          </p:stCondLst>
                                        </p:cTn>
                                        <p:tgtEl>
                                          <p:spTgt spid="20"/>
                                        </p:tgtEl>
                                        <p:attrNameLst>
                                          <p:attrName>r</p:attrName>
                                        </p:attrNameLst>
                                      </p:cBhvr>
                                    </p:animRot>
                                  </p:childTnLst>
                                </p:cTn>
                              </p:par>
                            </p:childTnLst>
                          </p:cTn>
                        </p:par>
                        <p:par>
                          <p:cTn id="61" fill="hold">
                            <p:stCondLst>
                              <p:cond delay="5289"/>
                            </p:stCondLst>
                            <p:childTnLst>
                              <p:par>
                                <p:cTn id="62" presetID="16" presetClass="entr" presetSubtype="37"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arn(outVertical)">
                                      <p:cBhvr>
                                        <p:cTn id="64" dur="500"/>
                                        <p:tgtEl>
                                          <p:spTgt spid="22"/>
                                        </p:tgtEl>
                                      </p:cBhvr>
                                    </p:animEffect>
                                  </p:childTnLst>
                                </p:cTn>
                              </p:par>
                            </p:childTnLst>
                          </p:cTn>
                        </p:par>
                        <p:par>
                          <p:cTn id="65" fill="hold">
                            <p:stCondLst>
                              <p:cond delay="5789"/>
                            </p:stCondLst>
                            <p:childTnLst>
                              <p:par>
                                <p:cTn id="66" presetID="2" presetClass="entr" presetSubtype="1"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0-#ppt_h/2"/>
                                          </p:val>
                                        </p:tav>
                                        <p:tav tm="100000">
                                          <p:val>
                                            <p:strVal val="#ppt_y"/>
                                          </p:val>
                                        </p:tav>
                                      </p:tavLst>
                                    </p:anim>
                                  </p:childTnLst>
                                </p:cTn>
                              </p:par>
                            </p:childTnLst>
                          </p:cTn>
                        </p:par>
                        <p:par>
                          <p:cTn id="70" fill="hold">
                            <p:stCondLst>
                              <p:cond delay="6289"/>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100"/>
                                        <p:tgtEl>
                                          <p:spTgt spid="23"/>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23"/>
                                        </p:tgtEl>
                                      </p:cBhvr>
                                      <p:to x="80000" y="100000"/>
                                    </p:animScale>
                                    <p:anim by="(#ppt_w*0.10)" calcmode="lin" valueType="num">
                                      <p:cBhvr>
                                        <p:cTn id="76" dur="50" autoRev="1" fill="hold">
                                          <p:stCondLst>
                                            <p:cond delay="0"/>
                                          </p:stCondLst>
                                        </p:cTn>
                                        <p:tgtEl>
                                          <p:spTgt spid="23"/>
                                        </p:tgtEl>
                                        <p:attrNameLst>
                                          <p:attrName>ppt_x</p:attrName>
                                        </p:attrNameLst>
                                      </p:cBhvr>
                                    </p:anim>
                                    <p:anim by="(-#ppt_w*0.10)" calcmode="lin" valueType="num">
                                      <p:cBhvr>
                                        <p:cTn id="77" dur="50" autoRev="1" fill="hold">
                                          <p:stCondLst>
                                            <p:cond delay="0"/>
                                          </p:stCondLst>
                                        </p:cTn>
                                        <p:tgtEl>
                                          <p:spTgt spid="23"/>
                                        </p:tgtEl>
                                        <p:attrNameLst>
                                          <p:attrName>ppt_y</p:attrName>
                                        </p:attrNameLst>
                                      </p:cBhvr>
                                    </p:anim>
                                    <p:animRot by="-480000">
                                      <p:cBhvr>
                                        <p:cTn id="78" dur="50" autoRev="1" fill="hold">
                                          <p:stCondLst>
                                            <p:cond delay="0"/>
                                          </p:stCondLst>
                                        </p:cTn>
                                        <p:tgtEl>
                                          <p:spTgt spid="23"/>
                                        </p:tgtEl>
                                        <p:attrNameLst>
                                          <p:attrName>r</p:attrName>
                                        </p:attrNameLst>
                                      </p:cBhvr>
                                    </p:animRot>
                                  </p:childTnLst>
                                </p:cTn>
                              </p:par>
                            </p:childTnLst>
                          </p:cTn>
                        </p:par>
                        <p:par>
                          <p:cTn id="79" fill="hold">
                            <p:stCondLst>
                              <p:cond delay="6900"/>
                            </p:stCondLst>
                            <p:childTnLst>
                              <p:par>
                                <p:cTn id="80" presetID="14" presetClass="entr" presetSubtype="1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randombar(horizontal)">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6" grpId="0" bldLvl="0" animBg="1"/>
      <p:bldP spid="13" grpId="0" bldLvl="0" animBg="1"/>
      <p:bldP spid="17" grpId="0"/>
      <p:bldP spid="17" grpId="1"/>
      <p:bldP spid="18" grpId="0" bldLvl="0" animBg="1"/>
      <p:bldP spid="19" grpId="0" bldLvl="0" animBg="1"/>
      <p:bldP spid="20" grpId="0"/>
      <p:bldP spid="20" grpId="1"/>
      <p:bldP spid="21" grpId="0" bldLvl="0" animBg="1"/>
      <p:bldP spid="22" grpId="0" bldLvl="0" animBg="1"/>
      <p:bldP spid="23" grpId="0"/>
      <p:bldP spid="23" grpId="1"/>
      <p:bldP spid="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911899" y="290910"/>
            <a:ext cx="4899094" cy="492485"/>
          </a:xfrm>
          <a:prstGeom prst="rect">
            <a:avLst/>
          </a:prstGeom>
          <a:noFill/>
          <a:ln w="9525">
            <a:noFill/>
            <a:miter lim="800000"/>
          </a:ln>
        </p:spPr>
        <p:txBody>
          <a:bodyPr wrap="square" lIns="121963" tIns="60981" rIns="121963" bIns="60981">
            <a:spAutoFit/>
          </a:bodyPr>
          <a:lstStyle/>
          <a:p>
            <a:pPr lvl="0">
              <a:defRPr/>
            </a:pPr>
            <a:r>
              <a:rPr lang="zh-CN" altLang="zh-CN" b="1" kern="0" dirty="0" smtClean="0">
                <a:solidFill>
                  <a:schemeClr val="bg1"/>
                </a:solidFill>
                <a:latin typeface="微软雅黑" panose="020B0503020204020204" pitchFamily="34" charset="-122"/>
                <a:ea typeface="微软雅黑" panose="020B0503020204020204" pitchFamily="34" charset="-122"/>
              </a:rPr>
              <a:t>江苏省第五版监理用表</a:t>
            </a:r>
            <a:r>
              <a:rPr lang="en-US" altLang="zh-CN" b="1" kern="0" dirty="0" smtClean="0">
                <a:solidFill>
                  <a:schemeClr val="bg1"/>
                </a:solidFill>
                <a:latin typeface="微软雅黑" panose="020B0503020204020204" pitchFamily="34" charset="-122"/>
                <a:ea typeface="微软雅黑" panose="020B0503020204020204" pitchFamily="34" charset="-122"/>
              </a:rPr>
              <a:t>---A</a:t>
            </a:r>
            <a:r>
              <a:rPr lang="zh-CN" altLang="en-US" b="1" kern="0" dirty="0" smtClean="0">
                <a:solidFill>
                  <a:schemeClr val="bg1"/>
                </a:solidFill>
                <a:latin typeface="微软雅黑" panose="020B0503020204020204" pitchFamily="34" charset="-122"/>
                <a:ea typeface="微软雅黑" panose="020B0503020204020204" pitchFamily="34" charset="-122"/>
              </a:rPr>
              <a:t>类表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MH_Other_1"/>
          <p:cNvSpPr/>
          <p:nvPr>
            <p:custDataLst>
              <p:tags r:id="rId1"/>
            </p:custDataLst>
          </p:nvPr>
        </p:nvSpPr>
        <p:spPr>
          <a:xfrm>
            <a:off x="7169714" y="2565698"/>
            <a:ext cx="585645" cy="33979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9" name="MH_Other_2"/>
          <p:cNvSpPr/>
          <p:nvPr>
            <p:custDataLst>
              <p:tags r:id="rId2"/>
            </p:custDataLst>
          </p:nvPr>
        </p:nvSpPr>
        <p:spPr>
          <a:xfrm flipH="1">
            <a:off x="3899873" y="2615438"/>
            <a:ext cx="1126653" cy="29005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r">
              <a:defRPr/>
            </a:pPr>
            <a:endParaRPr lang="zh-CN" altLang="en-US" dirty="0"/>
          </a:p>
        </p:txBody>
      </p:sp>
      <p:sp>
        <p:nvSpPr>
          <p:cNvPr id="10" name="MH_Other_3"/>
          <p:cNvSpPr/>
          <p:nvPr>
            <p:custDataLst>
              <p:tags r:id="rId3"/>
            </p:custDataLst>
          </p:nvPr>
        </p:nvSpPr>
        <p:spPr>
          <a:xfrm flipV="1">
            <a:off x="7169714" y="4588628"/>
            <a:ext cx="585645" cy="28132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11" name="MH_Other_4"/>
          <p:cNvSpPr/>
          <p:nvPr>
            <p:custDataLst>
              <p:tags r:id="rId4"/>
            </p:custDataLst>
          </p:nvPr>
        </p:nvSpPr>
        <p:spPr>
          <a:xfrm flipH="1" flipV="1">
            <a:off x="3899873" y="4588628"/>
            <a:ext cx="1126653" cy="29005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r">
              <a:defRPr/>
            </a:pPr>
            <a:endParaRPr lang="zh-CN" altLang="en-US" dirty="0"/>
          </a:p>
        </p:txBody>
      </p:sp>
      <p:sp>
        <p:nvSpPr>
          <p:cNvPr id="12" name="MH_Other_5"/>
          <p:cNvSpPr/>
          <p:nvPr>
            <p:custDataLst>
              <p:tags r:id="rId5"/>
            </p:custDataLst>
          </p:nvPr>
        </p:nvSpPr>
        <p:spPr>
          <a:xfrm>
            <a:off x="4719676" y="2390113"/>
            <a:ext cx="1162909" cy="116257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3" name="MH_Other_6"/>
          <p:cNvSpPr/>
          <p:nvPr>
            <p:custDataLst>
              <p:tags r:id="rId6"/>
            </p:custDataLst>
          </p:nvPr>
        </p:nvSpPr>
        <p:spPr>
          <a:xfrm>
            <a:off x="6309946" y="2390113"/>
            <a:ext cx="1162909" cy="116257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4" name="MH_Other_7"/>
          <p:cNvSpPr/>
          <p:nvPr>
            <p:custDataLst>
              <p:tags r:id="rId7"/>
            </p:custDataLst>
          </p:nvPr>
        </p:nvSpPr>
        <p:spPr>
          <a:xfrm>
            <a:off x="4719676" y="3979922"/>
            <a:ext cx="1162909" cy="116257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5" name="MH_Other_8"/>
          <p:cNvSpPr/>
          <p:nvPr>
            <p:custDataLst>
              <p:tags r:id="rId8"/>
            </p:custDataLst>
          </p:nvPr>
        </p:nvSpPr>
        <p:spPr>
          <a:xfrm>
            <a:off x="6309951" y="3979918"/>
            <a:ext cx="1162908" cy="1162570"/>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8" name="椭圆 17"/>
          <p:cNvSpPr/>
          <p:nvPr/>
        </p:nvSpPr>
        <p:spPr>
          <a:xfrm>
            <a:off x="5031330" y="2701675"/>
            <a:ext cx="2129871" cy="2129256"/>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50" tIns="0" rIns="0" bIns="0" rtlCol="0" anchor="ctr">
            <a:normAutofit/>
          </a:bodyPr>
          <a:lstStyle/>
          <a:p>
            <a:pPr algn="ctr"/>
            <a:endParaRPr lang="zh-CN" altLang="en-US" sz="2700" dirty="0">
              <a:solidFill>
                <a:srgbClr val="FFFFFF"/>
              </a:solidFill>
              <a:latin typeface="Arial" panose="020B0604020202020204" pitchFamily="34" charset="0"/>
              <a:ea typeface="黑体" panose="02010609060101010101" pitchFamily="49" charset="-122"/>
            </a:endParaRPr>
          </a:p>
        </p:txBody>
      </p:sp>
      <p:sp>
        <p:nvSpPr>
          <p:cNvPr id="19" name="矩形 18"/>
          <p:cNvSpPr/>
          <p:nvPr/>
        </p:nvSpPr>
        <p:spPr>
          <a:xfrm>
            <a:off x="5497020" y="3323603"/>
            <a:ext cx="1198492" cy="579496"/>
          </a:xfrm>
          <a:prstGeom prst="rect">
            <a:avLst/>
          </a:prstGeom>
        </p:spPr>
        <p:txBody>
          <a:bodyPr wrap="none" lIns="121963" tIns="60981" rIns="121963" bIns="60981">
            <a:spAutoFit/>
          </a:bodyPr>
          <a:lstStyle/>
          <a:p>
            <a:pPr lvl="0" algn="ctr">
              <a:lnSpc>
                <a:spcPct val="120000"/>
              </a:lnSpc>
              <a:defRPr/>
            </a:pPr>
            <a:r>
              <a:rPr lang="en-US" altLang="zh-CN" sz="2700" b="1" dirty="0" smtClean="0">
                <a:solidFill>
                  <a:schemeClr val="bg1"/>
                </a:solidFill>
                <a:latin typeface="微软雅黑" panose="020B0503020204020204" pitchFamily="34" charset="-122"/>
                <a:ea typeface="微软雅黑" panose="020B0503020204020204" pitchFamily="34" charset="-122"/>
              </a:rPr>
              <a:t>A</a:t>
            </a:r>
            <a:r>
              <a:rPr lang="zh-CN" altLang="en-US" sz="2700" b="1" dirty="0" smtClean="0">
                <a:solidFill>
                  <a:schemeClr val="bg1"/>
                </a:solidFill>
                <a:latin typeface="微软雅黑" panose="020B0503020204020204" pitchFamily="34" charset="-122"/>
                <a:ea typeface="微软雅黑" panose="020B0503020204020204" pitchFamily="34" charset="-122"/>
              </a:rPr>
              <a:t>类表</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25" name="文本框 14"/>
          <p:cNvSpPr txBox="1"/>
          <p:nvPr/>
        </p:nvSpPr>
        <p:spPr>
          <a:xfrm>
            <a:off x="554559" y="2133650"/>
            <a:ext cx="3766091" cy="3063761"/>
          </a:xfrm>
          <a:prstGeom prst="rect">
            <a:avLst/>
          </a:prstGeom>
          <a:noFill/>
        </p:spPr>
        <p:txBody>
          <a:bodyPr wrap="square" lIns="115226" tIns="57613" rIns="115226" bIns="57613" rtlCol="0">
            <a:spAutoFit/>
          </a:bodyPr>
          <a:lstStyle/>
          <a:p>
            <a:pPr>
              <a:lnSpc>
                <a:spcPct val="120000"/>
              </a:lnSpc>
              <a:defRPr/>
            </a:pPr>
            <a:r>
              <a:rPr altLang="zh-CN" sz="1800" dirty="0" smtClean="0">
                <a:latin typeface="黑体" panose="02010609060101010101" pitchFamily="49" charset="-122"/>
                <a:ea typeface="黑体" panose="02010609060101010101" pitchFamily="49" charset="-122"/>
                <a:sym typeface="+mn-ea"/>
              </a:rPr>
              <a:t>1、A.0.1    总监理工程师任命书</a:t>
            </a:r>
          </a:p>
          <a:p>
            <a:pPr>
              <a:lnSpc>
                <a:spcPct val="120000"/>
              </a:lnSpc>
              <a:defRPr/>
            </a:pPr>
            <a:r>
              <a:rPr altLang="zh-CN" sz="1800" dirty="0" smtClean="0">
                <a:latin typeface="黑体" panose="02010609060101010101" pitchFamily="49" charset="-122"/>
                <a:ea typeface="黑体" panose="02010609060101010101" pitchFamily="49" charset="-122"/>
                <a:sym typeface="+mn-ea"/>
              </a:rPr>
              <a:t>2、A.0.2    监理日志</a:t>
            </a:r>
          </a:p>
          <a:p>
            <a:pPr>
              <a:lnSpc>
                <a:spcPct val="120000"/>
              </a:lnSpc>
              <a:defRPr/>
            </a:pPr>
            <a:r>
              <a:rPr altLang="zh-CN" sz="1800" dirty="0" smtClean="0">
                <a:latin typeface="黑体" panose="02010609060101010101" pitchFamily="49" charset="-122"/>
                <a:ea typeface="黑体" panose="02010609060101010101" pitchFamily="49" charset="-122"/>
                <a:sym typeface="+mn-ea"/>
              </a:rPr>
              <a:t>3、A.0.3    监理规划</a:t>
            </a:r>
          </a:p>
          <a:p>
            <a:pPr>
              <a:lnSpc>
                <a:spcPct val="120000"/>
              </a:lnSpc>
              <a:defRPr/>
            </a:pPr>
            <a:r>
              <a:rPr altLang="zh-CN" sz="1800" dirty="0" smtClean="0">
                <a:latin typeface="黑体" panose="02010609060101010101" pitchFamily="49" charset="-122"/>
                <a:ea typeface="黑体" panose="02010609060101010101" pitchFamily="49" charset="-122"/>
                <a:sym typeface="+mn-ea"/>
              </a:rPr>
              <a:t>4、A.0.4    监理实施细则</a:t>
            </a:r>
          </a:p>
          <a:p>
            <a:pPr>
              <a:lnSpc>
                <a:spcPct val="120000"/>
              </a:lnSpc>
              <a:defRPr/>
            </a:pPr>
            <a:r>
              <a:rPr altLang="zh-CN" sz="1800" dirty="0" smtClean="0">
                <a:latin typeface="黑体" panose="02010609060101010101" pitchFamily="49" charset="-122"/>
                <a:ea typeface="黑体" panose="02010609060101010101" pitchFamily="49" charset="-122"/>
                <a:sym typeface="+mn-ea"/>
              </a:rPr>
              <a:t>5、A.0.5    工程开工令</a:t>
            </a:r>
          </a:p>
          <a:p>
            <a:pPr>
              <a:lnSpc>
                <a:spcPct val="120000"/>
              </a:lnSpc>
              <a:defRPr/>
            </a:pPr>
            <a:r>
              <a:rPr altLang="zh-CN" sz="1800" dirty="0" smtClean="0">
                <a:latin typeface="黑体" panose="02010609060101010101" pitchFamily="49" charset="-122"/>
                <a:ea typeface="黑体" panose="02010609060101010101" pitchFamily="49" charset="-122"/>
                <a:sym typeface="+mn-ea"/>
              </a:rPr>
              <a:t>6、A.0.6    旁站记录表（通用）</a:t>
            </a:r>
          </a:p>
          <a:p>
            <a:pPr>
              <a:lnSpc>
                <a:spcPct val="120000"/>
              </a:lnSpc>
              <a:defRPr/>
            </a:pPr>
            <a:r>
              <a:rPr altLang="zh-CN" sz="1800" dirty="0" smtClean="0">
                <a:latin typeface="黑体" panose="02010609060101010101" pitchFamily="49" charset="-122"/>
                <a:ea typeface="黑体" panose="02010609060101010101" pitchFamily="49" charset="-122"/>
                <a:sym typeface="+mn-ea"/>
              </a:rPr>
              <a:t>7、A.0.7    _________会议纪要</a:t>
            </a:r>
          </a:p>
          <a:p>
            <a:pPr>
              <a:lnSpc>
                <a:spcPct val="120000"/>
              </a:lnSpc>
              <a:defRPr/>
            </a:pPr>
            <a:r>
              <a:rPr altLang="zh-CN" sz="1800" dirty="0" smtClean="0">
                <a:latin typeface="黑体" panose="02010609060101010101" pitchFamily="49" charset="-122"/>
                <a:ea typeface="黑体" panose="02010609060101010101" pitchFamily="49" charset="-122"/>
                <a:sym typeface="+mn-ea"/>
              </a:rPr>
              <a:t>8、A.0.8    监理月报</a:t>
            </a:r>
          </a:p>
          <a:p>
            <a:pPr>
              <a:lnSpc>
                <a:spcPct val="120000"/>
              </a:lnSpc>
              <a:defRPr/>
            </a:pPr>
            <a:r>
              <a:rPr altLang="zh-CN" sz="1800" dirty="0" smtClean="0">
                <a:latin typeface="黑体" panose="02010609060101010101" pitchFamily="49" charset="-122"/>
                <a:ea typeface="黑体" panose="02010609060101010101" pitchFamily="49" charset="-122"/>
                <a:sym typeface="+mn-ea"/>
              </a:rPr>
              <a:t>9、A.0.9    工程款支付证书</a:t>
            </a:r>
          </a:p>
        </p:txBody>
      </p:sp>
      <p:sp>
        <p:nvSpPr>
          <p:cNvPr id="26" name="文本框 13"/>
          <p:cNvSpPr txBox="1"/>
          <p:nvPr/>
        </p:nvSpPr>
        <p:spPr>
          <a:xfrm>
            <a:off x="7755359" y="2133650"/>
            <a:ext cx="3977640" cy="3375385"/>
          </a:xfrm>
          <a:prstGeom prst="rect">
            <a:avLst/>
          </a:prstGeom>
          <a:noFill/>
        </p:spPr>
        <p:txBody>
          <a:bodyPr wrap="square" lIns="115226" tIns="57613" rIns="115226" bIns="57613" rtlCol="0">
            <a:spAutoFit/>
          </a:bodyPr>
          <a:lstStyle/>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10、A.0.10  监理通知单（    类）</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11、A.0.11  工程暂停令</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12、A.0.12  工程复工令 </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13、A.0.13  监理备忘录</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14、A.0.14  监理报告</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15、A.0.15  工程质量评估报告</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16、A.0.16  监理工作总结</a:t>
            </a:r>
          </a:p>
          <a:p>
            <a:pPr>
              <a:lnSpc>
                <a:spcPct val="150000"/>
              </a:lnSpc>
              <a:defRPr/>
            </a:pPr>
            <a:r>
              <a:rPr altLang="zh-CN" sz="1800" dirty="0" smtClean="0">
                <a:solidFill>
                  <a:schemeClr val="tx1"/>
                </a:solidFill>
                <a:latin typeface="黑体" panose="02010609060101010101" pitchFamily="49" charset="-122"/>
                <a:ea typeface="黑体" panose="02010609060101010101" pitchFamily="49" charset="-122"/>
                <a:sym typeface="+mn-ea"/>
              </a:rPr>
              <a:t>17、A.0.17  工程监理资料移交单</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099"/>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75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99"/>
                            </p:stCondLst>
                            <p:childTnLst>
                              <p:par>
                                <p:cTn id="49" presetID="22" presetClass="entr" presetSubtype="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p:stCondLst>
                              <p:cond delay="3099"/>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3599"/>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099"/>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4599"/>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up)">
                                      <p:cBhvr>
                                        <p:cTn id="7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9" grpId="0" animBg="1"/>
      <p:bldP spid="10" grpId="0" animBg="1"/>
      <p:bldP spid="11" grpId="0" animBg="1"/>
      <p:bldP spid="12" grpId="0" animBg="1"/>
      <p:bldP spid="13" grpId="0" animBg="1"/>
      <p:bldP spid="14" grpId="0" animBg="1"/>
      <p:bldP spid="15" grpId="0" animBg="1"/>
      <p:bldP spid="18" grpId="0" animBg="1"/>
      <p:bldP spid="19"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
            <a:ext cx="12198350" cy="9317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rtlCol="0" anchor="ctr"/>
          <a:lstStyle/>
          <a:p>
            <a:pPr algn="ctr"/>
            <a:endParaRPr lang="zh-CN" altLang="en-US">
              <a:solidFill>
                <a:schemeClr val="accent6">
                  <a:lumMod val="75000"/>
                </a:schemeClr>
              </a:solidFill>
            </a:endParaRPr>
          </a:p>
        </p:txBody>
      </p:sp>
      <p:sp>
        <p:nvSpPr>
          <p:cNvPr id="3" name="TextBox 14"/>
          <p:cNvSpPr txBox="1">
            <a:spLocks noChangeArrowheads="1"/>
          </p:cNvSpPr>
          <p:nvPr/>
        </p:nvSpPr>
        <p:spPr bwMode="auto">
          <a:xfrm>
            <a:off x="911899" y="290910"/>
            <a:ext cx="4899094" cy="492485"/>
          </a:xfrm>
          <a:prstGeom prst="rect">
            <a:avLst/>
          </a:prstGeom>
          <a:noFill/>
          <a:ln w="9525">
            <a:noFill/>
            <a:miter lim="800000"/>
          </a:ln>
        </p:spPr>
        <p:txBody>
          <a:bodyPr wrap="square" lIns="121963" tIns="60981" rIns="121963" bIns="60981">
            <a:spAutoFit/>
          </a:bodyPr>
          <a:lstStyle/>
          <a:p>
            <a:pPr lvl="0">
              <a:defRPr/>
            </a:pPr>
            <a:r>
              <a:rPr lang="zh-CN" altLang="zh-CN" b="1" kern="0" dirty="0" smtClean="0">
                <a:solidFill>
                  <a:schemeClr val="bg1"/>
                </a:solidFill>
                <a:latin typeface="微软雅黑" panose="020B0503020204020204" pitchFamily="34" charset="-122"/>
                <a:ea typeface="微软雅黑" panose="020B0503020204020204" pitchFamily="34" charset="-122"/>
              </a:rPr>
              <a:t>江苏省第五版监理用表</a:t>
            </a:r>
            <a:r>
              <a:rPr lang="en-US" altLang="zh-CN" b="1" kern="0" dirty="0" smtClean="0">
                <a:solidFill>
                  <a:schemeClr val="bg1"/>
                </a:solidFill>
                <a:latin typeface="微软雅黑" panose="020B0503020204020204" pitchFamily="34" charset="-122"/>
                <a:ea typeface="微软雅黑" panose="020B0503020204020204" pitchFamily="34" charset="-122"/>
              </a:rPr>
              <a:t>---B</a:t>
            </a:r>
            <a:r>
              <a:rPr lang="zh-CN" altLang="en-US" b="1" kern="0" dirty="0" smtClean="0">
                <a:solidFill>
                  <a:schemeClr val="bg1"/>
                </a:solidFill>
                <a:latin typeface="微软雅黑" panose="020B0503020204020204" pitchFamily="34" charset="-122"/>
                <a:ea typeface="微软雅黑" panose="020B0503020204020204" pitchFamily="34" charset="-122"/>
              </a:rPr>
              <a:t>类表</a:t>
            </a:r>
            <a:endParaRPr lang="zh-CN" altLang="en-US" b="1" kern="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5535" y="260708"/>
            <a:ext cx="384200" cy="384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5" name="矩形 4"/>
          <p:cNvSpPr/>
          <p:nvPr/>
        </p:nvSpPr>
        <p:spPr>
          <a:xfrm>
            <a:off x="527688" y="452806"/>
            <a:ext cx="288150" cy="288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7" name="MH_Other_1"/>
          <p:cNvSpPr/>
          <p:nvPr>
            <p:custDataLst>
              <p:tags r:id="rId1"/>
            </p:custDataLst>
          </p:nvPr>
        </p:nvSpPr>
        <p:spPr>
          <a:xfrm>
            <a:off x="7169714" y="2565698"/>
            <a:ext cx="585645" cy="33979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9" name="MH_Other_2"/>
          <p:cNvSpPr/>
          <p:nvPr>
            <p:custDataLst>
              <p:tags r:id="rId2"/>
            </p:custDataLst>
          </p:nvPr>
        </p:nvSpPr>
        <p:spPr>
          <a:xfrm flipH="1">
            <a:off x="3899873" y="2615438"/>
            <a:ext cx="1126653" cy="29005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r">
              <a:defRPr/>
            </a:pPr>
            <a:endParaRPr lang="zh-CN" altLang="en-US" dirty="0"/>
          </a:p>
        </p:txBody>
      </p:sp>
      <p:sp>
        <p:nvSpPr>
          <p:cNvPr id="10" name="MH_Other_3"/>
          <p:cNvSpPr/>
          <p:nvPr>
            <p:custDataLst>
              <p:tags r:id="rId3"/>
            </p:custDataLst>
          </p:nvPr>
        </p:nvSpPr>
        <p:spPr>
          <a:xfrm flipV="1">
            <a:off x="7169714" y="4588628"/>
            <a:ext cx="585645" cy="281326"/>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p>
        </p:txBody>
      </p:sp>
      <p:sp>
        <p:nvSpPr>
          <p:cNvPr id="11" name="MH_Other_4"/>
          <p:cNvSpPr/>
          <p:nvPr>
            <p:custDataLst>
              <p:tags r:id="rId4"/>
            </p:custDataLst>
          </p:nvPr>
        </p:nvSpPr>
        <p:spPr>
          <a:xfrm flipH="1" flipV="1">
            <a:off x="3899873" y="4588628"/>
            <a:ext cx="1126653" cy="290050"/>
          </a:xfrm>
          <a:custGeom>
            <a:avLst/>
            <a:gdLst>
              <a:gd name="connsiteX0" fmla="*/ 0 w 1190172"/>
              <a:gd name="connsiteY0" fmla="*/ 217715 h 217715"/>
              <a:gd name="connsiteX1" fmla="*/ 159657 w 1190172"/>
              <a:gd name="connsiteY1" fmla="*/ 0 h 217715"/>
              <a:gd name="connsiteX2" fmla="*/ 1190172 w 1190172"/>
              <a:gd name="connsiteY2" fmla="*/ 0 h 217715"/>
            </a:gdLst>
            <a:ahLst/>
            <a:cxnLst>
              <a:cxn ang="0">
                <a:pos x="connsiteX0" y="connsiteY0"/>
              </a:cxn>
              <a:cxn ang="0">
                <a:pos x="connsiteX1" y="connsiteY1"/>
              </a:cxn>
              <a:cxn ang="0">
                <a:pos x="connsiteX2" y="connsiteY2"/>
              </a:cxn>
            </a:cxnLst>
            <a:rect l="l" t="t" r="r" b="b"/>
            <a:pathLst>
              <a:path w="1190172" h="217715">
                <a:moveTo>
                  <a:pt x="0" y="217715"/>
                </a:moveTo>
                <a:lnTo>
                  <a:pt x="159657" y="0"/>
                </a:lnTo>
                <a:lnTo>
                  <a:pt x="1190172" y="0"/>
                </a:lnTo>
              </a:path>
            </a:pathLst>
          </a:custGeom>
          <a:noFill/>
          <a:ln w="12700">
            <a:solidFill>
              <a:srgbClr val="C0C0C0"/>
            </a:solidFill>
            <a:tailEnd type="oval"/>
          </a:ln>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r">
              <a:defRPr/>
            </a:pPr>
            <a:endParaRPr lang="zh-CN" altLang="en-US" dirty="0"/>
          </a:p>
        </p:txBody>
      </p:sp>
      <p:sp>
        <p:nvSpPr>
          <p:cNvPr id="12" name="MH_Other_5"/>
          <p:cNvSpPr/>
          <p:nvPr>
            <p:custDataLst>
              <p:tags r:id="rId5"/>
            </p:custDataLst>
          </p:nvPr>
        </p:nvSpPr>
        <p:spPr>
          <a:xfrm>
            <a:off x="4719676" y="2390113"/>
            <a:ext cx="1162909" cy="1162572"/>
          </a:xfrm>
          <a:custGeom>
            <a:avLst/>
            <a:gdLst>
              <a:gd name="connsiteX0" fmla="*/ 1090749 w 1090749"/>
              <a:gd name="connsiteY0" fmla="*/ 0 h 1090749"/>
              <a:gd name="connsiteX1" fmla="*/ 1090749 w 1090749"/>
              <a:gd name="connsiteY1" fmla="*/ 520353 h 1090749"/>
              <a:gd name="connsiteX2" fmla="*/ 1054097 w 1090749"/>
              <a:gd name="connsiteY2" fmla="*/ 529777 h 1090749"/>
              <a:gd name="connsiteX3" fmla="*/ 529777 w 1090749"/>
              <a:gd name="connsiteY3" fmla="*/ 1054097 h 1090749"/>
              <a:gd name="connsiteX4" fmla="*/ 520353 w 1090749"/>
              <a:gd name="connsiteY4" fmla="*/ 1090749 h 1090749"/>
              <a:gd name="connsiteX5" fmla="*/ 0 w 1090749"/>
              <a:gd name="connsiteY5" fmla="*/ 1090749 h 1090749"/>
              <a:gd name="connsiteX6" fmla="*/ 9646 w 1090749"/>
              <a:gd name="connsiteY6" fmla="*/ 1027542 h 1090749"/>
              <a:gd name="connsiteX7" fmla="*/ 1027542 w 1090749"/>
              <a:gd name="connsiteY7" fmla="*/ 9646 h 1090749"/>
              <a:gd name="connsiteX8" fmla="*/ 1090749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1090749" y="0"/>
                </a:moveTo>
                <a:lnTo>
                  <a:pt x="1090749" y="520353"/>
                </a:lnTo>
                <a:lnTo>
                  <a:pt x="1054097" y="529777"/>
                </a:lnTo>
                <a:cubicBezTo>
                  <a:pt x="804459" y="607423"/>
                  <a:pt x="607423" y="804459"/>
                  <a:pt x="529777" y="1054097"/>
                </a:cubicBezTo>
                <a:lnTo>
                  <a:pt x="520353" y="1090749"/>
                </a:lnTo>
                <a:lnTo>
                  <a:pt x="0" y="1090749"/>
                </a:lnTo>
                <a:lnTo>
                  <a:pt x="9646" y="1027542"/>
                </a:lnTo>
                <a:cubicBezTo>
                  <a:pt x="114196" y="516617"/>
                  <a:pt x="516617" y="114196"/>
                  <a:pt x="1027542" y="9646"/>
                </a:cubicBezTo>
                <a:lnTo>
                  <a:pt x="1090749"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3" name="MH_Other_6"/>
          <p:cNvSpPr/>
          <p:nvPr>
            <p:custDataLst>
              <p:tags r:id="rId6"/>
            </p:custDataLst>
          </p:nvPr>
        </p:nvSpPr>
        <p:spPr>
          <a:xfrm>
            <a:off x="6309946" y="2390113"/>
            <a:ext cx="1162909" cy="1162572"/>
          </a:xfrm>
          <a:custGeom>
            <a:avLst/>
            <a:gdLst>
              <a:gd name="connsiteX0" fmla="*/ 0 w 1090749"/>
              <a:gd name="connsiteY0" fmla="*/ 0 h 1090749"/>
              <a:gd name="connsiteX1" fmla="*/ 63206 w 1090749"/>
              <a:gd name="connsiteY1" fmla="*/ 9646 h 1090749"/>
              <a:gd name="connsiteX2" fmla="*/ 1081102 w 1090749"/>
              <a:gd name="connsiteY2" fmla="*/ 1027542 h 1090749"/>
              <a:gd name="connsiteX3" fmla="*/ 1090749 w 1090749"/>
              <a:gd name="connsiteY3" fmla="*/ 1090749 h 1090749"/>
              <a:gd name="connsiteX4" fmla="*/ 570395 w 1090749"/>
              <a:gd name="connsiteY4" fmla="*/ 1090749 h 1090749"/>
              <a:gd name="connsiteX5" fmla="*/ 560971 w 1090749"/>
              <a:gd name="connsiteY5" fmla="*/ 1054097 h 1090749"/>
              <a:gd name="connsiteX6" fmla="*/ 36651 w 1090749"/>
              <a:gd name="connsiteY6" fmla="*/ 529777 h 1090749"/>
              <a:gd name="connsiteX7" fmla="*/ 0 w 1090749"/>
              <a:gd name="connsiteY7" fmla="*/ 520353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63206" y="9646"/>
                </a:lnTo>
                <a:cubicBezTo>
                  <a:pt x="574131" y="114196"/>
                  <a:pt x="976552" y="516617"/>
                  <a:pt x="1081102" y="1027542"/>
                </a:cubicBezTo>
                <a:lnTo>
                  <a:pt x="1090749" y="1090749"/>
                </a:lnTo>
                <a:lnTo>
                  <a:pt x="570395" y="1090749"/>
                </a:lnTo>
                <a:lnTo>
                  <a:pt x="560971" y="1054097"/>
                </a:lnTo>
                <a:cubicBezTo>
                  <a:pt x="483326" y="804459"/>
                  <a:pt x="286290" y="607423"/>
                  <a:pt x="36651" y="529777"/>
                </a:cubicBezTo>
                <a:lnTo>
                  <a:pt x="0" y="520353"/>
                </a:ln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4" name="MH_Other_7"/>
          <p:cNvSpPr/>
          <p:nvPr>
            <p:custDataLst>
              <p:tags r:id="rId7"/>
            </p:custDataLst>
          </p:nvPr>
        </p:nvSpPr>
        <p:spPr>
          <a:xfrm>
            <a:off x="4719676" y="3979922"/>
            <a:ext cx="1162909" cy="1162572"/>
          </a:xfrm>
          <a:custGeom>
            <a:avLst/>
            <a:gdLst>
              <a:gd name="connsiteX0" fmla="*/ 0 w 1090749"/>
              <a:gd name="connsiteY0" fmla="*/ 0 h 1090749"/>
              <a:gd name="connsiteX1" fmla="*/ 520353 w 1090749"/>
              <a:gd name="connsiteY1" fmla="*/ 0 h 1090749"/>
              <a:gd name="connsiteX2" fmla="*/ 529777 w 1090749"/>
              <a:gd name="connsiteY2" fmla="*/ 36651 h 1090749"/>
              <a:gd name="connsiteX3" fmla="*/ 1054097 w 1090749"/>
              <a:gd name="connsiteY3" fmla="*/ 560971 h 1090749"/>
              <a:gd name="connsiteX4" fmla="*/ 1090749 w 1090749"/>
              <a:gd name="connsiteY4" fmla="*/ 570395 h 1090749"/>
              <a:gd name="connsiteX5" fmla="*/ 1090749 w 1090749"/>
              <a:gd name="connsiteY5" fmla="*/ 1090749 h 1090749"/>
              <a:gd name="connsiteX6" fmla="*/ 1027542 w 1090749"/>
              <a:gd name="connsiteY6" fmla="*/ 1081102 h 1090749"/>
              <a:gd name="connsiteX7" fmla="*/ 9646 w 1090749"/>
              <a:gd name="connsiteY7" fmla="*/ 63206 h 1090749"/>
              <a:gd name="connsiteX8" fmla="*/ 0 w 1090749"/>
              <a:gd name="connsiteY8" fmla="*/ 0 h 109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9" h="1090749">
                <a:moveTo>
                  <a:pt x="0" y="0"/>
                </a:moveTo>
                <a:lnTo>
                  <a:pt x="520353" y="0"/>
                </a:lnTo>
                <a:lnTo>
                  <a:pt x="529777" y="36651"/>
                </a:lnTo>
                <a:cubicBezTo>
                  <a:pt x="607423" y="286290"/>
                  <a:pt x="804459" y="483326"/>
                  <a:pt x="1054097" y="560971"/>
                </a:cubicBezTo>
                <a:lnTo>
                  <a:pt x="1090749" y="570395"/>
                </a:lnTo>
                <a:lnTo>
                  <a:pt x="1090749" y="1090749"/>
                </a:lnTo>
                <a:lnTo>
                  <a:pt x="1027542" y="1081102"/>
                </a:lnTo>
                <a:cubicBezTo>
                  <a:pt x="516617" y="976552"/>
                  <a:pt x="114196" y="574131"/>
                  <a:pt x="9646" y="63206"/>
                </a:cubicBezTo>
                <a:lnTo>
                  <a:pt x="0"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5" name="MH_Other_8"/>
          <p:cNvSpPr/>
          <p:nvPr>
            <p:custDataLst>
              <p:tags r:id="rId8"/>
            </p:custDataLst>
          </p:nvPr>
        </p:nvSpPr>
        <p:spPr>
          <a:xfrm>
            <a:off x="6309951" y="3979918"/>
            <a:ext cx="1162908" cy="1162570"/>
          </a:xfrm>
          <a:custGeom>
            <a:avLst/>
            <a:gdLst>
              <a:gd name="connsiteX0" fmla="*/ 570395 w 1090748"/>
              <a:gd name="connsiteY0" fmla="*/ 0 h 1090748"/>
              <a:gd name="connsiteX1" fmla="*/ 1090748 w 1090748"/>
              <a:gd name="connsiteY1" fmla="*/ 0 h 1090748"/>
              <a:gd name="connsiteX2" fmla="*/ 1081102 w 1090748"/>
              <a:gd name="connsiteY2" fmla="*/ 63206 h 1090748"/>
              <a:gd name="connsiteX3" fmla="*/ 63206 w 1090748"/>
              <a:gd name="connsiteY3" fmla="*/ 1081102 h 1090748"/>
              <a:gd name="connsiteX4" fmla="*/ 0 w 1090748"/>
              <a:gd name="connsiteY4" fmla="*/ 1090748 h 1090748"/>
              <a:gd name="connsiteX5" fmla="*/ 0 w 1090748"/>
              <a:gd name="connsiteY5" fmla="*/ 570395 h 1090748"/>
              <a:gd name="connsiteX6" fmla="*/ 36651 w 1090748"/>
              <a:gd name="connsiteY6" fmla="*/ 560971 h 1090748"/>
              <a:gd name="connsiteX7" fmla="*/ 560971 w 1090748"/>
              <a:gd name="connsiteY7" fmla="*/ 36651 h 1090748"/>
              <a:gd name="connsiteX8" fmla="*/ 570395 w 1090748"/>
              <a:gd name="connsiteY8" fmla="*/ 0 h 10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748" h="1090748">
                <a:moveTo>
                  <a:pt x="570395" y="0"/>
                </a:moveTo>
                <a:lnTo>
                  <a:pt x="1090748" y="0"/>
                </a:lnTo>
                <a:lnTo>
                  <a:pt x="1081102" y="63206"/>
                </a:lnTo>
                <a:cubicBezTo>
                  <a:pt x="976552" y="574131"/>
                  <a:pt x="574131" y="976552"/>
                  <a:pt x="63206" y="1081102"/>
                </a:cubicBezTo>
                <a:lnTo>
                  <a:pt x="0" y="1090748"/>
                </a:lnTo>
                <a:lnTo>
                  <a:pt x="0" y="570395"/>
                </a:lnTo>
                <a:lnTo>
                  <a:pt x="36651" y="560971"/>
                </a:lnTo>
                <a:cubicBezTo>
                  <a:pt x="286290" y="483326"/>
                  <a:pt x="483326" y="286290"/>
                  <a:pt x="560971" y="36651"/>
                </a:cubicBezTo>
                <a:lnTo>
                  <a:pt x="570395" y="0"/>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63" tIns="60981" rIns="121963" bIns="60981" anchor="ctr"/>
          <a:lstStyle/>
          <a:p>
            <a:pPr algn="ctr">
              <a:defRPr/>
            </a:pPr>
            <a:endParaRPr lang="zh-CN" altLang="en-US" dirty="0">
              <a:solidFill>
                <a:schemeClr val="tx1"/>
              </a:solidFill>
            </a:endParaRPr>
          </a:p>
        </p:txBody>
      </p:sp>
      <p:sp>
        <p:nvSpPr>
          <p:cNvPr id="18" name="椭圆 17"/>
          <p:cNvSpPr/>
          <p:nvPr/>
        </p:nvSpPr>
        <p:spPr>
          <a:xfrm>
            <a:off x="5031330" y="2701675"/>
            <a:ext cx="2129871" cy="2129256"/>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50" tIns="0" rIns="0" bIns="0" rtlCol="0" anchor="ctr">
            <a:normAutofit/>
          </a:bodyPr>
          <a:lstStyle/>
          <a:p>
            <a:pPr algn="ctr"/>
            <a:endParaRPr lang="zh-CN" altLang="en-US" sz="2700" dirty="0">
              <a:solidFill>
                <a:srgbClr val="FFFFFF"/>
              </a:solidFill>
              <a:latin typeface="Arial" panose="020B0604020202020204" pitchFamily="34" charset="0"/>
              <a:ea typeface="黑体" panose="02010609060101010101" pitchFamily="49" charset="-122"/>
            </a:endParaRPr>
          </a:p>
        </p:txBody>
      </p:sp>
      <p:sp>
        <p:nvSpPr>
          <p:cNvPr id="19" name="矩形 18"/>
          <p:cNvSpPr/>
          <p:nvPr/>
        </p:nvSpPr>
        <p:spPr>
          <a:xfrm>
            <a:off x="5508240" y="3323603"/>
            <a:ext cx="1176051" cy="621751"/>
          </a:xfrm>
          <a:prstGeom prst="rect">
            <a:avLst/>
          </a:prstGeom>
        </p:spPr>
        <p:txBody>
          <a:bodyPr wrap="none" lIns="121963" tIns="60981" rIns="121963" bIns="60981">
            <a:spAutoFit/>
          </a:bodyPr>
          <a:lstStyle/>
          <a:p>
            <a:pPr lvl="0" algn="ctr">
              <a:lnSpc>
                <a:spcPct val="120000"/>
              </a:lnSpc>
              <a:defRPr/>
            </a:pPr>
            <a:r>
              <a:rPr lang="en-US" altLang="zh-CN" sz="2700" b="1" dirty="0" smtClean="0">
                <a:solidFill>
                  <a:schemeClr val="bg1"/>
                </a:solidFill>
                <a:latin typeface="微软雅黑" panose="020B0503020204020204" pitchFamily="34" charset="-122"/>
                <a:ea typeface="微软雅黑" panose="020B0503020204020204" pitchFamily="34" charset="-122"/>
              </a:rPr>
              <a:t>B</a:t>
            </a:r>
            <a:r>
              <a:rPr lang="zh-CN" altLang="en-US" sz="2700" b="1" dirty="0" smtClean="0">
                <a:solidFill>
                  <a:schemeClr val="bg1"/>
                </a:solidFill>
                <a:latin typeface="微软雅黑" panose="020B0503020204020204" pitchFamily="34" charset="-122"/>
                <a:ea typeface="微软雅黑" panose="020B0503020204020204" pitchFamily="34" charset="-122"/>
              </a:rPr>
              <a:t>类表</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sp>
        <p:nvSpPr>
          <p:cNvPr id="20" name="文本框 14"/>
          <p:cNvSpPr txBox="1"/>
          <p:nvPr/>
        </p:nvSpPr>
        <p:spPr>
          <a:xfrm>
            <a:off x="770583" y="1701602"/>
            <a:ext cx="3729538" cy="4252868"/>
          </a:xfrm>
          <a:prstGeom prst="rect">
            <a:avLst/>
          </a:prstGeom>
          <a:noFill/>
        </p:spPr>
        <p:txBody>
          <a:bodyPr wrap="square" lIns="115226" tIns="57613" rIns="115226" bIns="57613" rtlCol="0">
            <a:spAutoFit/>
          </a:bodyPr>
          <a:lstStyle/>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1、B.0.1    施工组织设计/施工方案报审表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2、B.0.2    工程开工报审表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3、B.0.3    施工现场质量、安全生产管理体系报</a:t>
            </a:r>
            <a:r>
              <a:rPr sz="1600" u="sng" dirty="0">
                <a:latin typeface="黑体" panose="02010609060101010101" pitchFamily="49" charset="-122"/>
                <a:ea typeface="黑体" panose="02010609060101010101" pitchFamily="49" charset="-122"/>
                <a:cs typeface="黑体" panose="02010609060101010101" pitchFamily="49" charset="-122"/>
                <a:sym typeface="+mn-ea"/>
              </a:rPr>
              <a:t>            </a:t>
            </a:r>
            <a:r>
              <a:rPr sz="1600" dirty="0">
                <a:latin typeface="黑体" panose="02010609060101010101" pitchFamily="49" charset="-122"/>
                <a:ea typeface="黑体" panose="02010609060101010101" pitchFamily="49" charset="-122"/>
                <a:cs typeface="黑体" panose="02010609060101010101" pitchFamily="49" charset="-122"/>
                <a:sym typeface="+mn-ea"/>
              </a:rPr>
              <a:t>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4、B.0.4    分包单位资质报审表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5、B.1.1    施工试验室报审表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6、B.1.2    施工控制测量成果报验表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7、B.1.3    工程材料、构配件、设备报审表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8、B.1.4    工程质量报验表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9、B.1.5    混凝土浇筑报审表</a:t>
            </a:r>
          </a:p>
          <a:p>
            <a:pPr indent="0" defTabSz="1219200" fontAlgn="auto">
              <a:lnSpc>
                <a:spcPct val="120000"/>
              </a:lnSpc>
              <a:tabLst>
                <a:tab pos="4186555" algn="l"/>
              </a:tabLst>
            </a:pPr>
            <a:r>
              <a:rPr sz="1600" dirty="0">
                <a:latin typeface="黑体" panose="02010609060101010101" pitchFamily="49" charset="-122"/>
                <a:ea typeface="黑体" panose="02010609060101010101" pitchFamily="49" charset="-122"/>
                <a:cs typeface="黑体" panose="02010609060101010101" pitchFamily="49" charset="-122"/>
                <a:sym typeface="+mn-ea"/>
              </a:rPr>
              <a:t>10、B.1.6    分部（子分部）工程报验表</a:t>
            </a:r>
          </a:p>
        </p:txBody>
      </p:sp>
      <p:sp>
        <p:nvSpPr>
          <p:cNvPr id="21" name="文本框 13"/>
          <p:cNvSpPr txBox="1"/>
          <p:nvPr/>
        </p:nvSpPr>
        <p:spPr>
          <a:xfrm>
            <a:off x="7755359" y="1773610"/>
            <a:ext cx="3456384" cy="4252868"/>
          </a:xfrm>
          <a:prstGeom prst="rect">
            <a:avLst/>
          </a:prstGeom>
          <a:noFill/>
        </p:spPr>
        <p:txBody>
          <a:bodyPr wrap="square" lIns="115226" tIns="57613" rIns="115226" bIns="57613" rtlCol="0">
            <a:spAutoFit/>
          </a:bodyPr>
          <a:lstStyle/>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11、B.2.1    工程计量报审表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12、B.2.2    费用索赔报审表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13、B.2.3    工程款支付报审表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14、B.3.1    施工进度计划报审表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15、B.3.2    工程临时/最终延期报审表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16、B.4.1    施工起重机械设备安装/使用/拆卸报审表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17、B.5.1    监理通知回复单（</a:t>
            </a:r>
            <a:r>
              <a:rPr altLang="zh-CN" sz="1600" u="sng" dirty="0" smtClean="0">
                <a:solidFill>
                  <a:schemeClr val="tx1"/>
                </a:solidFill>
                <a:latin typeface="黑体" panose="02010609060101010101" pitchFamily="49" charset="-122"/>
                <a:ea typeface="黑体" panose="02010609060101010101" pitchFamily="49" charset="-122"/>
                <a:sym typeface="+mn-ea"/>
              </a:rPr>
              <a:t>         </a:t>
            </a:r>
            <a:r>
              <a:rPr altLang="zh-CN" sz="1600" dirty="0" smtClean="0">
                <a:solidFill>
                  <a:schemeClr val="tx1"/>
                </a:solidFill>
                <a:latin typeface="黑体" panose="02010609060101010101" pitchFamily="49" charset="-122"/>
                <a:ea typeface="黑体" panose="02010609060101010101" pitchFamily="49" charset="-122"/>
                <a:sym typeface="+mn-ea"/>
              </a:rPr>
              <a:t>类）</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18、B.5.2    工程复工报审表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19、B.5.3    单位工程竣工验收报审表</a:t>
            </a:r>
          </a:p>
          <a:p>
            <a:pPr>
              <a:lnSpc>
                <a:spcPct val="120000"/>
              </a:lnSpc>
              <a:defRPr/>
            </a:pPr>
            <a:r>
              <a:rPr altLang="zh-CN" sz="1600" dirty="0" smtClean="0">
                <a:solidFill>
                  <a:schemeClr val="tx1"/>
                </a:solidFill>
                <a:latin typeface="黑体" panose="02010609060101010101" pitchFamily="49" charset="-122"/>
                <a:ea typeface="黑体" panose="02010609060101010101" pitchFamily="49" charset="-122"/>
                <a:sym typeface="+mn-ea"/>
              </a:rPr>
              <a:t>20、B.5.4    施工单位通用报审表</a:t>
            </a: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099"/>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75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2599"/>
                            </p:stCondLst>
                            <p:childTnLst>
                              <p:par>
                                <p:cTn id="49" presetID="22" presetClass="entr" presetSubtype="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500"/>
                                        <p:tgtEl>
                                          <p:spTgt spid="9"/>
                                        </p:tgtEl>
                                      </p:cBhvr>
                                    </p:animEffect>
                                  </p:childTnLst>
                                </p:cTn>
                              </p:par>
                            </p:childTnLst>
                          </p:cTn>
                        </p:par>
                        <p:par>
                          <p:cTn id="52" fill="hold">
                            <p:stCondLst>
                              <p:cond delay="3099"/>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par>
                          <p:cTn id="56" fill="hold">
                            <p:stCondLst>
                              <p:cond delay="3599"/>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099"/>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par>
                          <p:cTn id="64" fill="hold">
                            <p:stCondLst>
                              <p:cond delay="4599"/>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9" grpId="0" animBg="1"/>
      <p:bldP spid="10" grpId="0" animBg="1"/>
      <p:bldP spid="11" grpId="0" animBg="1"/>
      <p:bldP spid="12" grpId="0" animBg="1"/>
      <p:bldP spid="13" grpId="0" animBg="1"/>
      <p:bldP spid="14" grpId="0" animBg="1"/>
      <p:bldP spid="15" grpId="0" animBg="1"/>
      <p:bldP spid="18" grpId="0" animBg="1"/>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22.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ags/tag3.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60104220526"/>
  <p:tag name="MH_LIBRARY" val="GRAPHIC"/>
  <p:tag name="MH_TYPE" val="Other"/>
  <p:tag name="MH_ORDER" val="8"/>
</p:tagLst>
</file>

<file path=ppt/theme/theme1.xml><?xml version="1.0" encoding="utf-8"?>
<a:theme xmlns:a="http://schemas.openxmlformats.org/drawingml/2006/main" name="第一PPT，www.1ppt.com">
  <a:themeElements>
    <a:clrScheme name="自定义 107">
      <a:dk1>
        <a:sysClr val="windowText" lastClr="000000"/>
      </a:dk1>
      <a:lt1>
        <a:sysClr val="window" lastClr="FFFFFF"/>
      </a:lt1>
      <a:dk2>
        <a:srgbClr val="1F497D"/>
      </a:dk2>
      <a:lt2>
        <a:srgbClr val="EEECE1"/>
      </a:lt2>
      <a:accent1>
        <a:srgbClr val="0070C0"/>
      </a:accent1>
      <a:accent2>
        <a:srgbClr val="FFC000"/>
      </a:accent2>
      <a:accent3>
        <a:srgbClr val="BFBFBF"/>
      </a:accent3>
      <a:accent4>
        <a:srgbClr val="BFBFBF"/>
      </a:accent4>
      <a:accent5>
        <a:srgbClr val="BFBFBF"/>
      </a:accent5>
      <a:accent6>
        <a:srgbClr val="BFBFB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9493</Words>
  <Application>Microsoft Office PowerPoint</Application>
  <PresentationFormat>自定义</PresentationFormat>
  <Paragraphs>595</Paragraphs>
  <Slides>68</Slides>
  <Notes>62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68</vt:i4>
      </vt:variant>
    </vt:vector>
  </HeadingPairs>
  <TitlesOfParts>
    <vt:vector size="72" baseType="lpstr">
      <vt:lpstr>第一PPT，www.1ppt.com</vt:lpstr>
      <vt:lpstr>Document</vt:lpstr>
      <vt:lpstr>BMP 图像</vt:lpstr>
      <vt:lpstr>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蓝色简洁</dc:title>
  <dc:creator>第一PPT</dc:creator>
  <cp:keywords>www.1ppt.com</cp:keywords>
  <cp:lastModifiedBy>Windows 用户</cp:lastModifiedBy>
  <cp:revision>299</cp:revision>
  <dcterms:created xsi:type="dcterms:W3CDTF">2014-08-23T07:50:00Z</dcterms:created>
  <dcterms:modified xsi:type="dcterms:W3CDTF">2018-07-07T04:08:28Z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2052-10.1.0.7400</vt:lpwstr>
  </property>
</Properties>
</file>